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395" r:id="rId2"/>
    <p:sldId id="407" r:id="rId3"/>
    <p:sldId id="408" r:id="rId4"/>
    <p:sldId id="409" r:id="rId5"/>
    <p:sldId id="410" r:id="rId6"/>
    <p:sldId id="411" r:id="rId7"/>
    <p:sldId id="412" r:id="rId8"/>
    <p:sldId id="458" r:id="rId9"/>
    <p:sldId id="457" r:id="rId10"/>
    <p:sldId id="459" r:id="rId11"/>
    <p:sldId id="460" r:id="rId12"/>
    <p:sldId id="417" r:id="rId13"/>
    <p:sldId id="418" r:id="rId14"/>
    <p:sldId id="419" r:id="rId15"/>
    <p:sldId id="420" r:id="rId16"/>
    <p:sldId id="421" r:id="rId17"/>
    <p:sldId id="461" r:id="rId18"/>
    <p:sldId id="422" r:id="rId19"/>
    <p:sldId id="423" r:id="rId20"/>
    <p:sldId id="424" r:id="rId21"/>
    <p:sldId id="425" r:id="rId22"/>
    <p:sldId id="426" r:id="rId23"/>
    <p:sldId id="427" r:id="rId24"/>
    <p:sldId id="428" r:id="rId25"/>
    <p:sldId id="429" r:id="rId26"/>
    <p:sldId id="430" r:id="rId27"/>
    <p:sldId id="431" r:id="rId28"/>
    <p:sldId id="432" r:id="rId29"/>
    <p:sldId id="433" r:id="rId30"/>
    <p:sldId id="462" r:id="rId31"/>
    <p:sldId id="436" r:id="rId32"/>
    <p:sldId id="437" r:id="rId33"/>
    <p:sldId id="438" r:id="rId3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8DC4"/>
    <a:srgbClr val="607472"/>
    <a:srgbClr val="8A423A"/>
    <a:srgbClr val="0F17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75" autoAdjust="0"/>
    <p:restoredTop sz="88177" autoAdjust="0"/>
  </p:normalViewPr>
  <p:slideViewPr>
    <p:cSldViewPr>
      <p:cViewPr varScale="1">
        <p:scale>
          <a:sx n="115" d="100"/>
          <a:sy n="115" d="100"/>
        </p:scale>
        <p:origin x="1278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8248F21-CDC7-4C98-BA24-37BE7EEDC1D3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64EE2DD-8D84-49B1-A13B-996C95F1A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5828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B07739E-EFF5-41DC-9F7B-9B1AFF2E0FD6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4E6C79C-A519-437B-A687-1962AE5608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63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E1821-6D2F-41B0-802C-0692B1DB78A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1438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7B03F-78EA-4E71-B1C6-4EB091402EB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5473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TCRP Synthesis</a:t>
            </a:r>
            <a:r>
              <a:rPr lang="en-US" baseline="0" dirty="0"/>
              <a:t> 138 – conducted a survey of 67 transit agencies and Metropolitan Planning Organizations (MPOs).</a:t>
            </a:r>
          </a:p>
          <a:p>
            <a:endParaRPr lang="en-US" baseline="0" dirty="0"/>
          </a:p>
          <a:p>
            <a:r>
              <a:rPr lang="en-US" baseline="0" dirty="0"/>
              <a:t>Asked about the surveys that they completed recently and focused on Origin-Destination surveys</a:t>
            </a:r>
          </a:p>
          <a:p>
            <a:endParaRPr lang="en-US" baseline="0" dirty="0"/>
          </a:p>
          <a:p>
            <a:r>
              <a:rPr lang="en-US" dirty="0"/>
              <a:t>Respondents most often conducted surveys by paper (67%) or by tablet computer (53%).</a:t>
            </a:r>
          </a:p>
          <a:p>
            <a:endParaRPr lang="en-US" dirty="0"/>
          </a:p>
          <a:p>
            <a:r>
              <a:rPr lang="en-US" dirty="0"/>
              <a:t>A much smaller share of respondents conducted surveys online or with a two-step approach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6C79C-A519-437B-A687-1962AE5608E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4151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6C79C-A519-437B-A687-1962AE5608E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8881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Target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population: theoretical population. This could be transit riders if we want to study overall customer satisfaction; it could be transit trips if we want to study origin-destination travel patterns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 simple random sample (SRS) of a given size, all such subsets of the frame are given an equal probability. 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dirty="0"/>
              <a:t>Systematic sampling relies on arranging the study population according to some ordering scheme and then selecting elements at regular intervals through that ordered list. Systematic sampling involves a random start and then proceeds with the selection of every k</a:t>
            </a:r>
            <a:r>
              <a:rPr lang="en-US" baseline="30000" dirty="0"/>
              <a:t>th</a:t>
            </a:r>
            <a:r>
              <a:rPr lang="en-US" dirty="0"/>
              <a:t> element from then onwards. A simple example would be to select every 10th name from the telephone directory.</a:t>
            </a:r>
          </a:p>
          <a:p>
            <a:endParaRPr lang="en-US" dirty="0"/>
          </a:p>
          <a:p>
            <a:r>
              <a:rPr lang="en-US" dirty="0"/>
              <a:t>In stratified sampling, the population is divided into strata according to some variables that are thought to be related to the variables that we are interested in. Then a sample is taken from every stratum. Common example: by mode (bus or train).</a:t>
            </a:r>
            <a:r>
              <a:rPr lang="en-US" baseline="0" dirty="0"/>
              <a:t> </a:t>
            </a:r>
            <a:endParaRPr lang="en-US" dirty="0"/>
          </a:p>
          <a:p>
            <a:endParaRPr lang="en-US" dirty="0"/>
          </a:p>
          <a:p>
            <a:r>
              <a:rPr lang="en-US" dirty="0"/>
              <a:t>There are others, like cluster sampling, etc.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6C79C-A519-437B-A687-1962AE5608E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0383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Table from TCRP Synthesis 63 (2005) </a:t>
            </a:r>
          </a:p>
          <a:p>
            <a:endParaRPr lang="en-US" dirty="0"/>
          </a:p>
          <a:p>
            <a:r>
              <a:rPr lang="en-US" dirty="0"/>
              <a:t>Rule</a:t>
            </a:r>
            <a:r>
              <a:rPr lang="en-US" baseline="0" dirty="0"/>
              <a:t> of thumb: ~400 responses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05DE4-7A7A-4569-A1AB-936E0AA2594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8058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6C79C-A519-437B-A687-1962AE5608E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9352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Where and when do</a:t>
            </a:r>
            <a:r>
              <a:rPr lang="en-US" baseline="0" dirty="0"/>
              <a:t> riders use transit? -&gt; Commonly used for service planning </a:t>
            </a:r>
          </a:p>
          <a:p>
            <a:endParaRPr lang="en-US" baseline="0" dirty="0"/>
          </a:p>
          <a:p>
            <a:r>
              <a:rPr lang="en-US" baseline="0" dirty="0"/>
              <a:t>Who uses transit? How do they usually use transit? -&gt; profile users</a:t>
            </a:r>
          </a:p>
          <a:p>
            <a:endParaRPr lang="en-US" baseline="0" dirty="0"/>
          </a:p>
          <a:p>
            <a:r>
              <a:rPr lang="en-US" baseline="0" dirty="0"/>
              <a:t>Satisfaction (this question is becoming more common) -&gt; how is the transit agency doing? Is this transit agency reliable?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7B03F-78EA-4E71-B1C6-4EB091402EB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3270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TCRP Synthesis</a:t>
            </a:r>
            <a:r>
              <a:rPr lang="en-US" baseline="0" dirty="0"/>
              <a:t> 138 – conducted a survey of 67 transit agencies and Metropolitan planning organizations (MPOs).</a:t>
            </a:r>
          </a:p>
          <a:p>
            <a:endParaRPr lang="en-US" baseline="0" dirty="0"/>
          </a:p>
          <a:p>
            <a:r>
              <a:rPr lang="en-US" baseline="0" dirty="0"/>
              <a:t>Asked about the surveys that they completed recently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6C79C-A519-437B-A687-1962AE5608E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4200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Transit agency needs turns into</a:t>
            </a:r>
            <a:r>
              <a:rPr lang="en-US" baseline="0" dirty="0"/>
              <a:t> research that turns into actual questions.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05DE4-7A7A-4569-A1AB-936E0AA2594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8789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specific wording is NOT standardized across transit agencies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6C79C-A519-437B-A687-1962AE5608E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684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6C79C-A519-437B-A687-1962AE5608E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7640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Dichotomous Questions: When a question has two possible responses, we consider it dichotomous. Surveys often use dichotomous questions that ask for a Yes/No, True/False or Agree/Disagree response.</a:t>
            </a:r>
          </a:p>
          <a:p>
            <a:endParaRPr lang="en-US" dirty="0"/>
          </a:p>
          <a:p>
            <a:r>
              <a:rPr lang="en-US" dirty="0"/>
              <a:t>Filter or Contingency Questions: Sometimes you have to ask the respondent one question in order to determine if they are qualified or experienced enough to answer a subsequent one. This requires using a filter or contingency question. For instance, you may want to ask one question if the respondent has ever ridden the NYCT</a:t>
            </a:r>
            <a:r>
              <a:rPr lang="en-US" baseline="0" dirty="0"/>
              <a:t> bus </a:t>
            </a:r>
            <a:r>
              <a:rPr lang="en-US" dirty="0"/>
              <a:t>and a different question if they have not (e.g., how</a:t>
            </a:r>
            <a:r>
              <a:rPr lang="en-US" baseline="0" dirty="0"/>
              <a:t> many days per week do you ride the bus?  Why don’t you ride the bus?)</a:t>
            </a:r>
            <a:r>
              <a:rPr lang="en-US" dirty="0"/>
              <a:t>. in this case, you would have to construct a filter question to determine whether they've ever ridden</a:t>
            </a:r>
            <a:r>
              <a:rPr lang="en-US" baseline="0" dirty="0"/>
              <a:t> the bus</a:t>
            </a:r>
            <a:endParaRPr lang="en-US" dirty="0"/>
          </a:p>
          <a:p>
            <a:endParaRPr lang="en-US" dirty="0"/>
          </a:p>
          <a:p>
            <a:r>
              <a:rPr lang="en-US" dirty="0"/>
              <a:t>Closed ended questions</a:t>
            </a:r>
            <a:r>
              <a:rPr lang="en-US" baseline="0" dirty="0"/>
              <a:t> are easy to code and analysis.</a:t>
            </a:r>
          </a:p>
          <a:p>
            <a:endParaRPr lang="en-US" baseline="0" dirty="0"/>
          </a:p>
          <a:p>
            <a:r>
              <a:rPr lang="en-US" baseline="0" dirty="0"/>
              <a:t>Open ended give respondents more freedom.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7B03F-78EA-4E71-B1C6-4EB091402EB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3480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Mutually Exclusive: one and only one answer should apply.</a:t>
            </a:r>
          </a:p>
          <a:p>
            <a:r>
              <a:rPr lang="en-US" dirty="0"/>
              <a:t>Collectively Exhaustive: all possible answer choices are presented.</a:t>
            </a:r>
          </a:p>
          <a:p>
            <a:endParaRPr lang="en-US" dirty="0"/>
          </a:p>
          <a:p>
            <a:r>
              <a:rPr lang="en-US" dirty="0"/>
              <a:t>A double-barreled question is committed when someone asks a question that touches upon more than one issue yet allows only for one answer.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6C79C-A519-437B-A687-1962AE5608E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9954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6C79C-A519-437B-A687-1962AE5608E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4784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6C79C-A519-437B-A687-1962AE5608E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9415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6C79C-A519-437B-A687-1962AE5608E6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725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Emphasize the pre-test and then revise the</a:t>
            </a:r>
            <a:r>
              <a:rPr lang="en-US" baseline="0" dirty="0"/>
              <a:t> questionnaire.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6C79C-A519-437B-A687-1962AE5608E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2284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Those who cannot read/write on a transit</a:t>
            </a:r>
            <a:r>
              <a:rPr lang="en-US" baseline="0" dirty="0"/>
              <a:t> vehicle because they get motion sick, etc.</a:t>
            </a:r>
          </a:p>
          <a:p>
            <a:endParaRPr lang="en-US" baseline="0" dirty="0"/>
          </a:p>
          <a:p>
            <a:r>
              <a:rPr lang="en-US" dirty="0"/>
              <a:t>TCRP Synthesis</a:t>
            </a:r>
            <a:r>
              <a:rPr lang="en-US" baseline="0" dirty="0"/>
              <a:t> 138 – conducted a survey of 67 transit agencies and Metropolitan planning organizations (MPOs);</a:t>
            </a:r>
          </a:p>
          <a:p>
            <a:r>
              <a:rPr lang="en-US" baseline="0" dirty="0"/>
              <a:t>Asked about the surveys that they completed recently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6C79C-A519-437B-A687-1962AE5608E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526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7B03F-78EA-4E71-B1C6-4EB091402EBE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5941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05DE4-7A7A-4569-A1AB-936E0AA2594E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8788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05DE4-7A7A-4569-A1AB-936E0AA2594E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660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6C79C-A519-437B-A687-1962AE5608E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5095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/>
              <a:t>Satisfaction (35 questions across 9 dimensions) 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Comfort while riding</a:t>
            </a:r>
          </a:p>
          <a:p>
            <a:pPr lvl="1"/>
            <a:r>
              <a:rPr lang="en-US" dirty="0"/>
              <a:t>Notice the 10-point Likert scale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6C79C-A519-437B-A687-1962AE5608E6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24406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Overall satisfaction has increased since</a:t>
            </a:r>
            <a:r>
              <a:rPr lang="en-US" baseline="0" dirty="0"/>
              <a:t> 1995.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7B03F-78EA-4E71-B1C6-4EB091402EBE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03007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6C79C-A519-437B-A687-1962AE5608E6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76835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7B03F-78EA-4E71-B1C6-4EB091402EBE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913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</a:t>
            </a:r>
            <a:r>
              <a:rPr lang="en-US" baseline="0" dirty="0"/>
              <a:t> lecture will focus on cross-sectional surveys, since they are most common in transit.</a:t>
            </a:r>
          </a:p>
          <a:p>
            <a:endParaRPr lang="en-US" sz="1100" dirty="0"/>
          </a:p>
          <a:p>
            <a:r>
              <a:rPr lang="en-US" sz="1100" dirty="0"/>
              <a:t>Cohort studies a focus on a particular population, sampled and studied more than once. </a:t>
            </a:r>
          </a:p>
          <a:p>
            <a:r>
              <a:rPr lang="en-US" sz="1100" dirty="0"/>
              <a:t>Panel studies allow the researcher to find out why changes in the population are occurring, since they use the same sample of people every time. That sample is called a panel.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7B03F-78EA-4E71-B1C6-4EB091402EB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37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Method 1: Self-administered</a:t>
            </a:r>
            <a:r>
              <a:rPr lang="en-US" baseline="0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What is it? paper surveys are distributed to passengers on transit routes or stop/stations by either a surveyor or the driver. Respondents return the completed form either as they disembark or by mail.</a:t>
            </a:r>
          </a:p>
          <a:p>
            <a:endParaRPr lang="en-US" baseline="0" dirty="0"/>
          </a:p>
          <a:p>
            <a:r>
              <a:rPr lang="en-US" baseline="0" dirty="0"/>
              <a:t>Method 2: Personal interview and written questionnaire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What is it? A surveyor fills out a written survey questionnaire while walking the respondent through each question, providing clarification and guidance as needed.</a:t>
            </a:r>
          </a:p>
          <a:p>
            <a:endParaRPr lang="en-US" baseline="0" dirty="0"/>
          </a:p>
          <a:p>
            <a:r>
              <a:rPr lang="en-US" baseline="0" dirty="0"/>
              <a:t>Method 3: Personal interview and handheld tablets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What is it? Surveyors engage in person interviews with individual transit riders and fill out electronic survey instruments on handheld devices (often iPads).</a:t>
            </a:r>
          </a:p>
          <a:p>
            <a:endParaRPr lang="en-US" baseline="0" dirty="0"/>
          </a:p>
          <a:p>
            <a:r>
              <a:rPr lang="en-US" baseline="0" dirty="0"/>
              <a:t>Method 4: Two step methods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What is it? Recruit riders onboard or in-stations; then give the information on how to take a longer, more detailed survey.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6C79C-A519-437B-A687-1962AE5608E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3162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7B03F-78EA-4E71-B1C6-4EB091402EB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5557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Cover page: has instructions</a:t>
            </a:r>
            <a:r>
              <a:rPr lang="en-US" baseline="0" dirty="0"/>
              <a:t> and incentive.</a:t>
            </a:r>
          </a:p>
          <a:p>
            <a:r>
              <a:rPr lang="en-US" baseline="0" dirty="0"/>
              <a:t>Questionnaire: Short questions with as many multiple response questions as possible.</a:t>
            </a:r>
          </a:p>
          <a:p>
            <a:endParaRPr lang="en-US" baseline="0" dirty="0"/>
          </a:p>
          <a:p>
            <a:r>
              <a:rPr lang="en-US" baseline="0" dirty="0"/>
              <a:t>This survey was conducted on a single bus route to examine a pilot program.</a:t>
            </a:r>
            <a:endParaRPr lang="en-US" dirty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7B03F-78EA-4E71-B1C6-4EB091402EB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3731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7B03F-78EA-4E71-B1C6-4EB091402EB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788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7B03F-78EA-4E71-B1C6-4EB091402EB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470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t N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14600"/>
            <a:ext cx="7772400" cy="1085850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2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981200"/>
            <a:ext cx="7772400" cy="457200"/>
          </a:xfrm>
        </p:spPr>
        <p:txBody>
          <a:bodyPr>
            <a:noAutofit/>
          </a:bodyPr>
          <a:lstStyle>
            <a:lvl1pPr algn="ctr">
              <a:buNone/>
              <a:defRPr sz="2800">
                <a:latin typeface="Corbel" pitchFamily="34" charset="0"/>
              </a:defRPr>
            </a:lvl1pPr>
          </a:lstStyle>
          <a:p>
            <a:pPr lvl="0"/>
            <a:r>
              <a:rPr lang="en-US" dirty="0"/>
              <a:t>Click to edit Unit title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43000"/>
            <a:ext cx="3886200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5950" y="1101725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775" y="1752600"/>
            <a:ext cx="4040188" cy="44084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3775" y="1101725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1752600"/>
            <a:ext cx="4041775" cy="44084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66799"/>
            <a:ext cx="5486400" cy="3660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3124200" y="6553200"/>
            <a:ext cx="5791200" cy="30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Corbel" pitchFamily="34" charset="0"/>
                <a:ea typeface="+mn-ea"/>
                <a:cs typeface="+mn-cs"/>
              </a:rPr>
              <a:t>Transit Planning, Design &amp; Operations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5438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143000"/>
            <a:ext cx="8229600" cy="548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457200" y="0"/>
            <a:ext cx="0" cy="6858000"/>
          </a:xfrm>
          <a:prstGeom prst="line">
            <a:avLst/>
          </a:prstGeom>
          <a:ln w="127000">
            <a:solidFill>
              <a:srgbClr val="6074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 flipV="1">
            <a:off x="304800" y="0"/>
            <a:ext cx="0" cy="3657600"/>
          </a:xfrm>
          <a:prstGeom prst="line">
            <a:avLst/>
          </a:prstGeom>
          <a:ln w="127000" cap="rnd">
            <a:solidFill>
              <a:srgbClr val="608DC4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-155448" y="3694176"/>
            <a:ext cx="457200" cy="304800"/>
          </a:xfrm>
          <a:prstGeom prst="line">
            <a:avLst/>
          </a:prstGeom>
          <a:ln w="127000" cap="rnd">
            <a:solidFill>
              <a:srgbClr val="608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>
            <a:off x="0" y="914400"/>
            <a:ext cx="8153400" cy="0"/>
          </a:xfrm>
          <a:prstGeom prst="line">
            <a:avLst/>
          </a:prstGeom>
          <a:ln w="127000" cap="rnd">
            <a:solidFill>
              <a:srgbClr val="8A42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 flipH="1">
            <a:off x="8153400" y="0"/>
            <a:ext cx="1143000" cy="914400"/>
          </a:xfrm>
          <a:prstGeom prst="line">
            <a:avLst/>
          </a:prstGeom>
          <a:ln w="127000" cap="rnd">
            <a:solidFill>
              <a:srgbClr val="8A42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 userDrawn="1"/>
        </p:nvSpPr>
        <p:spPr>
          <a:xfrm>
            <a:off x="152400" y="685800"/>
            <a:ext cx="457200" cy="457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 userDrawn="1"/>
        </p:nvSpPr>
        <p:spPr>
          <a:xfrm>
            <a:off x="338328" y="4495800"/>
            <a:ext cx="243840" cy="228600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 userDrawn="1"/>
        </p:nvSpPr>
        <p:spPr>
          <a:xfrm>
            <a:off x="338328" y="6172200"/>
            <a:ext cx="243840" cy="228600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 userDrawn="1"/>
        </p:nvSpPr>
        <p:spPr>
          <a:xfrm>
            <a:off x="256032" y="2286000"/>
            <a:ext cx="243840" cy="228600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 userDrawn="1"/>
        </p:nvSpPr>
        <p:spPr>
          <a:xfrm>
            <a:off x="8458200" y="457200"/>
            <a:ext cx="243840" cy="228600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>
              <a:lumMod val="50000"/>
            </a:schemeClr>
          </a:solidFill>
          <a:latin typeface="Corbe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tachicago.org/sites/default/files/documents/plansandprograms/Regional-Transportation-Authority_-2016-Customer-Satisfaction-Study.pdf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312037"/>
            <a:ext cx="7924800" cy="1085850"/>
          </a:xfrm>
        </p:spPr>
        <p:txBody>
          <a:bodyPr>
            <a:normAutofit fontScale="90000"/>
          </a:bodyPr>
          <a:lstStyle/>
          <a:p>
            <a:r>
              <a:rPr lang="en-US" dirty="0"/>
              <a:t>Lecture #4: Data Collection with Surveys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4953000"/>
            <a:ext cx="7772400" cy="160567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[Course Instructor]</a:t>
            </a:r>
          </a:p>
          <a:p>
            <a:pPr>
              <a:spcBef>
                <a:spcPts val="0"/>
              </a:spcBef>
            </a:pPr>
            <a:r>
              <a:rPr lang="en-US" dirty="0"/>
              <a:t>[Course Semester]</a:t>
            </a:r>
          </a:p>
          <a:p>
            <a:pPr>
              <a:spcBef>
                <a:spcPts val="0"/>
              </a:spcBef>
            </a:pPr>
            <a:r>
              <a:rPr lang="en-US" dirty="0"/>
              <a:t>[Course Number]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0" y="6642713"/>
            <a:ext cx="3962400" cy="30480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Materials developed</a:t>
            </a:r>
            <a:r>
              <a:rPr kumimoji="0" lang="en-US" sz="1000" b="0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by C. Brakewood, K. Watkins, and J. </a:t>
            </a:r>
            <a:r>
              <a:rPr kumimoji="0" lang="en-US" sz="1000" b="0" i="0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LaMondia</a:t>
            </a:r>
            <a:r>
              <a:rPr kumimoji="0" lang="en-US" sz="1000" b="0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65AB7D7-291A-6AB7-70C8-EE7E3002D9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5000" y="2693241"/>
            <a:ext cx="4153999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4458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Method 4: Two-step Surveys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Strengths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Weaknesses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91200" y="6450012"/>
            <a:ext cx="3519714" cy="407988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Source: TCRP Synthesis</a:t>
            </a:r>
            <a:r>
              <a:rPr kumimoji="0" lang="en-US" sz="13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138; page 13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t="488"/>
          <a:stretch/>
        </p:blipFill>
        <p:spPr>
          <a:xfrm>
            <a:off x="685800" y="1692526"/>
            <a:ext cx="3439122" cy="2264318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4905781" y="1730601"/>
            <a:ext cx="3247619" cy="14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736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Survey Approaches Used in Practice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47800" y="1524000"/>
            <a:ext cx="6048015" cy="3133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624286" y="6583362"/>
            <a:ext cx="3519714" cy="192088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Source: TCRP Synthesis</a:t>
            </a:r>
            <a:r>
              <a:rPr kumimoji="0" lang="en-US" sz="10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138; page 28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57107" y="5076890"/>
            <a:ext cx="6629400" cy="68580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85000" lnSpcReduction="10000"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Paper surveys are still the most common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approach</a:t>
            </a:r>
            <a:r>
              <a:rPr lang="en-US" sz="2800" noProof="0" dirty="0">
                <a:solidFill>
                  <a:schemeClr val="tx1">
                    <a:tint val="75000"/>
                  </a:schemeClr>
                </a:solidFill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712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of Sampling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8269287" cy="1500187"/>
          </a:xfrm>
        </p:spPr>
        <p:txBody>
          <a:bodyPr/>
          <a:lstStyle/>
          <a:p>
            <a:r>
              <a:rPr lang="en-US" dirty="0"/>
              <a:t>We can’t survey every single transit rider, so we select some to survey using</a:t>
            </a:r>
          </a:p>
        </p:txBody>
      </p:sp>
    </p:spTree>
    <p:extLst>
      <p:ext uri="{BB962C8B-B14F-4D97-AF65-F5344CB8AC3E}">
        <p14:creationId xmlns:p14="http://schemas.microsoft.com/office/powerpoint/2010/main" val="725885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Methods of Sampling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3018672"/>
            <a:ext cx="8153400" cy="36636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Methods: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Simple Random Sampling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Systematic Sampling</a:t>
            </a:r>
          </a:p>
          <a:p>
            <a:pPr lvl="1"/>
            <a:r>
              <a:rPr lang="en-US" dirty="0"/>
              <a:t>every n</a:t>
            </a:r>
            <a:r>
              <a:rPr lang="en-US" baseline="30000" dirty="0"/>
              <a:t>th</a:t>
            </a:r>
            <a:r>
              <a:rPr lang="en-US" dirty="0"/>
              <a:t> unit selected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Stratified Sampling </a:t>
            </a:r>
          </a:p>
          <a:p>
            <a:pPr lvl="1"/>
            <a:r>
              <a:rPr lang="en-US" dirty="0"/>
              <a:t>divide the population into groups (strata); take a sample within each group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Others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0690" y="1015388"/>
            <a:ext cx="6137910" cy="18482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33932" y="6625728"/>
            <a:ext cx="3519714" cy="23227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Source: TCRP Synthesis</a:t>
            </a:r>
            <a:r>
              <a:rPr kumimoji="0" lang="en-US" sz="10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138; pages 18-19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71399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Sample Size Determination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49611" y="1371600"/>
            <a:ext cx="7620000" cy="4114800"/>
          </a:xfrm>
        </p:spPr>
        <p:txBody>
          <a:bodyPr>
            <a:normAutofit/>
          </a:bodyPr>
          <a:lstStyle/>
          <a:p>
            <a:r>
              <a:rPr lang="en-US" sz="2600" dirty="0"/>
              <a:t>Depends on the population size (e.g., number of riders) and the level of precision desired</a:t>
            </a:r>
          </a:p>
          <a:p>
            <a:r>
              <a:rPr lang="en-US" sz="2600" dirty="0"/>
              <a:t>Increase sample size </a:t>
            </a:r>
            <a:r>
              <a:rPr lang="en-US" sz="2600" dirty="0">
                <a:sym typeface="Wingdings" pitchFamily="2" charset="2"/>
              </a:rPr>
              <a:t> </a:t>
            </a:r>
            <a:r>
              <a:rPr lang="en-US" sz="2600" dirty="0"/>
              <a:t>increase costs</a:t>
            </a:r>
          </a:p>
          <a:p>
            <a:r>
              <a:rPr lang="en-US" sz="2600" dirty="0"/>
              <a:t>Example for Simple Random Sampling</a:t>
            </a:r>
          </a:p>
          <a:p>
            <a:endParaRPr lang="en-US" sz="2600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451185"/>
            <a:ext cx="4800600" cy="2947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07261" y="6583362"/>
            <a:ext cx="3124200" cy="28665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Source: TCRP Synthesis 63;</a:t>
            </a:r>
            <a:r>
              <a:rPr kumimoji="0" lang="en-US" sz="10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page 16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59611" y="5697625"/>
            <a:ext cx="754652" cy="24472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wrap="square" lIns="91440" tIns="45720" rIns="91440" bIns="45720" rtlCol="0">
            <a:normAutofit fontScale="40000" lnSpcReduction="20000"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10561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Survey Content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commonly included in transit surveys?</a:t>
            </a:r>
          </a:p>
        </p:txBody>
      </p:sp>
    </p:spTree>
    <p:extLst>
      <p:ext uri="{BB962C8B-B14F-4D97-AF65-F5344CB8AC3E}">
        <p14:creationId xmlns:p14="http://schemas.microsoft.com/office/powerpoint/2010/main" val="22907202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Research Goals &amp; Content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Origin &amp; Destination Surveys</a:t>
            </a:r>
          </a:p>
          <a:p>
            <a:pPr lvl="1"/>
            <a:r>
              <a:rPr lang="en-US" dirty="0"/>
              <a:t>“This trip”: Origin, destination, purpose, access mode, egress mode, etc.</a:t>
            </a:r>
          </a:p>
          <a:p>
            <a:r>
              <a:rPr lang="en-US" dirty="0"/>
              <a:t>General Travel Behavior</a:t>
            </a:r>
          </a:p>
          <a:p>
            <a:pPr lvl="1"/>
            <a:r>
              <a:rPr lang="en-US" dirty="0"/>
              <a:t>Frequency of travel, how long using transit, alternative modes</a:t>
            </a:r>
          </a:p>
          <a:p>
            <a:r>
              <a:rPr lang="en-US" dirty="0"/>
              <a:t>Demographics</a:t>
            </a:r>
          </a:p>
          <a:p>
            <a:pPr lvl="1"/>
            <a:r>
              <a:rPr lang="en-US" dirty="0"/>
              <a:t>Gender, age, race, driver’s license, HH income, HH size, employment status  </a:t>
            </a:r>
          </a:p>
          <a:p>
            <a:r>
              <a:rPr lang="en-US" dirty="0"/>
              <a:t>Satisfaction</a:t>
            </a:r>
          </a:p>
          <a:p>
            <a:pPr lvl="1"/>
            <a:r>
              <a:rPr lang="en-US" dirty="0"/>
              <a:t>Attributes of service: timely service, speed of service, cleanliness, comfort, safety, crowing, information</a:t>
            </a:r>
          </a:p>
          <a:p>
            <a:r>
              <a:rPr lang="en-US" dirty="0"/>
              <a:t>Other</a:t>
            </a:r>
          </a:p>
          <a:p>
            <a:pPr lvl="1"/>
            <a:r>
              <a:rPr lang="en-US" dirty="0"/>
              <a:t>Fare payment, new technologies, communications, etc.</a:t>
            </a:r>
          </a:p>
        </p:txBody>
      </p:sp>
    </p:spTree>
    <p:extLst>
      <p:ext uri="{BB962C8B-B14F-4D97-AF65-F5344CB8AC3E}">
        <p14:creationId xmlns:p14="http://schemas.microsoft.com/office/powerpoint/2010/main" val="26401558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Survey Content Used in Practice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05114" y="1542373"/>
            <a:ext cx="7315200" cy="37732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620657" y="6586991"/>
            <a:ext cx="3519714" cy="407988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Source: TCRP Synthesis</a:t>
            </a:r>
            <a:r>
              <a:rPr kumimoji="0" lang="en-US" sz="10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138; page 30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03292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Translating Research into Survey Questions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41619"/>
            <a:ext cx="5715000" cy="557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781800" y="6616019"/>
            <a:ext cx="2362200" cy="38100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TCRP</a:t>
            </a:r>
            <a:r>
              <a:rPr kumimoji="0" lang="en-US" sz="10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Synthesis 63; page 19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05599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Survey Instrument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to write a good survey</a:t>
            </a:r>
          </a:p>
        </p:txBody>
      </p:sp>
    </p:spTree>
    <p:extLst>
      <p:ext uri="{BB962C8B-B14F-4D97-AF65-F5344CB8AC3E}">
        <p14:creationId xmlns:p14="http://schemas.microsoft.com/office/powerpoint/2010/main" val="2027873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Outline: Surveys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Types of surveys.</a:t>
            </a:r>
          </a:p>
          <a:p>
            <a:endParaRPr lang="en-US" dirty="0"/>
          </a:p>
          <a:p>
            <a:r>
              <a:rPr lang="en-US" dirty="0"/>
              <a:t>Methods of sampling.</a:t>
            </a:r>
          </a:p>
          <a:p>
            <a:endParaRPr lang="en-US" dirty="0"/>
          </a:p>
          <a:p>
            <a:r>
              <a:rPr lang="en-US" dirty="0"/>
              <a:t>Survey content.</a:t>
            </a:r>
          </a:p>
          <a:p>
            <a:endParaRPr lang="en-US" dirty="0"/>
          </a:p>
          <a:p>
            <a:r>
              <a:rPr lang="en-US" dirty="0"/>
              <a:t>Survey instruments.</a:t>
            </a:r>
          </a:p>
          <a:p>
            <a:endParaRPr lang="en-US" dirty="0"/>
          </a:p>
          <a:p>
            <a:r>
              <a:rPr lang="en-US" dirty="0"/>
              <a:t>In-class exercise.</a:t>
            </a:r>
          </a:p>
          <a:p>
            <a:endParaRPr lang="en-US" dirty="0"/>
          </a:p>
          <a:p>
            <a:r>
              <a:rPr lang="en-US" dirty="0"/>
              <a:t>Data collection plan.</a:t>
            </a:r>
          </a:p>
          <a:p>
            <a:endParaRPr lang="en-US" dirty="0"/>
          </a:p>
          <a:p>
            <a:r>
              <a:rPr lang="en-US" dirty="0"/>
              <a:t>Example: Chicago Transit Authority Survey.</a:t>
            </a:r>
          </a:p>
        </p:txBody>
      </p:sp>
    </p:spTree>
    <p:extLst>
      <p:ext uri="{BB962C8B-B14F-4D97-AF65-F5344CB8AC3E}">
        <p14:creationId xmlns:p14="http://schemas.microsoft.com/office/powerpoint/2010/main" val="33346796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Types of Questions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90600" y="1447800"/>
            <a:ext cx="7467600" cy="4525963"/>
          </a:xfrm>
        </p:spPr>
        <p:txBody>
          <a:bodyPr>
            <a:normAutofit/>
          </a:bodyPr>
          <a:lstStyle/>
          <a:p>
            <a:r>
              <a:rPr lang="en-US" dirty="0"/>
              <a:t>Closed-Ended</a:t>
            </a:r>
          </a:p>
          <a:p>
            <a:pPr lvl="1"/>
            <a:r>
              <a:rPr lang="en-US" dirty="0"/>
              <a:t>Dichotomous (2 answers, e.g. Yes/No)</a:t>
            </a:r>
          </a:p>
          <a:p>
            <a:pPr lvl="1"/>
            <a:r>
              <a:rPr lang="en-US" dirty="0"/>
              <a:t>Nominal (Categorical)</a:t>
            </a:r>
          </a:p>
          <a:p>
            <a:pPr lvl="1"/>
            <a:r>
              <a:rPr lang="en-US" dirty="0"/>
              <a:t>Ordinal (a.k.a. Likert, Ranking)</a:t>
            </a:r>
          </a:p>
          <a:p>
            <a:pPr lvl="1"/>
            <a:r>
              <a:rPr lang="en-US" dirty="0"/>
              <a:t>Filter/Contingency (Qualified)</a:t>
            </a:r>
          </a:p>
          <a:p>
            <a:r>
              <a:rPr lang="en-US" dirty="0"/>
              <a:t>Partially-Closed</a:t>
            </a:r>
          </a:p>
          <a:p>
            <a:pPr lvl="1"/>
            <a:r>
              <a:rPr lang="en-US" dirty="0"/>
              <a:t>Last answer is “Other______”</a:t>
            </a:r>
          </a:p>
          <a:p>
            <a:r>
              <a:rPr lang="en-US" dirty="0"/>
              <a:t>Open-Ended</a:t>
            </a:r>
          </a:p>
        </p:txBody>
      </p:sp>
    </p:spTree>
    <p:extLst>
      <p:ext uri="{BB962C8B-B14F-4D97-AF65-F5344CB8AC3E}">
        <p14:creationId xmlns:p14="http://schemas.microsoft.com/office/powerpoint/2010/main" val="681787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Do’s and Don’ts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4114800" cy="4525963"/>
          </a:xfrm>
        </p:spPr>
        <p:txBody>
          <a:bodyPr>
            <a:normAutofit/>
          </a:bodyPr>
          <a:lstStyle/>
          <a:p>
            <a:r>
              <a:rPr lang="en-US" dirty="0"/>
              <a:t>Questions should be:</a:t>
            </a:r>
          </a:p>
          <a:p>
            <a:pPr lvl="1"/>
            <a:r>
              <a:rPr lang="en-US" dirty="0"/>
              <a:t>Concise (multiple choice)</a:t>
            </a:r>
          </a:p>
          <a:p>
            <a:pPr lvl="1"/>
            <a:r>
              <a:rPr lang="en-US" dirty="0"/>
              <a:t>Understandable</a:t>
            </a:r>
          </a:p>
          <a:p>
            <a:pPr lvl="1"/>
            <a:r>
              <a:rPr lang="en-US" dirty="0"/>
              <a:t>Useful</a:t>
            </a:r>
          </a:p>
          <a:p>
            <a:pPr lvl="1"/>
            <a:r>
              <a:rPr lang="en-US" dirty="0"/>
              <a:t>M.E.C.E. = Mutually Exclusive &amp; Collectively Exhaustive</a:t>
            </a:r>
          </a:p>
          <a:p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693508" y="1600199"/>
            <a:ext cx="4419600" cy="4525963"/>
          </a:xfrm>
        </p:spPr>
        <p:txBody>
          <a:bodyPr/>
          <a:lstStyle/>
          <a:p>
            <a:r>
              <a:rPr lang="en-US" dirty="0"/>
              <a:t>Questions should NOT be:</a:t>
            </a:r>
          </a:p>
          <a:p>
            <a:pPr lvl="1"/>
            <a:r>
              <a:rPr lang="en-US" dirty="0"/>
              <a:t>Double-barreled</a:t>
            </a:r>
          </a:p>
          <a:p>
            <a:pPr lvl="1"/>
            <a:r>
              <a:rPr lang="en-US" dirty="0"/>
              <a:t>Double negative</a:t>
            </a:r>
          </a:p>
          <a:p>
            <a:pPr lvl="1"/>
            <a:r>
              <a:rPr lang="en-US" dirty="0"/>
              <a:t>Technical jargon</a:t>
            </a:r>
          </a:p>
          <a:p>
            <a:pPr lvl="1"/>
            <a:r>
              <a:rPr lang="en-US" dirty="0"/>
              <a:t>Long-winded</a:t>
            </a:r>
          </a:p>
          <a:p>
            <a:pPr lvl="1"/>
            <a:r>
              <a:rPr lang="en-US" dirty="0"/>
              <a:t>Redundant</a:t>
            </a:r>
          </a:p>
          <a:p>
            <a:pPr lvl="1"/>
            <a:r>
              <a:rPr lang="en-US" dirty="0"/>
              <a:t>Obtrusive or embarrassing</a:t>
            </a:r>
          </a:p>
        </p:txBody>
      </p:sp>
    </p:spTree>
    <p:extLst>
      <p:ext uri="{BB962C8B-B14F-4D97-AF65-F5344CB8AC3E}">
        <p14:creationId xmlns:p14="http://schemas.microsoft.com/office/powerpoint/2010/main" val="21257476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In-Class Exercise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Now, its time for you to practice</a:t>
            </a:r>
          </a:p>
        </p:txBody>
      </p:sp>
    </p:spTree>
    <p:extLst>
      <p:ext uri="{BB962C8B-B14F-4D97-AF65-F5344CB8AC3E}">
        <p14:creationId xmlns:p14="http://schemas.microsoft.com/office/powerpoint/2010/main" val="34460704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In-Class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066800"/>
            <a:ext cx="7772400" cy="55626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1100" dirty="0"/>
              <a:t>1. How satisfied are you with the safety and cleanliness of CARTA buses?</a:t>
            </a:r>
          </a:p>
          <a:p>
            <a:r>
              <a:rPr lang="en-US" sz="1100" dirty="0"/>
              <a:t>Very Satisfied</a:t>
            </a:r>
          </a:p>
          <a:p>
            <a:r>
              <a:rPr lang="en-US" sz="1100" dirty="0"/>
              <a:t>Somewhat Satisfied</a:t>
            </a:r>
          </a:p>
          <a:p>
            <a:r>
              <a:rPr lang="en-US" sz="1100" dirty="0"/>
              <a:t>Neutral</a:t>
            </a:r>
          </a:p>
          <a:p>
            <a:r>
              <a:rPr lang="en-US" sz="1100" dirty="0"/>
              <a:t>Somewhat Dissatisfied</a:t>
            </a:r>
          </a:p>
          <a:p>
            <a:r>
              <a:rPr lang="en-US" sz="1100" dirty="0"/>
              <a:t>Very Dissatisfied</a:t>
            </a:r>
          </a:p>
          <a:p>
            <a:pPr marL="0" indent="0">
              <a:buNone/>
            </a:pPr>
            <a:r>
              <a:rPr lang="en-US" sz="1100" b="1" dirty="0"/>
              <a:t>What is the primary flaw with question 1? How would you improve this question?</a:t>
            </a:r>
            <a:r>
              <a:rPr lang="en-US" sz="1100" dirty="0"/>
              <a:t> 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1100" dirty="0"/>
              <a:t>2. How useful do you find the information from CARTA’s Automated Vehicle Location system?</a:t>
            </a:r>
          </a:p>
          <a:p>
            <a:r>
              <a:rPr lang="en-US" sz="1100" dirty="0"/>
              <a:t>Very Useful</a:t>
            </a:r>
          </a:p>
          <a:p>
            <a:r>
              <a:rPr lang="en-US" sz="1100" dirty="0"/>
              <a:t>Somewhat Useful</a:t>
            </a:r>
          </a:p>
          <a:p>
            <a:r>
              <a:rPr lang="en-US" sz="1100" dirty="0"/>
              <a:t>Not Useful</a:t>
            </a:r>
          </a:p>
          <a:p>
            <a:r>
              <a:rPr lang="en-US" sz="1100" dirty="0"/>
              <a:t>N/A</a:t>
            </a:r>
          </a:p>
          <a:p>
            <a:pPr marL="0" indent="0">
              <a:buNone/>
            </a:pPr>
            <a:r>
              <a:rPr lang="en-US" sz="1100" b="1" dirty="0"/>
              <a:t>What are some of the flaws with question 2?</a:t>
            </a:r>
            <a:r>
              <a:rPr lang="en-US" sz="1100" dirty="0"/>
              <a:t> </a:t>
            </a:r>
            <a:r>
              <a:rPr lang="en-US" sz="1100" b="1" dirty="0"/>
              <a:t>How would you improve this question?</a:t>
            </a:r>
            <a:r>
              <a:rPr lang="en-US" sz="1100" dirty="0"/>
              <a:t> 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1100" dirty="0"/>
              <a:t>3. Do you agree or disagree with the following statement?  CARTA should not increase the frequency of bus service. </a:t>
            </a:r>
          </a:p>
          <a:p>
            <a:r>
              <a:rPr lang="en-US" sz="1100" dirty="0"/>
              <a:t>I agree</a:t>
            </a:r>
          </a:p>
          <a:p>
            <a:r>
              <a:rPr lang="en-US" sz="1100" dirty="0"/>
              <a:t>I disagree </a:t>
            </a:r>
          </a:p>
          <a:p>
            <a:pPr marL="0" indent="0">
              <a:buNone/>
            </a:pPr>
            <a:r>
              <a:rPr lang="en-US" sz="1100" b="1" dirty="0"/>
              <a:t>What is the primary flaw with question 3? How would you improve this question?</a:t>
            </a:r>
            <a:r>
              <a:rPr lang="en-US" sz="1100" dirty="0"/>
              <a:t> </a:t>
            </a:r>
          </a:p>
          <a:p>
            <a:pPr marL="0" indent="0">
              <a:buNone/>
            </a:pPr>
            <a:r>
              <a:rPr lang="en-US" sz="1100" dirty="0"/>
              <a:t> </a:t>
            </a:r>
          </a:p>
          <a:p>
            <a:pPr marL="0" indent="0">
              <a:buNone/>
            </a:pPr>
            <a:r>
              <a:rPr lang="en-US" sz="1100" dirty="0"/>
              <a:t>4. Please indicate which of the following categories best describes your total household income?</a:t>
            </a:r>
          </a:p>
          <a:p>
            <a:r>
              <a:rPr lang="en-US" sz="1100" dirty="0"/>
              <a:t>$20,000 or less</a:t>
            </a:r>
          </a:p>
          <a:p>
            <a:r>
              <a:rPr lang="en-US" sz="1100" dirty="0"/>
              <a:t>$20,000 to $40,000</a:t>
            </a:r>
          </a:p>
          <a:p>
            <a:r>
              <a:rPr lang="en-US" sz="1100" dirty="0"/>
              <a:t>$40,000 to $60,000</a:t>
            </a:r>
          </a:p>
          <a:p>
            <a:r>
              <a:rPr lang="en-US" sz="1100" dirty="0"/>
              <a:t>$60,000 to $80,000</a:t>
            </a:r>
          </a:p>
          <a:p>
            <a:r>
              <a:rPr lang="en-US" sz="1100" dirty="0"/>
              <a:t>$80,000 to $100,000</a:t>
            </a:r>
          </a:p>
          <a:p>
            <a:r>
              <a:rPr lang="en-US" sz="1100" dirty="0"/>
              <a:t>$100,000 or more</a:t>
            </a:r>
          </a:p>
          <a:p>
            <a:pPr marL="0" indent="0">
              <a:buNone/>
            </a:pPr>
            <a:r>
              <a:rPr lang="en-US" sz="1100" b="1" dirty="0"/>
              <a:t>What is the primary flaw with question 4? How would you improve this question?</a:t>
            </a:r>
            <a:r>
              <a:rPr lang="en-US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724185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Collection Plan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Putting it all together in order to create a…</a:t>
            </a:r>
          </a:p>
        </p:txBody>
      </p:sp>
    </p:spTree>
    <p:extLst>
      <p:ext uri="{BB962C8B-B14F-4D97-AF65-F5344CB8AC3E}">
        <p14:creationId xmlns:p14="http://schemas.microsoft.com/office/powerpoint/2010/main" val="8934995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Creating a Data Collection Plan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Determine research goals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Select survey mode &amp; sampling methodology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Determine necessary sample size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Create detailed sampling plan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Draft questionnaire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Pre-test the questionnaire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Conduct staff training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Distribute survey &amp; revise sampling plan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Code/process data &amp; error check</a:t>
            </a:r>
          </a:p>
        </p:txBody>
      </p:sp>
    </p:spTree>
    <p:extLst>
      <p:ext uri="{BB962C8B-B14F-4D97-AF65-F5344CB8AC3E}">
        <p14:creationId xmlns:p14="http://schemas.microsoft.com/office/powerpoint/2010/main" val="35184014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Other Considerations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954370"/>
            <a:ext cx="8229600" cy="5486400"/>
          </a:xfrm>
        </p:spPr>
        <p:txBody>
          <a:bodyPr>
            <a:normAutofit/>
          </a:bodyPr>
          <a:lstStyle/>
          <a:p>
            <a:r>
              <a:rPr lang="en-US" dirty="0"/>
              <a:t>Longitudinal comparisons</a:t>
            </a:r>
          </a:p>
          <a:p>
            <a:pPr lvl="1"/>
            <a:r>
              <a:rPr lang="en-US" dirty="0"/>
              <a:t>Consistency of questions with prior transit surveys</a:t>
            </a:r>
          </a:p>
          <a:p>
            <a:r>
              <a:rPr lang="en-US" dirty="0"/>
              <a:t>Underrepresented groups</a:t>
            </a:r>
          </a:p>
          <a:p>
            <a:pPr lvl="1"/>
            <a:r>
              <a:rPr lang="en-US" dirty="0"/>
              <a:t>Language (non-English speakers)</a:t>
            </a:r>
          </a:p>
          <a:p>
            <a:pPr lvl="1"/>
            <a:r>
              <a:rPr lang="en-US" dirty="0"/>
              <a:t>Those who cannot read/write</a:t>
            </a:r>
          </a:p>
          <a:p>
            <a:pPr lvl="1"/>
            <a:r>
              <a:rPr lang="en-US" dirty="0"/>
              <a:t>Others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4191000"/>
            <a:ext cx="5334000" cy="22497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781800" y="6633140"/>
            <a:ext cx="2362200" cy="22860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lnSpcReduction="10000"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TCRP</a:t>
            </a:r>
            <a:r>
              <a:rPr kumimoji="0" lang="en-US" sz="10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Synthesis 138 page 36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30451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Chicago Transit Authority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does a (good) transit survey look like?</a:t>
            </a:r>
          </a:p>
        </p:txBody>
      </p:sp>
    </p:spTree>
    <p:extLst>
      <p:ext uri="{BB962C8B-B14F-4D97-AF65-F5344CB8AC3E}">
        <p14:creationId xmlns:p14="http://schemas.microsoft.com/office/powerpoint/2010/main" val="1839305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62939" y="30480"/>
            <a:ext cx="8153400" cy="762000"/>
          </a:xfrm>
        </p:spPr>
        <p:txBody>
          <a:bodyPr>
            <a:noAutofit/>
          </a:bodyPr>
          <a:lstStyle/>
          <a:p>
            <a:r>
              <a:rPr lang="en-US" sz="2800" dirty="0"/>
              <a:t>2016 Chicago Transit Authority</a:t>
            </a:r>
            <a:br>
              <a:rPr lang="en-US" sz="2800" dirty="0"/>
            </a:br>
            <a:r>
              <a:rPr lang="en-US" sz="2800" dirty="0"/>
              <a:t>Customer Satisfaction Survey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799" y="1143000"/>
            <a:ext cx="8229601" cy="54864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Objective: Comprehensive review of customer satisfaction conducted every two to three years</a:t>
            </a:r>
          </a:p>
          <a:p>
            <a:endParaRPr lang="en-US" dirty="0"/>
          </a:p>
          <a:p>
            <a:r>
              <a:rPr lang="en-US" dirty="0"/>
              <a:t>Content Included:</a:t>
            </a:r>
          </a:p>
          <a:p>
            <a:pPr lvl="1"/>
            <a:r>
              <a:rPr lang="en-US" dirty="0"/>
              <a:t>General travel behavior (modes, access/egress, etc.)</a:t>
            </a:r>
          </a:p>
          <a:p>
            <a:pPr lvl="1"/>
            <a:r>
              <a:rPr lang="en-US" dirty="0"/>
              <a:t>Fare payment types and media</a:t>
            </a:r>
          </a:p>
          <a:p>
            <a:pPr lvl="1"/>
            <a:r>
              <a:rPr lang="en-US" dirty="0"/>
              <a:t>Technology use (e.g., smartphones, email)</a:t>
            </a:r>
          </a:p>
          <a:p>
            <a:pPr lvl="1"/>
            <a:r>
              <a:rPr lang="en-US" dirty="0"/>
              <a:t>Demographics</a:t>
            </a:r>
          </a:p>
          <a:p>
            <a:pPr lvl="1"/>
            <a:r>
              <a:rPr lang="en-US" dirty="0"/>
              <a:t>Satisfaction (35 questions across 9 dimensions)</a:t>
            </a:r>
          </a:p>
          <a:p>
            <a:pPr lvl="2"/>
            <a:r>
              <a:rPr lang="en-US" dirty="0"/>
              <a:t>Comfort while riding; appearance; access to service; overall service; service delivery; information; communications on buses and trains; employee performance; personal safety</a:t>
            </a:r>
          </a:p>
          <a:p>
            <a:pPr lvl="1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801979" y="6400800"/>
            <a:ext cx="5334000" cy="640882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92500" lnSpcReduction="10000"/>
          </a:bodyPr>
          <a:lstStyle/>
          <a:p>
            <a:pPr algn="r">
              <a:spcBef>
                <a:spcPct val="20000"/>
              </a:spcBef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Source: </a:t>
            </a:r>
            <a:r>
              <a:rPr lang="en-US" sz="1000" dirty="0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https://www.rtachicago.org/sites/default/files/documents/plansandprograms/Regional-Transportation-Authority_-2016-Customer-Satisfaction-Study.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pdf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 and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http://www.transitchicago.com/assets/1/surveys/cssurvey2003.pdf</a:t>
            </a:r>
          </a:p>
          <a:p>
            <a:pPr algn="r">
              <a:spcBef>
                <a:spcPct val="20000"/>
              </a:spcBef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5772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2895600"/>
            <a:ext cx="5029200" cy="239362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CTA: Mode &amp; Sampling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09600" y="1066800"/>
            <a:ext cx="8686800" cy="57912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Method </a:t>
            </a:r>
          </a:p>
          <a:p>
            <a:pPr lvl="1"/>
            <a:r>
              <a:rPr lang="en-US" dirty="0"/>
              <a:t>Onboard paper survey (distributed ~9,900 paper surveys)</a:t>
            </a:r>
          </a:p>
          <a:p>
            <a:pPr lvl="1"/>
            <a:r>
              <a:rPr lang="en-US" dirty="0"/>
              <a:t>Email recruitment for online survey (~60,000 email invitations)</a:t>
            </a:r>
          </a:p>
          <a:p>
            <a:r>
              <a:rPr lang="en-US" dirty="0"/>
              <a:t>Stratified Sampling</a:t>
            </a:r>
          </a:p>
          <a:p>
            <a:pPr lvl="1"/>
            <a:r>
              <a:rPr lang="en-US" dirty="0"/>
              <a:t>24 bus groups or rail lines (branch)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Sample Size</a:t>
            </a:r>
          </a:p>
          <a:p>
            <a:pPr lvl="1"/>
            <a:r>
              <a:rPr lang="en-US" dirty="0"/>
              <a:t>Minimum of 270 respondents per strata</a:t>
            </a:r>
          </a:p>
          <a:p>
            <a:pPr lvl="1"/>
            <a:r>
              <a:rPr lang="en-US" dirty="0"/>
              <a:t>Onboard paper survey responses: 949 (10% response rate)</a:t>
            </a:r>
          </a:p>
          <a:p>
            <a:pPr lvl="1"/>
            <a:r>
              <a:rPr lang="en-US" dirty="0"/>
              <a:t>Online survey responses: 7,959 (13% response rate)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0700" y="6583362"/>
            <a:ext cx="7353300" cy="144780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algn="r">
              <a:spcBef>
                <a:spcPct val="20000"/>
              </a:spcBef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Source: 2016 CTA Survey;</a:t>
            </a:r>
            <a:r>
              <a:rPr kumimoji="0" lang="en-US" sz="1000" b="0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page 35 and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http://www.transitchicago.com/assets/1/surveys/cssurvey2003.pdf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962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Surveys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9822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CTA Online Questionnaire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14400" y="1447800"/>
            <a:ext cx="7647619" cy="47238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391400" y="6585450"/>
            <a:ext cx="1752600" cy="38100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2016 CTA Survey;</a:t>
            </a:r>
            <a:r>
              <a:rPr kumimoji="0" lang="en-US" sz="10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page 33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26310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CTA: Results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447800"/>
            <a:ext cx="6390919" cy="4563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7391400" y="6583362"/>
            <a:ext cx="1752600" cy="38100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2016 CTA Survey;</a:t>
            </a:r>
            <a:r>
              <a:rPr kumimoji="0" lang="en-US" sz="10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page 52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91630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Surveys are a good way for agencies to know who their riders are and what they want.</a:t>
            </a:r>
          </a:p>
          <a:p>
            <a:endParaRPr lang="en-US" dirty="0"/>
          </a:p>
          <a:p>
            <a:r>
              <a:rPr lang="en-US" dirty="0"/>
              <a:t>There are several survey types with varying costs, penetration and bias. They should be chosen to match their target.</a:t>
            </a:r>
          </a:p>
          <a:p>
            <a:endParaRPr lang="en-US" dirty="0"/>
          </a:p>
          <a:p>
            <a:r>
              <a:rPr lang="en-US" dirty="0"/>
              <a:t>Surveys should be easy to understand and should encourage participants to complete </a:t>
            </a:r>
            <a:r>
              <a:rPr lang="en-US"/>
              <a:t>them.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8156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Reference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66800" y="1600200"/>
            <a:ext cx="7467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Materials in this lecture were taken from:</a:t>
            </a:r>
          </a:p>
          <a:p>
            <a:r>
              <a:rPr lang="en-US" dirty="0"/>
              <a:t>TCRP Synthesis 63: On-board and Intercept Transit Survey Techniques</a:t>
            </a:r>
          </a:p>
          <a:p>
            <a:r>
              <a:rPr lang="en-US" dirty="0"/>
              <a:t>TCRP Synthesis 138: Public Transit Rider Origin-Destination Survey Methods and Technologies </a:t>
            </a:r>
          </a:p>
          <a:p>
            <a:r>
              <a:rPr lang="en-US" dirty="0"/>
              <a:t>CTA, Customer Satisfaction Survey, 2016.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599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Types of Surveys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Longitudinal survey</a:t>
            </a:r>
          </a:p>
          <a:p>
            <a:pPr lvl="1"/>
            <a:r>
              <a:rPr lang="en-US" dirty="0"/>
              <a:t>Over time</a:t>
            </a:r>
          </a:p>
          <a:p>
            <a:endParaRPr lang="en-US" dirty="0"/>
          </a:p>
          <a:p>
            <a:r>
              <a:rPr lang="en-US" dirty="0"/>
              <a:t>Cross-sectional survey </a:t>
            </a:r>
          </a:p>
          <a:p>
            <a:pPr lvl="1"/>
            <a:r>
              <a:rPr lang="en-US" dirty="0"/>
              <a:t>Single point in time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626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Survey Methods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143000"/>
            <a:ext cx="8382000" cy="54864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Goal: Transit rider survey</a:t>
            </a:r>
          </a:p>
          <a:p>
            <a:endParaRPr lang="en-US" dirty="0"/>
          </a:p>
          <a:p>
            <a:r>
              <a:rPr lang="en-US" dirty="0"/>
              <a:t>How: Intercept onboard vehicle or at stop/station</a:t>
            </a:r>
          </a:p>
          <a:p>
            <a:endParaRPr lang="en-US" dirty="0"/>
          </a:p>
          <a:p>
            <a:r>
              <a:rPr lang="en-US" dirty="0"/>
              <a:t>Methods: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Self-administered written questionnaire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Personal interview and written questionnaire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Personal interview and handheld tablets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Two-Step Methods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dirty="0"/>
              <a:t>First: Recruit onboard or in-stations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dirty="0"/>
              <a:t>Second: Online or Computer-Aided Telephone Interview (CATI)</a:t>
            </a:r>
          </a:p>
          <a:p>
            <a:pPr lvl="2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104900" y="4572000"/>
            <a:ext cx="7391400" cy="137160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11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24286" y="6556374"/>
            <a:ext cx="3519714" cy="407988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Source: TCRP Synthesis</a:t>
            </a:r>
            <a:r>
              <a:rPr kumimoji="0" lang="en-US" sz="10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138; pages 10-11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4203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5950" y="158515"/>
            <a:ext cx="8528050" cy="407988"/>
          </a:xfrm>
        </p:spPr>
        <p:txBody>
          <a:bodyPr>
            <a:noAutofit/>
          </a:bodyPr>
          <a:lstStyle/>
          <a:p>
            <a:r>
              <a:rPr lang="en-US" sz="2400" dirty="0"/>
              <a:t>Method 1:</a:t>
            </a:r>
            <a:r>
              <a:rPr lang="en-US" sz="3200" dirty="0"/>
              <a:t> </a:t>
            </a:r>
            <a:br>
              <a:rPr lang="en-US" sz="3200" dirty="0"/>
            </a:br>
            <a:r>
              <a:rPr lang="en-US" sz="3200" dirty="0"/>
              <a:t>Self-administered paper surveys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Strengths</a:t>
            </a:r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38200" y="1741487"/>
            <a:ext cx="3152381" cy="3876190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Weaknesses</a:t>
            </a:r>
          </a:p>
        </p:txBody>
      </p:sp>
      <p:pic>
        <p:nvPicPr>
          <p:cNvPr id="17" name="Content Placeholder 16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5029200" y="1741487"/>
            <a:ext cx="3257143" cy="306666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624286" y="6569309"/>
            <a:ext cx="3519714" cy="358776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Source: TCRP Synthesis</a:t>
            </a:r>
            <a:r>
              <a:rPr kumimoji="0" lang="en-US" sz="10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138; page 13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4518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Self-administered paper survey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42"/>
          <a:stretch/>
        </p:blipFill>
        <p:spPr bwMode="auto">
          <a:xfrm>
            <a:off x="571311" y="1523999"/>
            <a:ext cx="2667000" cy="5193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280" y="1523999"/>
            <a:ext cx="5535501" cy="5050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824B42F-78D6-4B56-96D1-6074213247C2}"/>
              </a:ext>
            </a:extLst>
          </p:cNvPr>
          <p:cNvSpPr txBox="1"/>
          <p:nvPr/>
        </p:nvSpPr>
        <p:spPr>
          <a:xfrm>
            <a:off x="4360460" y="6594616"/>
            <a:ext cx="478354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931774"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+mj-lt"/>
                <a:ea typeface="Verdana" pitchFamily="34" charset="0"/>
                <a:cs typeface="Verdana" pitchFamily="34" charset="0"/>
              </a:rPr>
              <a:t>Source: Candace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Verdana" pitchFamily="34" charset="0"/>
                <a:cs typeface="Verdana" pitchFamily="34" charset="0"/>
              </a:rPr>
              <a:t>Brakewood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+mj-lt"/>
                <a:ea typeface="Verdana" pitchFamily="34" charset="0"/>
                <a:cs typeface="Verdana" pitchFamily="34" charset="0"/>
              </a:rPr>
              <a:t> &amp; MTA</a:t>
            </a:r>
          </a:p>
        </p:txBody>
      </p:sp>
    </p:spTree>
    <p:extLst>
      <p:ext uri="{BB962C8B-B14F-4D97-AF65-F5344CB8AC3E}">
        <p14:creationId xmlns:p14="http://schemas.microsoft.com/office/powerpoint/2010/main" val="830133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Strengths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Weaknesses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24286" y="6583362"/>
            <a:ext cx="3519714" cy="407988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Source: TCRP Synthesis</a:t>
            </a:r>
            <a:r>
              <a:rPr kumimoji="0" lang="en-US" sz="10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138; page 13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C8EE10B3-3ECB-970D-1127-FBA40B5B9BD7}"/>
              </a:ext>
            </a:extLst>
          </p:cNvPr>
          <p:cNvSpPr txBox="1">
            <a:spLocks/>
          </p:cNvSpPr>
          <p:nvPr/>
        </p:nvSpPr>
        <p:spPr>
          <a:xfrm>
            <a:off x="615950" y="158515"/>
            <a:ext cx="8528050" cy="407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>
                    <a:lumMod val="50000"/>
                  </a:schemeClr>
                </a:solidFill>
                <a:latin typeface="Corbel" pitchFamily="34" charset="0"/>
                <a:ea typeface="+mj-ea"/>
                <a:cs typeface="+mj-cs"/>
              </a:defRPr>
            </a:lvl1pPr>
          </a:lstStyle>
          <a:p>
            <a:r>
              <a:rPr lang="en-US" sz="2400" dirty="0"/>
              <a:t>Method 2:</a:t>
            </a:r>
            <a:r>
              <a:rPr lang="en-US" sz="3200" dirty="0"/>
              <a:t> </a:t>
            </a:r>
            <a:br>
              <a:rPr lang="en-US" sz="3200" dirty="0"/>
            </a:br>
            <a:r>
              <a:rPr lang="en-US" sz="3200" dirty="0"/>
              <a:t>Interview-administered paper surveys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80257B-9B8F-6FBD-DB2E-DB54AFB0F273}"/>
              </a:ext>
            </a:extLst>
          </p:cNvPr>
          <p:cNvSpPr txBox="1"/>
          <p:nvPr/>
        </p:nvSpPr>
        <p:spPr>
          <a:xfrm>
            <a:off x="615950" y="1714125"/>
            <a:ext cx="3400689" cy="259080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marL="285750" marR="0" indent="-2857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 be conducted alongside self-administered surveys to accommodate persons with certain disabilities, limited English proficiency, or limited literacy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29898A-26F3-2F71-47B1-824F8429296C}"/>
              </a:ext>
            </a:extLst>
          </p:cNvPr>
          <p:cNvSpPr txBox="1"/>
          <p:nvPr/>
        </p:nvSpPr>
        <p:spPr>
          <a:xfrm>
            <a:off x="4803775" y="1741487"/>
            <a:ext cx="3400689" cy="259080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marL="285750" marR="0" indent="-2857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Does not benefit from the automation available in the tablet surveys</a:t>
            </a:r>
          </a:p>
        </p:txBody>
      </p:sp>
    </p:spTree>
    <p:extLst>
      <p:ext uri="{BB962C8B-B14F-4D97-AF65-F5344CB8AC3E}">
        <p14:creationId xmlns:p14="http://schemas.microsoft.com/office/powerpoint/2010/main" val="1664796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Strengths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Weaknesses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24286" y="6559074"/>
            <a:ext cx="3519714" cy="23440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Source: TCRP Synthesis</a:t>
            </a:r>
            <a:r>
              <a:rPr kumimoji="0" lang="en-US" sz="10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138; page 13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71EFF9FC-B268-93F3-4B14-49851F2ADB1A}"/>
              </a:ext>
            </a:extLst>
          </p:cNvPr>
          <p:cNvSpPr txBox="1">
            <a:spLocks/>
          </p:cNvSpPr>
          <p:nvPr/>
        </p:nvSpPr>
        <p:spPr>
          <a:xfrm>
            <a:off x="615950" y="158515"/>
            <a:ext cx="8528050" cy="407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>
                    <a:lumMod val="50000"/>
                  </a:schemeClr>
                </a:solidFill>
                <a:latin typeface="Corbel" pitchFamily="34" charset="0"/>
                <a:ea typeface="+mj-ea"/>
                <a:cs typeface="+mj-cs"/>
              </a:defRPr>
            </a:lvl1pPr>
          </a:lstStyle>
          <a:p>
            <a:r>
              <a:rPr lang="en-US" sz="2400" dirty="0"/>
              <a:t>Method 3:</a:t>
            </a:r>
            <a:r>
              <a:rPr lang="en-US" sz="3200" dirty="0"/>
              <a:t> </a:t>
            </a:r>
            <a:br>
              <a:rPr lang="en-US" sz="3200" dirty="0"/>
            </a:br>
            <a:r>
              <a:rPr lang="en-US" sz="3200" dirty="0"/>
              <a:t>Interview-administered tablet surveys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A35157-5E51-7BB8-8543-3EE9FB3C78B5}"/>
              </a:ext>
            </a:extLst>
          </p:cNvPr>
          <p:cNvSpPr txBox="1"/>
          <p:nvPr/>
        </p:nvSpPr>
        <p:spPr>
          <a:xfrm>
            <a:off x="615950" y="1714124"/>
            <a:ext cx="3400689" cy="4844949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marL="285750" marR="0" indent="-2857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Better data quality</a:t>
            </a:r>
          </a:p>
          <a:p>
            <a:pPr marL="285750" marR="0" indent="-2857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Ability to incorporate auto validation and skip logic into survey instrument</a:t>
            </a:r>
          </a:p>
          <a:p>
            <a:pPr marL="285750" marR="0" indent="-2857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Allows for tracking of responses in real time; can identify systematic biases or sampling issues more easily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pPr marL="285750" marR="0" indent="-2857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Streamlined data entry and data cleaning</a:t>
            </a:r>
          </a:p>
          <a:p>
            <a:pPr marL="285750" marR="0" indent="-2857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Interview approach can more flexibly accommodate users with low literacy or limited English-speaking ability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3176B9-D930-CB07-CE3E-3598A5969FDA}"/>
              </a:ext>
            </a:extLst>
          </p:cNvPr>
          <p:cNvSpPr txBox="1"/>
          <p:nvPr/>
        </p:nvSpPr>
        <p:spPr>
          <a:xfrm>
            <a:off x="4803775" y="1741487"/>
            <a:ext cx="3400689" cy="4817586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marL="285750" marR="0" indent="-2857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May result in high costs due to increase in staff house to administer survey</a:t>
            </a:r>
          </a:p>
          <a:p>
            <a:pPr marL="285750" marR="0" indent="-2857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Some users may be uncomfortable sharing personal details in an interview setting</a:t>
            </a:r>
          </a:p>
          <a:p>
            <a:pPr marL="285750" marR="0" indent="-2857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Challenging to conduct in a crowded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setting or place where user has limited time to participate in an interview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31293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>
        <a:normAutofit/>
      </a:bodyPr>
      <a:lstStyle>
        <a:defPPr marL="0" marR="0" indent="0" algn="ctr" defTabSz="9144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 pitchFamily="34" charset="0"/>
          <a:buNone/>
          <a:tabLst/>
          <a:defRPr kumimoji="0" sz="2800" b="0" i="0" u="none" strike="noStrike" kern="1200" cap="none" spc="0" normalizeH="0" baseline="0" noProof="0" dirty="0" smtClean="0">
            <a:ln>
              <a:noFill/>
            </a:ln>
            <a:solidFill>
              <a:schemeClr val="tx1">
                <a:tint val="75000"/>
              </a:schemeClr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6083</TotalTime>
  <Words>2243</Words>
  <Application>Microsoft Office PowerPoint</Application>
  <PresentationFormat>On-screen Show (4:3)</PresentationFormat>
  <Paragraphs>326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Corbel</vt:lpstr>
      <vt:lpstr>Verdana</vt:lpstr>
      <vt:lpstr>Wingdings</vt:lpstr>
      <vt:lpstr>Office Theme</vt:lpstr>
      <vt:lpstr>Lecture #4: Data Collection with Surveys</vt:lpstr>
      <vt:lpstr>Outline: Surveys</vt:lpstr>
      <vt:lpstr>Types of Surveys</vt:lpstr>
      <vt:lpstr>Types of Surveys</vt:lpstr>
      <vt:lpstr>Survey Methods</vt:lpstr>
      <vt:lpstr>Method 1:  Self-administered paper surveys</vt:lpstr>
      <vt:lpstr>Example: Self-administered paper survey </vt:lpstr>
      <vt:lpstr>PowerPoint Presentation</vt:lpstr>
      <vt:lpstr>PowerPoint Presentation</vt:lpstr>
      <vt:lpstr>Method 4: Two-step Surveys</vt:lpstr>
      <vt:lpstr>Survey Approaches Used in Practice</vt:lpstr>
      <vt:lpstr>Methods of Sampling</vt:lpstr>
      <vt:lpstr>Methods of Sampling</vt:lpstr>
      <vt:lpstr>Sample Size Determination</vt:lpstr>
      <vt:lpstr>Survey Content</vt:lpstr>
      <vt:lpstr>Research Goals &amp; Content</vt:lpstr>
      <vt:lpstr>Survey Content Used in Practice</vt:lpstr>
      <vt:lpstr>Translating Research into Survey Questions</vt:lpstr>
      <vt:lpstr>Survey Instrument</vt:lpstr>
      <vt:lpstr>Types of Questions</vt:lpstr>
      <vt:lpstr>Do’s and Don’ts</vt:lpstr>
      <vt:lpstr>In-Class Exercise</vt:lpstr>
      <vt:lpstr>In-Class Exercise</vt:lpstr>
      <vt:lpstr>Data Collection Plan</vt:lpstr>
      <vt:lpstr>Creating a Data Collection Plan</vt:lpstr>
      <vt:lpstr>Other Considerations</vt:lpstr>
      <vt:lpstr>Chicago Transit Authority</vt:lpstr>
      <vt:lpstr>2016 Chicago Transit Authority Customer Satisfaction Survey</vt:lpstr>
      <vt:lpstr>CTA: Mode &amp; Sampling</vt:lpstr>
      <vt:lpstr>CTA Online Questionnaire</vt:lpstr>
      <vt:lpstr>CTA: Results</vt:lpstr>
      <vt:lpstr>Conclusion</vt:lpstr>
      <vt:lpstr>Reference</vt:lpstr>
    </vt:vector>
  </TitlesOfParts>
  <Company>Auburn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jjl0006</dc:creator>
  <cp:lastModifiedBy>Candace Brakewood</cp:lastModifiedBy>
  <cp:revision>139</cp:revision>
  <cp:lastPrinted>2019-09-02T19:18:19Z</cp:lastPrinted>
  <dcterms:created xsi:type="dcterms:W3CDTF">2014-01-17T20:58:51Z</dcterms:created>
  <dcterms:modified xsi:type="dcterms:W3CDTF">2022-10-03T13:38:27Z</dcterms:modified>
</cp:coreProperties>
</file>