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95" r:id="rId2"/>
    <p:sldId id="309" r:id="rId3"/>
    <p:sldId id="307" r:id="rId4"/>
    <p:sldId id="305" r:id="rId5"/>
    <p:sldId id="267" r:id="rId6"/>
    <p:sldId id="268" r:id="rId7"/>
    <p:sldId id="269" r:id="rId8"/>
    <p:sldId id="270" r:id="rId9"/>
    <p:sldId id="271" r:id="rId10"/>
    <p:sldId id="272" r:id="rId11"/>
    <p:sldId id="273" r:id="rId12"/>
    <p:sldId id="274" r:id="rId13"/>
    <p:sldId id="301" r:id="rId14"/>
    <p:sldId id="357" r:id="rId15"/>
    <p:sldId id="308" r:id="rId16"/>
    <p:sldId id="300" r:id="rId17"/>
    <p:sldId id="277" r:id="rId18"/>
    <p:sldId id="278" r:id="rId19"/>
    <p:sldId id="279" r:id="rId20"/>
    <p:sldId id="280" r:id="rId21"/>
    <p:sldId id="281" r:id="rId22"/>
    <p:sldId id="282" r:id="rId23"/>
    <p:sldId id="283" r:id="rId24"/>
    <p:sldId id="284" r:id="rId25"/>
    <p:sldId id="285" r:id="rId26"/>
    <p:sldId id="286" r:id="rId27"/>
    <p:sldId id="287" r:id="rId28"/>
    <p:sldId id="356" r:id="rId29"/>
    <p:sldId id="288" r:id="rId30"/>
    <p:sldId id="289" r:id="rId31"/>
    <p:sldId id="290" r:id="rId32"/>
    <p:sldId id="291" r:id="rId33"/>
    <p:sldId id="292" r:id="rId34"/>
    <p:sldId id="293" r:id="rId35"/>
    <p:sldId id="294" r:id="rId36"/>
    <p:sldId id="295" r:id="rId37"/>
    <p:sldId id="411" r:id="rId38"/>
    <p:sldId id="412" r:id="rId39"/>
    <p:sldId id="414" r:id="rId40"/>
    <p:sldId id="415" r:id="rId41"/>
    <p:sldId id="418" r:id="rId42"/>
    <p:sldId id="419" r:id="rId43"/>
    <p:sldId id="421" r:id="rId44"/>
    <p:sldId id="422" r:id="rId45"/>
    <p:sldId id="423" r:id="rId46"/>
    <p:sldId id="424" r:id="rId47"/>
    <p:sldId id="425" r:id="rId48"/>
    <p:sldId id="298" r:id="rId49"/>
    <p:sldId id="310" r:id="rId50"/>
    <p:sldId id="311"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DC4"/>
    <a:srgbClr val="607472"/>
    <a:srgbClr val="8A423A"/>
    <a:srgbClr val="0F17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63105" autoAdjust="0"/>
  </p:normalViewPr>
  <p:slideViewPr>
    <p:cSldViewPr>
      <p:cViewPr varScale="1">
        <p:scale>
          <a:sx n="82" d="100"/>
          <a:sy n="82" d="100"/>
        </p:scale>
        <p:origin x="248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ndy\Documents\Georgia%20Tech\Transit%20Course\Load%20Profi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Bus</a:t>
            </a:r>
            <a:r>
              <a:rPr lang="en-US" baseline="0"/>
              <a:t> Route Load Profile</a:t>
            </a:r>
            <a:endParaRPr lang="en-US"/>
          </a:p>
        </c:rich>
      </c:tx>
      <c:overlay val="0"/>
    </c:title>
    <c:autoTitleDeleted val="0"/>
    <c:plotArea>
      <c:layout/>
      <c:lineChart>
        <c:grouping val="standard"/>
        <c:varyColors val="0"/>
        <c:ser>
          <c:idx val="0"/>
          <c:order val="0"/>
          <c:tx>
            <c:v>Load per Stop</c:v>
          </c:tx>
          <c:cat>
            <c:strRef>
              <c:f>Sheet1!$A$1:$A$30</c:f>
              <c:strCache>
                <c:ptCount val="30"/>
                <c:pt idx="0">
                  <c:v>Stop #1</c:v>
                </c:pt>
                <c:pt idx="1">
                  <c:v>Stop #1</c:v>
                </c:pt>
                <c:pt idx="2">
                  <c:v>Stop #1</c:v>
                </c:pt>
                <c:pt idx="3">
                  <c:v>Stop #1</c:v>
                </c:pt>
                <c:pt idx="4">
                  <c:v>Stop #1</c:v>
                </c:pt>
                <c:pt idx="5">
                  <c:v>Stop #1</c:v>
                </c:pt>
                <c:pt idx="6">
                  <c:v>Stop #1</c:v>
                </c:pt>
                <c:pt idx="7">
                  <c:v>Stop #1</c:v>
                </c:pt>
                <c:pt idx="8">
                  <c:v>Stop #1</c:v>
                </c:pt>
                <c:pt idx="9">
                  <c:v>Stop #10</c:v>
                </c:pt>
                <c:pt idx="10">
                  <c:v>Stop #10</c:v>
                </c:pt>
                <c:pt idx="11">
                  <c:v>Stop #10</c:v>
                </c:pt>
                <c:pt idx="12">
                  <c:v>Stop #10</c:v>
                </c:pt>
                <c:pt idx="13">
                  <c:v>Stop #10</c:v>
                </c:pt>
                <c:pt idx="14">
                  <c:v>Stop #10</c:v>
                </c:pt>
                <c:pt idx="15">
                  <c:v>Stop #10</c:v>
                </c:pt>
                <c:pt idx="16">
                  <c:v>Stop #10</c:v>
                </c:pt>
                <c:pt idx="17">
                  <c:v>Stop #20</c:v>
                </c:pt>
                <c:pt idx="18">
                  <c:v>Stop #20</c:v>
                </c:pt>
                <c:pt idx="19">
                  <c:v>Stop #20</c:v>
                </c:pt>
                <c:pt idx="20">
                  <c:v>Stop #20</c:v>
                </c:pt>
                <c:pt idx="21">
                  <c:v>Stop #20</c:v>
                </c:pt>
                <c:pt idx="22">
                  <c:v>Stop #20</c:v>
                </c:pt>
                <c:pt idx="23">
                  <c:v>Stop #20</c:v>
                </c:pt>
                <c:pt idx="24">
                  <c:v>Stop #20</c:v>
                </c:pt>
                <c:pt idx="25">
                  <c:v>Stop #20</c:v>
                </c:pt>
                <c:pt idx="26">
                  <c:v>Stop #30</c:v>
                </c:pt>
                <c:pt idx="27">
                  <c:v>Stop #30</c:v>
                </c:pt>
                <c:pt idx="28">
                  <c:v>Stop #30</c:v>
                </c:pt>
                <c:pt idx="29">
                  <c:v>Stop #30</c:v>
                </c:pt>
              </c:strCache>
            </c:strRef>
          </c:cat>
          <c:val>
            <c:numRef>
              <c:f>Sheet1!$B$1:$B$30</c:f>
              <c:numCache>
                <c:formatCode>General</c:formatCode>
                <c:ptCount val="30"/>
                <c:pt idx="0">
                  <c:v>2</c:v>
                </c:pt>
                <c:pt idx="1">
                  <c:v>3</c:v>
                </c:pt>
                <c:pt idx="2">
                  <c:v>6</c:v>
                </c:pt>
                <c:pt idx="3">
                  <c:v>6</c:v>
                </c:pt>
                <c:pt idx="4">
                  <c:v>12</c:v>
                </c:pt>
                <c:pt idx="5">
                  <c:v>20</c:v>
                </c:pt>
                <c:pt idx="6">
                  <c:v>22</c:v>
                </c:pt>
                <c:pt idx="7">
                  <c:v>25</c:v>
                </c:pt>
                <c:pt idx="8">
                  <c:v>32</c:v>
                </c:pt>
                <c:pt idx="9">
                  <c:v>33</c:v>
                </c:pt>
                <c:pt idx="10">
                  <c:v>38</c:v>
                </c:pt>
                <c:pt idx="11">
                  <c:v>42</c:v>
                </c:pt>
                <c:pt idx="12">
                  <c:v>42</c:v>
                </c:pt>
                <c:pt idx="13">
                  <c:v>45</c:v>
                </c:pt>
                <c:pt idx="14">
                  <c:v>41</c:v>
                </c:pt>
                <c:pt idx="15">
                  <c:v>47</c:v>
                </c:pt>
                <c:pt idx="16">
                  <c:v>46</c:v>
                </c:pt>
                <c:pt idx="17">
                  <c:v>42</c:v>
                </c:pt>
                <c:pt idx="18">
                  <c:v>42</c:v>
                </c:pt>
                <c:pt idx="19">
                  <c:v>38</c:v>
                </c:pt>
                <c:pt idx="20">
                  <c:v>32</c:v>
                </c:pt>
                <c:pt idx="21">
                  <c:v>30</c:v>
                </c:pt>
                <c:pt idx="22">
                  <c:v>25</c:v>
                </c:pt>
                <c:pt idx="23">
                  <c:v>20</c:v>
                </c:pt>
                <c:pt idx="24">
                  <c:v>15</c:v>
                </c:pt>
                <c:pt idx="25">
                  <c:v>12</c:v>
                </c:pt>
                <c:pt idx="26">
                  <c:v>6</c:v>
                </c:pt>
                <c:pt idx="27">
                  <c:v>6</c:v>
                </c:pt>
                <c:pt idx="28">
                  <c:v>2</c:v>
                </c:pt>
                <c:pt idx="29">
                  <c:v>0</c:v>
                </c:pt>
              </c:numCache>
            </c:numRef>
          </c:val>
          <c:smooth val="0"/>
          <c:extLst>
            <c:ext xmlns:c16="http://schemas.microsoft.com/office/drawing/2014/chart" uri="{C3380CC4-5D6E-409C-BE32-E72D297353CC}">
              <c16:uniqueId val="{00000000-576B-4392-B6D3-D68CF1F121FE}"/>
            </c:ext>
          </c:extLst>
        </c:ser>
        <c:ser>
          <c:idx val="1"/>
          <c:order val="1"/>
          <c:tx>
            <c:v>Average Load</c:v>
          </c:tx>
          <c:marker>
            <c:symbol val="none"/>
          </c:marker>
          <c:val>
            <c:numRef>
              <c:f>Sheet1!$D$1:$D$30</c:f>
              <c:numCache>
                <c:formatCode>General</c:formatCode>
                <c:ptCount val="30"/>
                <c:pt idx="0">
                  <c:v>24</c:v>
                </c:pt>
                <c:pt idx="1">
                  <c:v>24</c:v>
                </c:pt>
                <c:pt idx="2">
                  <c:v>24</c:v>
                </c:pt>
                <c:pt idx="3">
                  <c:v>24</c:v>
                </c:pt>
                <c:pt idx="4">
                  <c:v>24</c:v>
                </c:pt>
                <c:pt idx="5">
                  <c:v>24</c:v>
                </c:pt>
                <c:pt idx="6">
                  <c:v>24</c:v>
                </c:pt>
                <c:pt idx="7">
                  <c:v>24</c:v>
                </c:pt>
                <c:pt idx="8">
                  <c:v>24</c:v>
                </c:pt>
                <c:pt idx="9">
                  <c:v>24</c:v>
                </c:pt>
                <c:pt idx="10">
                  <c:v>24</c:v>
                </c:pt>
                <c:pt idx="11">
                  <c:v>24</c:v>
                </c:pt>
                <c:pt idx="12">
                  <c:v>24</c:v>
                </c:pt>
                <c:pt idx="13">
                  <c:v>24</c:v>
                </c:pt>
                <c:pt idx="14">
                  <c:v>24</c:v>
                </c:pt>
                <c:pt idx="15">
                  <c:v>24</c:v>
                </c:pt>
                <c:pt idx="16">
                  <c:v>24</c:v>
                </c:pt>
                <c:pt idx="17">
                  <c:v>24</c:v>
                </c:pt>
                <c:pt idx="18">
                  <c:v>24</c:v>
                </c:pt>
                <c:pt idx="19">
                  <c:v>24</c:v>
                </c:pt>
                <c:pt idx="20">
                  <c:v>24</c:v>
                </c:pt>
                <c:pt idx="21">
                  <c:v>24</c:v>
                </c:pt>
                <c:pt idx="22">
                  <c:v>24</c:v>
                </c:pt>
                <c:pt idx="23">
                  <c:v>24</c:v>
                </c:pt>
                <c:pt idx="24">
                  <c:v>24</c:v>
                </c:pt>
                <c:pt idx="25">
                  <c:v>24</c:v>
                </c:pt>
                <c:pt idx="26">
                  <c:v>24</c:v>
                </c:pt>
                <c:pt idx="27">
                  <c:v>24</c:v>
                </c:pt>
                <c:pt idx="28">
                  <c:v>24</c:v>
                </c:pt>
                <c:pt idx="29">
                  <c:v>24</c:v>
                </c:pt>
              </c:numCache>
            </c:numRef>
          </c:val>
          <c:smooth val="0"/>
          <c:extLst>
            <c:ext xmlns:c16="http://schemas.microsoft.com/office/drawing/2014/chart" uri="{C3380CC4-5D6E-409C-BE32-E72D297353CC}">
              <c16:uniqueId val="{00000001-576B-4392-B6D3-D68CF1F121FE}"/>
            </c:ext>
          </c:extLst>
        </c:ser>
        <c:dLbls>
          <c:showLegendKey val="0"/>
          <c:showVal val="0"/>
          <c:showCatName val="0"/>
          <c:showSerName val="0"/>
          <c:showPercent val="0"/>
          <c:showBubbleSize val="0"/>
        </c:dLbls>
        <c:marker val="1"/>
        <c:smooth val="0"/>
        <c:axId val="114514320"/>
        <c:axId val="114512640"/>
      </c:lineChart>
      <c:catAx>
        <c:axId val="114514320"/>
        <c:scaling>
          <c:orientation val="minMax"/>
        </c:scaling>
        <c:delete val="0"/>
        <c:axPos val="b"/>
        <c:numFmt formatCode="General" sourceLinked="0"/>
        <c:majorTickMark val="none"/>
        <c:minorTickMark val="none"/>
        <c:tickLblPos val="nextTo"/>
        <c:crossAx val="114512640"/>
        <c:crosses val="autoZero"/>
        <c:auto val="1"/>
        <c:lblAlgn val="ctr"/>
        <c:lblOffset val="100"/>
        <c:tickLblSkip val="9"/>
        <c:noMultiLvlLbl val="0"/>
      </c:catAx>
      <c:valAx>
        <c:axId val="114512640"/>
        <c:scaling>
          <c:orientation val="minMax"/>
        </c:scaling>
        <c:delete val="0"/>
        <c:axPos val="l"/>
        <c:majorGridlines/>
        <c:title>
          <c:tx>
            <c:rich>
              <a:bodyPr/>
              <a:lstStyle/>
              <a:p>
                <a:pPr>
                  <a:defRPr/>
                </a:pPr>
                <a:r>
                  <a:rPr lang="en-US"/>
                  <a:t>Passenger Load</a:t>
                </a:r>
              </a:p>
            </c:rich>
          </c:tx>
          <c:overlay val="0"/>
        </c:title>
        <c:numFmt formatCode="General" sourceLinked="1"/>
        <c:majorTickMark val="none"/>
        <c:minorTickMark val="none"/>
        <c:tickLblPos val="nextTo"/>
        <c:crossAx val="114514320"/>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8248F21-CDC7-4C98-BA24-37BE7EEDC1D3}" type="datetimeFigureOut">
              <a:rPr lang="en-US" smtClean="0"/>
              <a:t>10/3/2022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64EE2DD-8D84-49B1-A13B-996C95F1A642}" type="slidenum">
              <a:rPr lang="en-US" smtClean="0"/>
              <a:t>‹#›</a:t>
            </a:fld>
            <a:endParaRPr lang="en-US"/>
          </a:p>
        </p:txBody>
      </p:sp>
    </p:spTree>
    <p:extLst>
      <p:ext uri="{BB962C8B-B14F-4D97-AF65-F5344CB8AC3E}">
        <p14:creationId xmlns:p14="http://schemas.microsoft.com/office/powerpoint/2010/main" val="2459582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07739E-EFF5-41DC-9F7B-9B1AFF2E0FD6}" type="datetimeFigureOut">
              <a:rPr lang="en-US" smtClean="0"/>
              <a:pPr/>
              <a:t>10/3/2022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4E6C79C-A519-437B-A687-1962AE5608E6}" type="slidenum">
              <a:rPr lang="en-US" smtClean="0"/>
              <a:pPr/>
              <a:t>‹#›</a:t>
            </a:fld>
            <a:endParaRPr lang="en-US"/>
          </a:p>
        </p:txBody>
      </p:sp>
    </p:spTree>
    <p:extLst>
      <p:ext uri="{BB962C8B-B14F-4D97-AF65-F5344CB8AC3E}">
        <p14:creationId xmlns:p14="http://schemas.microsoft.com/office/powerpoint/2010/main" val="82363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CE1821-6D2F-41B0-802C-0692B1DB78A9}" type="slidenum">
              <a:rPr lang="en-US" smtClean="0"/>
              <a:t>1</a:t>
            </a:fld>
            <a:endParaRPr lang="en-US"/>
          </a:p>
        </p:txBody>
      </p:sp>
    </p:spTree>
    <p:extLst>
      <p:ext uri="{BB962C8B-B14F-4D97-AF65-F5344CB8AC3E}">
        <p14:creationId xmlns:p14="http://schemas.microsoft.com/office/powerpoint/2010/main" val="399314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Revenue Service: does not include deadhead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Deadhead: The movement of a transit vehicle without passengers</a:t>
            </a:r>
            <a:r>
              <a:rPr lang="en-US" baseline="0" dirty="0"/>
              <a:t> </a:t>
            </a:r>
            <a:r>
              <a:rPr lang="en-US" dirty="0"/>
              <a:t>aboard. </a:t>
            </a:r>
          </a:p>
          <a:p>
            <a:r>
              <a:rPr lang="en-US" dirty="0"/>
              <a:t>There are two types of deadhead or non-revenue bus travel time:</a:t>
            </a:r>
          </a:p>
          <a:p>
            <a:r>
              <a:rPr lang="en-US" dirty="0"/>
              <a:t>(1) Bus travel to or from the garage and a terminus point where revenue service begins or ends;</a:t>
            </a:r>
          </a:p>
          <a:p>
            <a:r>
              <a:rPr lang="en-US" dirty="0"/>
              <a:t>(2) A bus’ travel between the end of service on one route to the beginning of another.</a:t>
            </a:r>
          </a:p>
          <a:p>
            <a:endParaRPr lang="en-US" dirty="0"/>
          </a:p>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10</a:t>
            </a:fld>
            <a:endParaRPr lang="en-US"/>
          </a:p>
        </p:txBody>
      </p:sp>
    </p:spTree>
    <p:extLst>
      <p:ext uri="{BB962C8B-B14F-4D97-AF65-F5344CB8AC3E}">
        <p14:creationId xmlns:p14="http://schemas.microsoft.com/office/powerpoint/2010/main" val="1920646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11</a:t>
            </a:fld>
            <a:endParaRPr lang="en-US"/>
          </a:p>
        </p:txBody>
      </p:sp>
    </p:spTree>
    <p:extLst>
      <p:ext uri="{BB962C8B-B14F-4D97-AF65-F5344CB8AC3E}">
        <p14:creationId xmlns:p14="http://schemas.microsoft.com/office/powerpoint/2010/main" val="1212666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Efficiency</a:t>
            </a:r>
            <a:r>
              <a:rPr lang="en-US" baseline="0" dirty="0"/>
              <a:t> versus Effectiveness</a:t>
            </a:r>
          </a:p>
          <a:p>
            <a:endParaRPr lang="en-US" baseline="0" dirty="0"/>
          </a:p>
          <a:p>
            <a:r>
              <a:rPr lang="en-US" baseline="0" dirty="0"/>
              <a:t>Efficiency – the relationship between service inputs and outputs (i.e., the cost to operate and the amount of service actually provided) – note that these do not involve the passenger.</a:t>
            </a:r>
          </a:p>
          <a:p>
            <a:r>
              <a:rPr lang="en-US" baseline="0" dirty="0"/>
              <a:t> </a:t>
            </a:r>
            <a:r>
              <a:rPr lang="en-US" baseline="0" dirty="0">
                <a:sym typeface="Wingdings" panose="05000000000000000000" pitchFamily="2" charset="2"/>
              </a:rPr>
              <a:t> This is the dollar per service output.</a:t>
            </a:r>
            <a:endParaRPr lang="en-US" baseline="0" dirty="0"/>
          </a:p>
          <a:p>
            <a:endParaRPr lang="en-US" baseline="0" dirty="0"/>
          </a:p>
          <a:p>
            <a:r>
              <a:rPr lang="en-US" baseline="0" dirty="0"/>
              <a:t>Effectiveness is generally the relationship between service inputs (i.e., the cost to operate) and service consumed (i.e., pax mile and trip).</a:t>
            </a:r>
          </a:p>
          <a:p>
            <a:r>
              <a:rPr lang="en-US" baseline="0" dirty="0">
                <a:sym typeface="Wingdings" panose="05000000000000000000" pitchFamily="2" charset="2"/>
              </a:rPr>
              <a:t> This has the dollar per trip/pax mile, but also measures of the trip per service operated.</a:t>
            </a:r>
          </a:p>
          <a:p>
            <a:r>
              <a:rPr lang="en-US" baseline="0" dirty="0">
                <a:sym typeface="Wingdings" panose="05000000000000000000" pitchFamily="2" charset="2"/>
              </a:rPr>
              <a:t> So, relationship of people versus cost as well as service operated</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6 different metrics are shown for each agency.</a:t>
            </a:r>
            <a:endParaRPr lang="en-US" dirty="0"/>
          </a:p>
          <a:p>
            <a:endParaRPr lang="en-US" baseline="0"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12</a:t>
            </a:fld>
            <a:endParaRPr lang="en-US"/>
          </a:p>
        </p:txBody>
      </p:sp>
    </p:spTree>
    <p:extLst>
      <p:ext uri="{BB962C8B-B14F-4D97-AF65-F5344CB8AC3E}">
        <p14:creationId xmlns:p14="http://schemas.microsoft.com/office/powerpoint/2010/main" val="3471626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13</a:t>
            </a:fld>
            <a:endParaRPr lang="en-US"/>
          </a:p>
        </p:txBody>
      </p:sp>
    </p:spTree>
    <p:extLst>
      <p:ext uri="{BB962C8B-B14F-4D97-AF65-F5344CB8AC3E}">
        <p14:creationId xmlns:p14="http://schemas.microsoft.com/office/powerpoint/2010/main" val="4092027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a:t>
            </a:r>
            <a:r>
              <a:rPr lang="en-US" baseline="0" dirty="0"/>
              <a:t> about System Level Data from the NTD.</a:t>
            </a:r>
          </a:p>
          <a:p>
            <a:r>
              <a:rPr lang="en-US" baseline="0" dirty="0"/>
              <a:t>Now let’s talk about Route/ Trip Level Data.</a:t>
            </a:r>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14</a:t>
            </a:fld>
            <a:endParaRPr lang="en-US"/>
          </a:p>
        </p:txBody>
      </p:sp>
    </p:spTree>
    <p:extLst>
      <p:ext uri="{BB962C8B-B14F-4D97-AF65-F5344CB8AC3E}">
        <p14:creationId xmlns:p14="http://schemas.microsoft.com/office/powerpoint/2010/main" val="2449135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Route/ Stop location – Where is that route?</a:t>
            </a:r>
          </a:p>
          <a:p>
            <a:pPr marL="171450" indent="-171450">
              <a:buFont typeface="Arial" panose="020B0604020202020204" pitchFamily="34" charset="0"/>
              <a:buChar char="•"/>
            </a:pPr>
            <a:r>
              <a:rPr lang="en-US" dirty="0"/>
              <a:t>Route</a:t>
            </a:r>
            <a:r>
              <a:rPr lang="en-US" baseline="0" dirty="0"/>
              <a:t> Scheduling – When do vehicles run on that route?</a:t>
            </a:r>
          </a:p>
          <a:p>
            <a:pPr marL="171450" indent="-171450">
              <a:buFont typeface="Arial" panose="020B0604020202020204" pitchFamily="34" charset="0"/>
              <a:buChar char="•"/>
            </a:pPr>
            <a:r>
              <a:rPr lang="en-US" baseline="0" dirty="0"/>
              <a:t>Volumes of Passengers – How many people are on the vehicle at any given time?</a:t>
            </a:r>
          </a:p>
          <a:p>
            <a:pPr marL="171450" indent="-171450">
              <a:buFont typeface="Arial" panose="020B0604020202020204" pitchFamily="34" charset="0"/>
              <a:buChar char="•"/>
            </a:pPr>
            <a:r>
              <a:rPr lang="en-US" baseline="0" dirty="0"/>
              <a:t>Access and egress refer to the exact location where the passenger trip began. Access from your home. Egress from the station to your work.</a:t>
            </a:r>
          </a:p>
          <a:p>
            <a:pPr marL="171450" indent="-171450">
              <a:buFont typeface="Arial" panose="020B0604020202020204" pitchFamily="34" charset="0"/>
              <a:buChar char="•"/>
            </a:pPr>
            <a:r>
              <a:rPr lang="en-US" baseline="0" dirty="0"/>
              <a:t>How long is your total travel time? Which vehicle did you board?</a:t>
            </a:r>
          </a:p>
          <a:p>
            <a:pPr marL="171450" indent="-171450">
              <a:buFont typeface="Arial" panose="020B0604020202020204" pitchFamily="34" charset="0"/>
              <a:buChar char="•"/>
            </a:pPr>
            <a:r>
              <a:rPr lang="en-US" baseline="0" dirty="0"/>
              <a:t>What is the purpose of your trip?</a:t>
            </a:r>
          </a:p>
          <a:p>
            <a:endParaRPr lang="en-US" baseline="0"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15</a:t>
            </a:fld>
            <a:endParaRPr lang="en-US"/>
          </a:p>
        </p:txBody>
      </p:sp>
    </p:spTree>
    <p:extLst>
      <p:ext uri="{BB962C8B-B14F-4D97-AF65-F5344CB8AC3E}">
        <p14:creationId xmlns:p14="http://schemas.microsoft.com/office/powerpoint/2010/main" val="1298880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16</a:t>
            </a:fld>
            <a:endParaRPr lang="en-US"/>
          </a:p>
        </p:txBody>
      </p:sp>
    </p:spTree>
    <p:extLst>
      <p:ext uri="{BB962C8B-B14F-4D97-AF65-F5344CB8AC3E}">
        <p14:creationId xmlns:p14="http://schemas.microsoft.com/office/powerpoint/2010/main" val="495469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17</a:t>
            </a:fld>
            <a:endParaRPr lang="en-US"/>
          </a:p>
        </p:txBody>
      </p:sp>
    </p:spTree>
    <p:extLst>
      <p:ext uri="{BB962C8B-B14F-4D97-AF65-F5344CB8AC3E}">
        <p14:creationId xmlns:p14="http://schemas.microsoft.com/office/powerpoint/2010/main" val="2536020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also determine peak load point along a route, etc.</a:t>
            </a:r>
          </a:p>
          <a:p>
            <a:endParaRPr lang="en-US" dirty="0"/>
          </a:p>
          <a:p>
            <a:r>
              <a:rPr lang="en-US" dirty="0"/>
              <a:t>Output is critical to service planning</a:t>
            </a:r>
          </a:p>
        </p:txBody>
      </p:sp>
      <p:sp>
        <p:nvSpPr>
          <p:cNvPr id="4" name="Slide Number Placeholder 3"/>
          <p:cNvSpPr>
            <a:spLocks noGrp="1"/>
          </p:cNvSpPr>
          <p:nvPr>
            <p:ph type="sldNum" sz="quarter" idx="10"/>
          </p:nvPr>
        </p:nvSpPr>
        <p:spPr/>
        <p:txBody>
          <a:bodyPr/>
          <a:lstStyle/>
          <a:p>
            <a:fld id="{F987B03F-78EA-4E71-B1C6-4EB091402EBE}" type="slidenum">
              <a:rPr lang="en-US" smtClean="0"/>
              <a:pPr/>
              <a:t>18</a:t>
            </a:fld>
            <a:endParaRPr lang="en-US"/>
          </a:p>
        </p:txBody>
      </p:sp>
    </p:spTree>
    <p:extLst>
      <p:ext uri="{BB962C8B-B14F-4D97-AF65-F5344CB8AC3E}">
        <p14:creationId xmlns:p14="http://schemas.microsoft.com/office/powerpoint/2010/main" val="1649241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 single trip, which is defined as a one-way bus trip in revenue service (i.e., they are collecting fares).  A round trip would count as two trips.</a:t>
            </a:r>
          </a:p>
          <a:p>
            <a:r>
              <a:rPr lang="en-US" baseline="0" dirty="0"/>
              <a:t>For each stop (unique number and name), count the passengers boarding, alighting, and those remaining on-board.  </a:t>
            </a:r>
          </a:p>
          <a:p>
            <a:endParaRPr lang="en-US" baseline="0" dirty="0"/>
          </a:p>
          <a:p>
            <a:r>
              <a:rPr lang="en-US" baseline="0" dirty="0"/>
              <a:t>To determine passenger miles, use an odometer reading.  Then, you can determine passenger miles based on the number of passenger on board times the distance between stops.</a:t>
            </a:r>
          </a:p>
          <a:p>
            <a:endParaRPr lang="en-US" baseline="0"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19</a:t>
            </a:fld>
            <a:endParaRPr lang="en-US"/>
          </a:p>
        </p:txBody>
      </p:sp>
    </p:spTree>
    <p:extLst>
      <p:ext uri="{BB962C8B-B14F-4D97-AF65-F5344CB8AC3E}">
        <p14:creationId xmlns:p14="http://schemas.microsoft.com/office/powerpoint/2010/main" val="161567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2</a:t>
            </a:fld>
            <a:endParaRPr lang="en-US"/>
          </a:p>
        </p:txBody>
      </p:sp>
    </p:spTree>
    <p:extLst>
      <p:ext uri="{BB962C8B-B14F-4D97-AF65-F5344CB8AC3E}">
        <p14:creationId xmlns:p14="http://schemas.microsoft.com/office/powerpoint/2010/main" val="1376174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Calculate three types of metrics.  </a:t>
            </a:r>
          </a:p>
          <a:p>
            <a:r>
              <a:rPr lang="en-US" dirty="0"/>
              <a:t>You will need to do</a:t>
            </a:r>
            <a:r>
              <a:rPr lang="en-US" baseline="0" dirty="0"/>
              <a:t> all of these on the homework</a:t>
            </a:r>
          </a:p>
          <a:p>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20</a:t>
            </a:fld>
            <a:endParaRPr lang="en-US"/>
          </a:p>
        </p:txBody>
      </p:sp>
    </p:spTree>
    <p:extLst>
      <p:ext uri="{BB962C8B-B14F-4D97-AF65-F5344CB8AC3E}">
        <p14:creationId xmlns:p14="http://schemas.microsoft.com/office/powerpoint/2010/main" val="1649241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Calculate three types of metrics.</a:t>
            </a:r>
          </a:p>
        </p:txBody>
      </p:sp>
      <p:sp>
        <p:nvSpPr>
          <p:cNvPr id="4" name="Slide Number Placeholder 3"/>
          <p:cNvSpPr>
            <a:spLocks noGrp="1"/>
          </p:cNvSpPr>
          <p:nvPr>
            <p:ph type="sldNum" sz="quarter" idx="10"/>
          </p:nvPr>
        </p:nvSpPr>
        <p:spPr/>
        <p:txBody>
          <a:bodyPr/>
          <a:lstStyle/>
          <a:p>
            <a:fld id="{F987B03F-78EA-4E71-B1C6-4EB091402EBE}" type="slidenum">
              <a:rPr lang="en-US" smtClean="0"/>
              <a:pPr/>
              <a:t>21</a:t>
            </a:fld>
            <a:endParaRPr lang="en-US"/>
          </a:p>
        </p:txBody>
      </p:sp>
    </p:spTree>
    <p:extLst>
      <p:ext uri="{BB962C8B-B14F-4D97-AF65-F5344CB8AC3E}">
        <p14:creationId xmlns:p14="http://schemas.microsoft.com/office/powerpoint/2010/main" val="1649241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22</a:t>
            </a:fld>
            <a:endParaRPr lang="en-US"/>
          </a:p>
        </p:txBody>
      </p:sp>
    </p:spTree>
    <p:extLst>
      <p:ext uri="{BB962C8B-B14F-4D97-AF65-F5344CB8AC3E}">
        <p14:creationId xmlns:p14="http://schemas.microsoft.com/office/powerpoint/2010/main" val="966424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 the next lecture</a:t>
            </a:r>
          </a:p>
        </p:txBody>
      </p:sp>
      <p:sp>
        <p:nvSpPr>
          <p:cNvPr id="4" name="Slide Number Placeholder 3"/>
          <p:cNvSpPr>
            <a:spLocks noGrp="1"/>
          </p:cNvSpPr>
          <p:nvPr>
            <p:ph type="sldNum" sz="quarter" idx="10"/>
          </p:nvPr>
        </p:nvSpPr>
        <p:spPr/>
        <p:txBody>
          <a:bodyPr/>
          <a:lstStyle/>
          <a:p>
            <a:fld id="{F987B03F-78EA-4E71-B1C6-4EB091402EBE}" type="slidenum">
              <a:rPr lang="en-US" smtClean="0"/>
              <a:pPr/>
              <a:t>23</a:t>
            </a:fld>
            <a:endParaRPr lang="en-US"/>
          </a:p>
        </p:txBody>
      </p:sp>
    </p:spTree>
    <p:extLst>
      <p:ext uri="{BB962C8B-B14F-4D97-AF65-F5344CB8AC3E}">
        <p14:creationId xmlns:p14="http://schemas.microsoft.com/office/powerpoint/2010/main" val="817887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TriMet’s Origin-destination</a:t>
            </a:r>
            <a:r>
              <a:rPr lang="en-US" baseline="0" dirty="0"/>
              <a:t> survey</a:t>
            </a:r>
          </a:p>
        </p:txBody>
      </p:sp>
      <p:sp>
        <p:nvSpPr>
          <p:cNvPr id="4" name="Slide Number Placeholder 3"/>
          <p:cNvSpPr>
            <a:spLocks noGrp="1"/>
          </p:cNvSpPr>
          <p:nvPr>
            <p:ph type="sldNum" sz="quarter" idx="10"/>
          </p:nvPr>
        </p:nvSpPr>
        <p:spPr/>
        <p:txBody>
          <a:bodyPr/>
          <a:lstStyle/>
          <a:p>
            <a:fld id="{F987B03F-78EA-4E71-B1C6-4EB091402EBE}" type="slidenum">
              <a:rPr lang="en-US" smtClean="0"/>
              <a:pPr/>
              <a:t>24</a:t>
            </a:fld>
            <a:endParaRPr lang="en-US"/>
          </a:p>
        </p:txBody>
      </p:sp>
    </p:spTree>
    <p:extLst>
      <p:ext uri="{BB962C8B-B14F-4D97-AF65-F5344CB8AC3E}">
        <p14:creationId xmlns:p14="http://schemas.microsoft.com/office/powerpoint/2010/main" val="3437349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TriMet’s Origin-destination</a:t>
            </a:r>
            <a:r>
              <a:rPr lang="en-US" baseline="0" dirty="0"/>
              <a:t> survey</a:t>
            </a:r>
          </a:p>
        </p:txBody>
      </p:sp>
      <p:sp>
        <p:nvSpPr>
          <p:cNvPr id="4" name="Slide Number Placeholder 3"/>
          <p:cNvSpPr>
            <a:spLocks noGrp="1"/>
          </p:cNvSpPr>
          <p:nvPr>
            <p:ph type="sldNum" sz="quarter" idx="10"/>
          </p:nvPr>
        </p:nvSpPr>
        <p:spPr/>
        <p:txBody>
          <a:bodyPr/>
          <a:lstStyle/>
          <a:p>
            <a:fld id="{F987B03F-78EA-4E71-B1C6-4EB091402EBE}" type="slidenum">
              <a:rPr lang="en-US" smtClean="0"/>
              <a:pPr/>
              <a:t>25</a:t>
            </a:fld>
            <a:endParaRPr lang="en-US"/>
          </a:p>
        </p:txBody>
      </p:sp>
    </p:spTree>
    <p:extLst>
      <p:ext uri="{BB962C8B-B14F-4D97-AF65-F5344CB8AC3E}">
        <p14:creationId xmlns:p14="http://schemas.microsoft.com/office/powerpoint/2010/main" val="3437349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26</a:t>
            </a:fld>
            <a:endParaRPr lang="en-US"/>
          </a:p>
        </p:txBody>
      </p:sp>
    </p:spTree>
    <p:extLst>
      <p:ext uri="{BB962C8B-B14F-4D97-AF65-F5344CB8AC3E}">
        <p14:creationId xmlns:p14="http://schemas.microsoft.com/office/powerpoint/2010/main" val="2995059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AFC is installed for fare collection (like smart card).</a:t>
            </a:r>
            <a:endParaRPr lang="en-US" dirty="0"/>
          </a:p>
          <a:p>
            <a:endParaRPr lang="en-US" dirty="0"/>
          </a:p>
          <a:p>
            <a:r>
              <a:rPr lang="en-US" dirty="0"/>
              <a:t>APC</a:t>
            </a:r>
            <a:r>
              <a:rPr lang="en-US" baseline="0" dirty="0"/>
              <a:t> is generally installed on the vehicle with the primary purpose of data collection. </a:t>
            </a:r>
          </a:p>
          <a:p>
            <a:endParaRPr lang="en-US" baseline="0" dirty="0"/>
          </a:p>
          <a:p>
            <a:r>
              <a:rPr lang="en-US" baseline="0" dirty="0"/>
              <a:t>AVL is usually installed for real-time control and/or safety reasons. (GPS based).</a:t>
            </a:r>
          </a:p>
        </p:txBody>
      </p:sp>
      <p:sp>
        <p:nvSpPr>
          <p:cNvPr id="4" name="Slide Number Placeholder 3"/>
          <p:cNvSpPr>
            <a:spLocks noGrp="1"/>
          </p:cNvSpPr>
          <p:nvPr>
            <p:ph type="sldNum" sz="quarter" idx="10"/>
          </p:nvPr>
        </p:nvSpPr>
        <p:spPr/>
        <p:txBody>
          <a:bodyPr/>
          <a:lstStyle/>
          <a:p>
            <a:fld id="{F987B03F-78EA-4E71-B1C6-4EB091402EBE}" type="slidenum">
              <a:rPr lang="en-US" smtClean="0"/>
              <a:pPr/>
              <a:t>27</a:t>
            </a:fld>
            <a:endParaRPr lang="en-US"/>
          </a:p>
        </p:txBody>
      </p:sp>
    </p:spTree>
    <p:extLst>
      <p:ext uri="{BB962C8B-B14F-4D97-AF65-F5344CB8AC3E}">
        <p14:creationId xmlns:p14="http://schemas.microsoft.com/office/powerpoint/2010/main" val="1037135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Automatically collected data can play two important roles in a transit agency’s service quality improvement process. As illustrated in the figure, there are two quality improvement cycles: one in real-time and one off-line.</a:t>
            </a:r>
          </a:p>
          <a:p>
            <a:endParaRPr lang="en-US" dirty="0"/>
          </a:p>
          <a:p>
            <a:r>
              <a:rPr lang="en-US" dirty="0"/>
              <a:t>In the real-time loop, automatically collected data drives operational control, aiding the transit agency in detecting and responding to deviations from the operational plan. It is also a source of real-time information that can be conveyed to customers using a variety of media.</a:t>
            </a:r>
          </a:p>
          <a:p>
            <a:endParaRPr lang="en-US" dirty="0"/>
          </a:p>
          <a:p>
            <a:r>
              <a:rPr lang="en-US" dirty="0"/>
              <a:t>In the off-line loop, automatically collected data that has been archived drives analyses that aid the transit agency in evaluating and improving its operational plan. Ultimately, good operational performance and high passenger satisfaction follow from having both a good operational plan and good operational control.</a:t>
            </a:r>
          </a:p>
          <a:p>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28</a:t>
            </a:fld>
            <a:endParaRPr lang="en-US"/>
          </a:p>
        </p:txBody>
      </p:sp>
    </p:spTree>
    <p:extLst>
      <p:ext uri="{BB962C8B-B14F-4D97-AF65-F5344CB8AC3E}">
        <p14:creationId xmlns:p14="http://schemas.microsoft.com/office/powerpoint/2010/main" val="3637675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AFC: Primarily smart card systems.</a:t>
            </a:r>
          </a:p>
          <a:p>
            <a:endParaRPr lang="en-US" dirty="0"/>
          </a:p>
          <a:p>
            <a:r>
              <a:rPr lang="en-US" dirty="0"/>
              <a:t>Important to produce station and stop level data.</a:t>
            </a:r>
          </a:p>
          <a:p>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29</a:t>
            </a:fld>
            <a:endParaRPr lang="en-US"/>
          </a:p>
        </p:txBody>
      </p:sp>
    </p:spTree>
    <p:extLst>
      <p:ext uri="{BB962C8B-B14F-4D97-AF65-F5344CB8AC3E}">
        <p14:creationId xmlns:p14="http://schemas.microsoft.com/office/powerpoint/2010/main" val="44729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need accurate data to make appropriate decisions for transit service.</a:t>
            </a:r>
          </a:p>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3</a:t>
            </a:fld>
            <a:endParaRPr lang="en-US"/>
          </a:p>
        </p:txBody>
      </p:sp>
    </p:spTree>
    <p:extLst>
      <p:ext uri="{BB962C8B-B14F-4D97-AF65-F5344CB8AC3E}">
        <p14:creationId xmlns:p14="http://schemas.microsoft.com/office/powerpoint/2010/main" val="1551765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30</a:t>
            </a:fld>
            <a:endParaRPr lang="en-US"/>
          </a:p>
        </p:txBody>
      </p:sp>
    </p:spTree>
    <p:extLst>
      <p:ext uri="{BB962C8B-B14F-4D97-AF65-F5344CB8AC3E}">
        <p14:creationId xmlns:p14="http://schemas.microsoft.com/office/powerpoint/2010/main" val="3122070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APCs count passengers in two different ways. Infrared beams cross the stairwells at waist-high level. As passengers board and alight, the beams are broken (in a different order for boardings and </a:t>
            </a:r>
            <a:r>
              <a:rPr lang="en-US" dirty="0" err="1"/>
              <a:t>alightings</a:t>
            </a:r>
            <a:r>
              <a:rPr lang="en-US" dirty="0"/>
              <a:t>), and passenger activity is recorded </a:t>
            </a:r>
            <a:r>
              <a:rPr lang="en-US" i="1" dirty="0"/>
              <a:t>(8). </a:t>
            </a:r>
          </a:p>
          <a:p>
            <a:endParaRPr lang="en-US" i="1" dirty="0"/>
          </a:p>
          <a:p>
            <a:r>
              <a:rPr lang="en-US" dirty="0"/>
              <a:t>Treadle mats are used in some systems. The mats are mounted to the vehicle steps and contain switches that close when the mat is stepped on. The transitions of closing and opening switches and the times between them determine passenger flows (6). </a:t>
            </a:r>
          </a:p>
          <a:p>
            <a:endParaRPr lang="en-US" dirty="0"/>
          </a:p>
          <a:p>
            <a:r>
              <a:rPr lang="en-US" dirty="0"/>
              <a:t>In certain climates, treadle mats can be difficult to maintain, but most observers report no difference in accuracy between the two </a:t>
            </a:r>
            <a:r>
              <a:rPr lang="en-US"/>
              <a:t>technologies.</a:t>
            </a:r>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31</a:t>
            </a:fld>
            <a:endParaRPr lang="en-US"/>
          </a:p>
        </p:txBody>
      </p:sp>
    </p:spTree>
    <p:extLst>
      <p:ext uri="{BB962C8B-B14F-4D97-AF65-F5344CB8AC3E}">
        <p14:creationId xmlns:p14="http://schemas.microsoft.com/office/powerpoint/2010/main" val="3124879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32</a:t>
            </a:fld>
            <a:endParaRPr lang="en-US"/>
          </a:p>
        </p:txBody>
      </p:sp>
    </p:spTree>
    <p:extLst>
      <p:ext uri="{BB962C8B-B14F-4D97-AF65-F5344CB8AC3E}">
        <p14:creationId xmlns:p14="http://schemas.microsoft.com/office/powerpoint/2010/main" val="3618150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Older AVL-APC systems, like King County Metro’s, use a combination of beacons, which serve as fixed-point location devices, and dead reckoning for determining location between beacons, using the assumption that the bus is following a known route. </a:t>
            </a:r>
          </a:p>
          <a:p>
            <a:r>
              <a:rPr lang="en-US" dirty="0"/>
              <a:t>All transit coaches have electronic odometers, making it easy to integrate odometers into a location system. Route deviations present a problem for odometer-based dead reckoning, which is one of the reasons GPS is preferred. Some AVL systems include a gyroscope, which makes it possible to track a bus off-route using dead reckoning.</a:t>
            </a:r>
          </a:p>
          <a:p>
            <a:endParaRPr lang="en-US" dirty="0"/>
          </a:p>
          <a:p>
            <a:r>
              <a:rPr lang="en-US" dirty="0"/>
              <a:t>**Only picking up the location when the bus is near</a:t>
            </a:r>
            <a:r>
              <a:rPr lang="en-US" baseline="0" dirty="0"/>
              <a:t> to the post**.</a:t>
            </a:r>
          </a:p>
          <a:p>
            <a:pPr defTabSz="931774">
              <a:defRPr/>
            </a:pPr>
            <a:endParaRPr lang="en-US" dirty="0">
              <a:solidFill>
                <a:schemeClr val="bg1">
                  <a:lumMod val="50000"/>
                </a:schemeClr>
              </a:solidFill>
              <a:latin typeface="Verdana" pitchFamily="34" charset="0"/>
              <a:ea typeface="Verdana" pitchFamily="34" charset="0"/>
              <a:cs typeface="Verdana" pitchFamily="34" charset="0"/>
            </a:endParaRPr>
          </a:p>
          <a:p>
            <a:pPr defTabSz="931774">
              <a:defRPr/>
            </a:pPr>
            <a:r>
              <a:rPr lang="en-US" dirty="0">
                <a:solidFill>
                  <a:schemeClr val="bg1">
                    <a:lumMod val="50000"/>
                  </a:schemeClr>
                </a:solidFill>
                <a:latin typeface="Verdana" pitchFamily="34" charset="0"/>
                <a:ea typeface="Verdana" pitchFamily="34" charset="0"/>
                <a:cs typeface="Verdana" pitchFamily="34" charset="0"/>
              </a:rPr>
              <a:t>CTA was the first agency in</a:t>
            </a:r>
            <a:r>
              <a:rPr lang="en-US" baseline="0" dirty="0">
                <a:solidFill>
                  <a:schemeClr val="bg1">
                    <a:lumMod val="50000"/>
                  </a:schemeClr>
                </a:solidFill>
                <a:latin typeface="Verdana" pitchFamily="34" charset="0"/>
                <a:ea typeface="Verdana" pitchFamily="34" charset="0"/>
                <a:cs typeface="Verdana" pitchFamily="34" charset="0"/>
              </a:rPr>
              <a:t> the USA to use this, going back to the 1960s.</a:t>
            </a:r>
            <a:endParaRPr lang="en-US" dirty="0">
              <a:solidFill>
                <a:schemeClr val="bg1">
                  <a:lumMod val="50000"/>
                </a:schemeClr>
              </a:solidFill>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33</a:t>
            </a:fld>
            <a:endParaRPr lang="en-US"/>
          </a:p>
        </p:txBody>
      </p:sp>
    </p:spTree>
    <p:extLst>
      <p:ext uri="{BB962C8B-B14F-4D97-AF65-F5344CB8AC3E}">
        <p14:creationId xmlns:p14="http://schemas.microsoft.com/office/powerpoint/2010/main" val="1790932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decade, the U.S. government’s global positioning system (GPS) has become the preferred location technology. GPS receivers on vehicles determine their location by triangulation based on signals received from orbiting satellites. Location accuracy for buses is generally better than 10 m, depending on the accuracy of clocks in the GPS receivers and on whether differential corrections are used.</a:t>
            </a:r>
          </a:p>
          <a:p>
            <a:endParaRPr lang="en-US" dirty="0"/>
          </a:p>
          <a:p>
            <a:r>
              <a:rPr lang="en-US" dirty="0"/>
              <a:t>Because GPS requires a line of sight to the satellites, GPS signals can be lost as buses pass through canyons, including man-made canyons caused by tall buildings.  Tall buildings also reflect GPS signals, causing a phenomenon called multipath that can lead to erroneous location estimation. For example, on a GPS-driven map display, buses approaching Chicago’s Loop (downtown) appear to jump into Lake Michigan. In a system intended for real-time monitoring only, predictable errors such as this can be tolerated; however, for archived data intended for off-line analysis, errors like this pose a threat to data integrity. In tunnels and covered areas, GPS cannot be used unless repeaters are installed, as in NJ Transit’s Newark City Subway.</a:t>
            </a:r>
          </a:p>
        </p:txBody>
      </p:sp>
      <p:sp>
        <p:nvSpPr>
          <p:cNvPr id="4" name="Slide Number Placeholder 3"/>
          <p:cNvSpPr>
            <a:spLocks noGrp="1"/>
          </p:cNvSpPr>
          <p:nvPr>
            <p:ph type="sldNum" sz="quarter" idx="10"/>
          </p:nvPr>
        </p:nvSpPr>
        <p:spPr/>
        <p:txBody>
          <a:bodyPr/>
          <a:lstStyle/>
          <a:p>
            <a:fld id="{F987B03F-78EA-4E71-B1C6-4EB091402EBE}" type="slidenum">
              <a:rPr lang="en-US" smtClean="0"/>
              <a:pPr/>
              <a:t>34</a:t>
            </a:fld>
            <a:endParaRPr lang="en-US"/>
          </a:p>
        </p:txBody>
      </p:sp>
    </p:spTree>
    <p:extLst>
      <p:ext uri="{BB962C8B-B14F-4D97-AF65-F5344CB8AC3E}">
        <p14:creationId xmlns:p14="http://schemas.microsoft.com/office/powerpoint/2010/main" val="4250364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shows</a:t>
            </a:r>
            <a:r>
              <a:rPr lang="en-US" baseline="0" dirty="0"/>
              <a:t> how APC and AVL can be combined for a detailed route level analysis.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shows not only mean loads </a:t>
            </a:r>
            <a:r>
              <a:rPr lang="en-US" sz="1200" b="0" i="0" u="none" strike="noStrike" kern="1200" baseline="0" dirty="0">
                <a:solidFill>
                  <a:schemeClr val="tx1"/>
                </a:solidFill>
                <a:latin typeface="+mn-lt"/>
                <a:ea typeface="+mn-ea"/>
                <a:cs typeface="+mn-cs"/>
                <a:sym typeface="Wingdings" panose="05000000000000000000" pitchFamily="2" charset="2"/>
              </a:rPr>
              <a:t> Black line</a:t>
            </a:r>
          </a:p>
          <a:p>
            <a:r>
              <a:rPr lang="en-US" sz="1200" b="0" i="0" u="none" strike="noStrike" kern="1200" baseline="0" dirty="0">
                <a:solidFill>
                  <a:schemeClr val="tx1"/>
                </a:solidFill>
                <a:latin typeface="+mn-lt"/>
                <a:ea typeface="+mn-ea"/>
                <a:cs typeface="+mn-cs"/>
              </a:rPr>
              <a:t>The upper, gray step function indicates 85th-percentile segment load</a:t>
            </a:r>
          </a:p>
          <a:p>
            <a:r>
              <a:rPr lang="en-US" sz="1200" b="0" i="0" u="none" strike="noStrike" kern="1200" baseline="0" dirty="0">
                <a:solidFill>
                  <a:schemeClr val="tx1"/>
                </a:solidFill>
                <a:latin typeface="+mn-lt"/>
                <a:ea typeface="+mn-ea"/>
                <a:cs typeface="+mn-cs"/>
              </a:rPr>
              <a:t>thus, adding the dimension of day-to-day variation. </a:t>
            </a:r>
          </a:p>
          <a:p>
            <a:r>
              <a:rPr lang="en-US" sz="1200" b="0" i="0" u="none" strike="noStrike" kern="1200" baseline="0" dirty="0">
                <a:solidFill>
                  <a:schemeClr val="tx1"/>
                </a:solidFill>
                <a:latin typeface="+mn-lt"/>
                <a:ea typeface="+mn-ea"/>
                <a:cs typeface="+mn-cs"/>
              </a:rPr>
              <a:t>This report has already pointed out the importance of extreme values of load for both passenger service quality monitoring and scheduling.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Also shown in the figure for each stop, as well as for the route as a whole, are box and whiskers plots of offs (just to the left of each stop) and </a:t>
            </a:r>
            <a:r>
              <a:rPr lang="en-US" sz="1200" b="0" i="0" u="none" strike="noStrike" kern="1200" baseline="0" dirty="0" err="1">
                <a:solidFill>
                  <a:schemeClr val="tx1"/>
                </a:solidFill>
                <a:latin typeface="+mn-lt"/>
                <a:ea typeface="+mn-ea"/>
                <a:cs typeface="+mn-cs"/>
              </a:rPr>
              <a:t>ons</a:t>
            </a:r>
            <a:r>
              <a:rPr lang="en-US" sz="1200" b="0" i="0" u="none" strike="noStrike" kern="1200" baseline="0" dirty="0">
                <a:solidFill>
                  <a:schemeClr val="tx1"/>
                </a:solidFill>
                <a:latin typeface="+mn-lt"/>
                <a:ea typeface="+mn-ea"/>
                <a:cs typeface="+mn-cs"/>
              </a:rPr>
              <a:t>. The box extends from the 15th percentile to the 85th percentile; a bar indicates the mean value; and the X above the box indicates the maximum observed value.</a:t>
            </a:r>
            <a:endParaRPr lang="en-US" baseline="0" dirty="0"/>
          </a:p>
          <a:p>
            <a:endParaRPr lang="en-US" baseline="0" dirty="0"/>
          </a:p>
          <a:p>
            <a:r>
              <a:rPr lang="en-US" baseline="0" dirty="0"/>
              <a:t>See page 37 of TCRP Report 113 for a detailed explanation.</a:t>
            </a:r>
          </a:p>
          <a:p>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35</a:t>
            </a:fld>
            <a:endParaRPr lang="en-US"/>
          </a:p>
        </p:txBody>
      </p:sp>
    </p:spTree>
    <p:extLst>
      <p:ext uri="{BB962C8B-B14F-4D97-AF65-F5344CB8AC3E}">
        <p14:creationId xmlns:p14="http://schemas.microsoft.com/office/powerpoint/2010/main" val="1005513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36</a:t>
            </a:fld>
            <a:endParaRPr lang="en-US"/>
          </a:p>
        </p:txBody>
      </p:sp>
    </p:spTree>
    <p:extLst>
      <p:ext uri="{BB962C8B-B14F-4D97-AF65-F5344CB8AC3E}">
        <p14:creationId xmlns:p14="http://schemas.microsoft.com/office/powerpoint/2010/main" val="496794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TCRP 153 Pg. 10</a:t>
            </a:r>
          </a:p>
        </p:txBody>
      </p:sp>
      <p:sp>
        <p:nvSpPr>
          <p:cNvPr id="4" name="Slide Number Placeholder 3"/>
          <p:cNvSpPr>
            <a:spLocks noGrp="1"/>
          </p:cNvSpPr>
          <p:nvPr>
            <p:ph type="sldNum" sz="quarter" idx="5"/>
          </p:nvPr>
        </p:nvSpPr>
        <p:spPr/>
        <p:txBody>
          <a:bodyPr/>
          <a:lstStyle/>
          <a:p>
            <a:fld id="{04E6C79C-A519-437B-A687-1962AE5608E6}" type="slidenum">
              <a:rPr lang="en-US" smtClean="0"/>
              <a:pPr/>
              <a:t>37</a:t>
            </a:fld>
            <a:endParaRPr lang="en-US"/>
          </a:p>
        </p:txBody>
      </p:sp>
    </p:spTree>
    <p:extLst>
      <p:ext uri="{BB962C8B-B14F-4D97-AF65-F5344CB8AC3E}">
        <p14:creationId xmlns:p14="http://schemas.microsoft.com/office/powerpoint/2010/main" val="30597521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systems that use (input) specific service data sets to generate (output) useful information are shown in Table 1. The table shows the dependency of deriving good information for “downstream” systems that use the information.</a:t>
            </a:r>
          </a:p>
        </p:txBody>
      </p:sp>
      <p:sp>
        <p:nvSpPr>
          <p:cNvPr id="4" name="Slide Number Placeholder 3"/>
          <p:cNvSpPr>
            <a:spLocks noGrp="1"/>
          </p:cNvSpPr>
          <p:nvPr>
            <p:ph type="sldNum" sz="quarter" idx="5"/>
          </p:nvPr>
        </p:nvSpPr>
        <p:spPr/>
        <p:txBody>
          <a:bodyPr/>
          <a:lstStyle/>
          <a:p>
            <a:fld id="{04E6C79C-A519-437B-A687-1962AE5608E6}" type="slidenum">
              <a:rPr lang="en-US" smtClean="0"/>
              <a:pPr/>
              <a:t>38</a:t>
            </a:fld>
            <a:endParaRPr lang="en-US"/>
          </a:p>
        </p:txBody>
      </p:sp>
    </p:spTree>
    <p:extLst>
      <p:ext uri="{BB962C8B-B14F-4D97-AF65-F5344CB8AC3E}">
        <p14:creationId xmlns:p14="http://schemas.microsoft.com/office/powerpoint/2010/main" val="1344245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Static data sets—all agencies generate the static data sets—schedules, stops, and special event schedules (see Figure 6).</a:t>
            </a:r>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A survey of 28 agencies on general agency organization, data collection techniques, service data and performance metrics, data governance, data management, data curation, data tools, and improvement needs.</a:t>
            </a:r>
            <a:endParaRPr lang="en-US" dirty="0"/>
          </a:p>
        </p:txBody>
      </p:sp>
      <p:sp>
        <p:nvSpPr>
          <p:cNvPr id="4" name="Slide Number Placeholder 3"/>
          <p:cNvSpPr>
            <a:spLocks noGrp="1"/>
          </p:cNvSpPr>
          <p:nvPr>
            <p:ph type="sldNum" sz="quarter" idx="5"/>
          </p:nvPr>
        </p:nvSpPr>
        <p:spPr/>
        <p:txBody>
          <a:bodyPr/>
          <a:lstStyle/>
          <a:p>
            <a:fld id="{04E6C79C-A519-437B-A687-1962AE5608E6}" type="slidenum">
              <a:rPr lang="en-US" smtClean="0"/>
              <a:pPr/>
              <a:t>39</a:t>
            </a:fld>
            <a:endParaRPr lang="en-US"/>
          </a:p>
        </p:txBody>
      </p:sp>
    </p:spTree>
    <p:extLst>
      <p:ext uri="{BB962C8B-B14F-4D97-AF65-F5344CB8AC3E}">
        <p14:creationId xmlns:p14="http://schemas.microsoft.com/office/powerpoint/2010/main" val="133104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different types of quantify and characterize transit systems.</a:t>
            </a:r>
          </a:p>
          <a:p>
            <a:endParaRPr lang="en-US" dirty="0"/>
          </a:p>
          <a:p>
            <a:r>
              <a:rPr lang="en-US" dirty="0"/>
              <a:t>Routes </a:t>
            </a:r>
            <a:r>
              <a:rPr lang="en-US" baseline="0" dirty="0"/>
              <a:t>versus trips  - trips are referring to the passengers. </a:t>
            </a:r>
          </a:p>
        </p:txBody>
      </p:sp>
      <p:sp>
        <p:nvSpPr>
          <p:cNvPr id="4" name="Slide Number Placeholder 3"/>
          <p:cNvSpPr>
            <a:spLocks noGrp="1"/>
          </p:cNvSpPr>
          <p:nvPr>
            <p:ph type="sldNum" sz="quarter" idx="10"/>
          </p:nvPr>
        </p:nvSpPr>
        <p:spPr/>
        <p:txBody>
          <a:bodyPr/>
          <a:lstStyle/>
          <a:p>
            <a:fld id="{04E6C79C-A519-437B-A687-1962AE5608E6}" type="slidenum">
              <a:rPr lang="en-US" smtClean="0"/>
              <a:pPr/>
              <a:t>4</a:t>
            </a:fld>
            <a:endParaRPr lang="en-US"/>
          </a:p>
        </p:txBody>
      </p:sp>
    </p:spTree>
    <p:extLst>
      <p:ext uri="{BB962C8B-B14F-4D97-AF65-F5344CB8AC3E}">
        <p14:creationId xmlns:p14="http://schemas.microsoft.com/office/powerpoint/2010/main" val="23360735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Real-time Data Sets—as reported by the survey, all agencies collect travel times, events, and ridership information; some collect other data such as passenger wait times and dwell times. </a:t>
            </a:r>
          </a:p>
          <a:p>
            <a:endParaRPr lang="en-US" dirty="0"/>
          </a:p>
          <a:p>
            <a:r>
              <a:rPr lang="en-US" dirty="0"/>
              <a:t>Figure 7 shows the results from the survey. The real-time raw data include the following: </a:t>
            </a:r>
          </a:p>
          <a:p>
            <a:r>
              <a:rPr lang="en-US" dirty="0"/>
              <a:t>• Travel times—describes amount of time to travel from origin to destination for a transit revenue trip. </a:t>
            </a:r>
          </a:p>
          <a:p>
            <a:r>
              <a:rPr lang="en-US" dirty="0"/>
              <a:t>• Travel events—describes an event that occurs along a revenue trip such as time and location of the arrival or departure from a stop. </a:t>
            </a:r>
          </a:p>
          <a:p>
            <a:r>
              <a:rPr lang="en-US" dirty="0"/>
              <a:t>• (Passenger) wait times—describes the average time a passenger waits at a pickup place (e.g., stop) for transit service. </a:t>
            </a:r>
          </a:p>
          <a:p>
            <a:r>
              <a:rPr lang="en-US" dirty="0"/>
              <a:t>• Dwell times—describes the time a transit vehicle in revenue service stays at a stop to drop off and pick up passengers. </a:t>
            </a:r>
          </a:p>
          <a:p>
            <a:r>
              <a:rPr lang="en-US" dirty="0"/>
              <a:t>• Boardings and </a:t>
            </a:r>
            <a:r>
              <a:rPr lang="en-US" dirty="0" err="1"/>
              <a:t>alightings</a:t>
            </a:r>
            <a:r>
              <a:rPr lang="en-US" dirty="0"/>
              <a:t> at each stop by trip—the number of passengers who board and alight a transit vehicle in revenue service at each stop for each trip. Data derived from raw boardings/ alighting produce passenger loads and ridership information</a:t>
            </a:r>
          </a:p>
        </p:txBody>
      </p:sp>
      <p:sp>
        <p:nvSpPr>
          <p:cNvPr id="4" name="Slide Number Placeholder 3"/>
          <p:cNvSpPr>
            <a:spLocks noGrp="1"/>
          </p:cNvSpPr>
          <p:nvPr>
            <p:ph type="sldNum" sz="quarter" idx="5"/>
          </p:nvPr>
        </p:nvSpPr>
        <p:spPr/>
        <p:txBody>
          <a:bodyPr/>
          <a:lstStyle/>
          <a:p>
            <a:fld id="{04E6C79C-A519-437B-A687-1962AE5608E6}" type="slidenum">
              <a:rPr lang="en-US" smtClean="0"/>
              <a:pPr/>
              <a:t>40</a:t>
            </a:fld>
            <a:endParaRPr lang="en-US"/>
          </a:p>
        </p:txBody>
      </p:sp>
    </p:spTree>
    <p:extLst>
      <p:ext uri="{BB962C8B-B14F-4D97-AF65-F5344CB8AC3E}">
        <p14:creationId xmlns:p14="http://schemas.microsoft.com/office/powerpoint/2010/main" val="29268939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For bus ridership, most agencies use AFC to collect ridership data (57%). Only 35% use APC.</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t>Most respondents from bus modes collect ridership information from automated fare collection systems (at 57%) as shown in Figure 9. Only 35% collect ridership information from APCs. Of the respondents that collect using APCs, the system is deployed in the majority of their fleet (65% to 100%; see details in Appendix B). Few agencies use manual techniques such as operator trip cards or rider checkers for their primary ridership data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04E6C79C-A519-437B-A687-1962AE5608E6}" type="slidenum">
              <a:rPr lang="en-US" smtClean="0"/>
              <a:pPr/>
              <a:t>41</a:t>
            </a:fld>
            <a:endParaRPr lang="en-US"/>
          </a:p>
        </p:txBody>
      </p:sp>
    </p:spTree>
    <p:extLst>
      <p:ext uri="{BB962C8B-B14F-4D97-AF65-F5344CB8AC3E}">
        <p14:creationId xmlns:p14="http://schemas.microsoft.com/office/powerpoint/2010/main" val="3030362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For rail ridership, APCs are the most commonly used and AFCs are ranked 2</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dirty="0"/>
              <a:t>.</a:t>
            </a:r>
          </a:p>
          <a:p>
            <a:endParaRPr lang="en-US" dirty="0"/>
          </a:p>
          <a:p>
            <a:r>
              <a:rPr lang="en-US" dirty="0"/>
              <a:t>Many agencies use a secondary set of data to validate or supplement their bus ridership information as shown in Figure 11. In the case of the alternative or supplemental methods, APCs ranked the highest with 52% use. Manual methods such as ride checkers and operator trip cards also ranked higher. Another method mentioned is the use of “video of onboard cameras to validate APC counts.”</a:t>
            </a:r>
          </a:p>
        </p:txBody>
      </p:sp>
      <p:sp>
        <p:nvSpPr>
          <p:cNvPr id="4" name="Slide Number Placeholder 3"/>
          <p:cNvSpPr>
            <a:spLocks noGrp="1"/>
          </p:cNvSpPr>
          <p:nvPr>
            <p:ph type="sldNum" sz="quarter" idx="5"/>
          </p:nvPr>
        </p:nvSpPr>
        <p:spPr/>
        <p:txBody>
          <a:bodyPr/>
          <a:lstStyle/>
          <a:p>
            <a:fld id="{04E6C79C-A519-437B-A687-1962AE5608E6}" type="slidenum">
              <a:rPr lang="en-US" smtClean="0"/>
              <a:pPr/>
              <a:t>42</a:t>
            </a:fld>
            <a:endParaRPr lang="en-US"/>
          </a:p>
        </p:txBody>
      </p:sp>
    </p:spTree>
    <p:extLst>
      <p:ext uri="{BB962C8B-B14F-4D97-AF65-F5344CB8AC3E}">
        <p14:creationId xmlns:p14="http://schemas.microsoft.com/office/powerpoint/2010/main" val="2676320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differentiated challenges to data collection from data management and curation. The purpose was to differentiate the tools used to collect the data from the processes used to clean, integrate, store, and provide access to the data. Question 47 asked respondents to rank data collection processes (see Figure 13), and Questions 47 and 48 asked about data collection challenges and examples of challenges (see Table 4)</a:t>
            </a:r>
          </a:p>
        </p:txBody>
      </p:sp>
      <p:sp>
        <p:nvSpPr>
          <p:cNvPr id="4" name="Slide Number Placeholder 3"/>
          <p:cNvSpPr>
            <a:spLocks noGrp="1"/>
          </p:cNvSpPr>
          <p:nvPr>
            <p:ph type="sldNum" sz="quarter" idx="5"/>
          </p:nvPr>
        </p:nvSpPr>
        <p:spPr/>
        <p:txBody>
          <a:bodyPr/>
          <a:lstStyle/>
          <a:p>
            <a:fld id="{04E6C79C-A519-437B-A687-1962AE5608E6}" type="slidenum">
              <a:rPr lang="en-US" smtClean="0"/>
              <a:pPr/>
              <a:t>43</a:t>
            </a:fld>
            <a:endParaRPr lang="en-US"/>
          </a:p>
        </p:txBody>
      </p:sp>
    </p:spTree>
    <p:extLst>
      <p:ext uri="{BB962C8B-B14F-4D97-AF65-F5344CB8AC3E}">
        <p14:creationId xmlns:p14="http://schemas.microsoft.com/office/powerpoint/2010/main" val="23810201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44</a:t>
            </a:fld>
            <a:endParaRPr lang="en-US"/>
          </a:p>
        </p:txBody>
      </p:sp>
    </p:spTree>
    <p:extLst>
      <p:ext uri="{BB962C8B-B14F-4D97-AF65-F5344CB8AC3E}">
        <p14:creationId xmlns:p14="http://schemas.microsoft.com/office/powerpoint/2010/main" val="2847552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Figure 1 summarizes the sharing characteristics of the major public transit data types, based on the literature review and transit agency interviews. Public transit data can be classified into two broad categories: (1) data pertaining to passengers and (2) data pertaining to the public transit system itself. One exception is incident data, because incidents may involve passengers as well as infrastructure, vehicles, and transit agency staff.</a:t>
            </a:r>
          </a:p>
          <a:p>
            <a:endParaRPr lang="en-US" dirty="0"/>
          </a:p>
          <a:p>
            <a:r>
              <a:rPr lang="en-US" dirty="0"/>
              <a:t>Data pertaining to passengers includes passenger count data and survey data as well as newer data types, such as fare or bank card transactions, video, Wi-Fi, Bluetooth, and app and webpage usage data. Most (but not all) types of passenger data contain records of individual passengers or records pertaining to a specific card or device that has the potential to identify an individual. This is a critical distinction for data sharing, because the sharing of individual records poses a privacy risk.</a:t>
            </a:r>
          </a:p>
          <a:p>
            <a:endParaRPr lang="en-US" dirty="0"/>
          </a:p>
          <a:p>
            <a:r>
              <a:rPr lang="en-US" dirty="0"/>
              <a:t>Data pertaining to the transit system includes route and schedule data, vehicle location data, maintenance, staff and operations data, and financial data. These data types typically do not contain privacy risks; however, there may be security risks associated with the sharing of some of these data types. Although security was not raised as an issue by the majority of the transit agency interviewees for this study, a few interviewees indicated that their agencies refrained from sharing some detailed transit system and transit system usage (passenger) data because of concerns that it could be used to stage an attack on public transit infrastructure and the people who use it.</a:t>
            </a:r>
          </a:p>
        </p:txBody>
      </p:sp>
      <p:sp>
        <p:nvSpPr>
          <p:cNvPr id="4" name="Slide Number Placeholder 3"/>
          <p:cNvSpPr>
            <a:spLocks noGrp="1"/>
          </p:cNvSpPr>
          <p:nvPr>
            <p:ph type="sldNum" sz="quarter" idx="5"/>
          </p:nvPr>
        </p:nvSpPr>
        <p:spPr/>
        <p:txBody>
          <a:bodyPr/>
          <a:lstStyle/>
          <a:p>
            <a:fld id="{04E6C79C-A519-437B-A687-1962AE5608E6}" type="slidenum">
              <a:rPr lang="en-US" smtClean="0"/>
              <a:pPr/>
              <a:t>45</a:t>
            </a:fld>
            <a:endParaRPr lang="en-US"/>
          </a:p>
        </p:txBody>
      </p:sp>
    </p:spTree>
    <p:extLst>
      <p:ext uri="{BB962C8B-B14F-4D97-AF65-F5344CB8AC3E}">
        <p14:creationId xmlns:p14="http://schemas.microsoft.com/office/powerpoint/2010/main" val="5285367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 agencies share data publicly in a variety of forms. All the transit agency interviewees indicated their agencies have data and reports that can be downloaded from their websites. In addition, two have interactive dashboards that allow users to interact with the data in a controlled way. Most of the transit agencies share route, schedule, and vehicle location data using an API, which is essentially a set of methods for retrieving data that makes it easy for developers to use the data. These formats have advantages and disadvantages, as shown in Figure 6.</a:t>
            </a:r>
          </a:p>
        </p:txBody>
      </p:sp>
      <p:sp>
        <p:nvSpPr>
          <p:cNvPr id="4" name="Slide Number Placeholder 3"/>
          <p:cNvSpPr>
            <a:spLocks noGrp="1"/>
          </p:cNvSpPr>
          <p:nvPr>
            <p:ph type="sldNum" sz="quarter" idx="5"/>
          </p:nvPr>
        </p:nvSpPr>
        <p:spPr/>
        <p:txBody>
          <a:bodyPr/>
          <a:lstStyle/>
          <a:p>
            <a:fld id="{04E6C79C-A519-437B-A687-1962AE5608E6}" type="slidenum">
              <a:rPr lang="en-US" smtClean="0"/>
              <a:pPr/>
              <a:t>46</a:t>
            </a:fld>
            <a:endParaRPr lang="en-US"/>
          </a:p>
        </p:txBody>
      </p:sp>
    </p:spTree>
    <p:extLst>
      <p:ext uri="{BB962C8B-B14F-4D97-AF65-F5344CB8AC3E}">
        <p14:creationId xmlns:p14="http://schemas.microsoft.com/office/powerpoint/2010/main" val="30220725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NACTO is starting to standardize data sets and provide open-source tools across cities and across transportation networks.</a:t>
            </a:r>
          </a:p>
        </p:txBody>
      </p:sp>
      <p:sp>
        <p:nvSpPr>
          <p:cNvPr id="4" name="Slide Number Placeholder 3"/>
          <p:cNvSpPr>
            <a:spLocks noGrp="1"/>
          </p:cNvSpPr>
          <p:nvPr>
            <p:ph type="sldNum" sz="quarter" idx="5"/>
          </p:nvPr>
        </p:nvSpPr>
        <p:spPr/>
        <p:txBody>
          <a:bodyPr/>
          <a:lstStyle/>
          <a:p>
            <a:fld id="{04E6C79C-A519-437B-A687-1962AE5608E6}" type="slidenum">
              <a:rPr lang="en-US" smtClean="0"/>
              <a:pPr/>
              <a:t>47</a:t>
            </a:fld>
            <a:endParaRPr lang="en-US"/>
          </a:p>
        </p:txBody>
      </p:sp>
    </p:spTree>
    <p:extLst>
      <p:ext uri="{BB962C8B-B14F-4D97-AF65-F5344CB8AC3E}">
        <p14:creationId xmlns:p14="http://schemas.microsoft.com/office/powerpoint/2010/main" val="31540766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some manual data, and although new devices allow big data collection, it is challenging to work with in some cases.</a:t>
            </a:r>
          </a:p>
          <a:p>
            <a:endParaRPr lang="en-US" dirty="0"/>
          </a:p>
          <a:p>
            <a:r>
              <a:rPr lang="en-US" dirty="0"/>
              <a:t>New data sets are increasingly common to provide openly.</a:t>
            </a:r>
          </a:p>
        </p:txBody>
      </p:sp>
      <p:sp>
        <p:nvSpPr>
          <p:cNvPr id="4" name="Slide Number Placeholder 3"/>
          <p:cNvSpPr>
            <a:spLocks noGrp="1"/>
          </p:cNvSpPr>
          <p:nvPr>
            <p:ph type="sldNum" sz="quarter" idx="10"/>
          </p:nvPr>
        </p:nvSpPr>
        <p:spPr/>
        <p:txBody>
          <a:bodyPr/>
          <a:lstStyle/>
          <a:p>
            <a:fld id="{04E6C79C-A519-437B-A687-1962AE5608E6}" type="slidenum">
              <a:rPr lang="en-US" smtClean="0"/>
              <a:pPr/>
              <a:t>48</a:t>
            </a:fld>
            <a:endParaRPr lang="en-US"/>
          </a:p>
        </p:txBody>
      </p:sp>
    </p:spTree>
    <p:extLst>
      <p:ext uri="{BB962C8B-B14F-4D97-AF65-F5344CB8AC3E}">
        <p14:creationId xmlns:p14="http://schemas.microsoft.com/office/powerpoint/2010/main" val="34920340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49</a:t>
            </a:fld>
            <a:endParaRPr lang="en-US"/>
          </a:p>
        </p:txBody>
      </p:sp>
    </p:spTree>
    <p:extLst>
      <p:ext uri="{BB962C8B-B14F-4D97-AF65-F5344CB8AC3E}">
        <p14:creationId xmlns:p14="http://schemas.microsoft.com/office/powerpoint/2010/main" val="180587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NTD was established by Congress (Title 49 USC 5335a). It’s the Nation’s primary source for statistics on transit in the USA.</a:t>
            </a:r>
          </a:p>
          <a:p>
            <a:endParaRPr lang="en-US" dirty="0"/>
          </a:p>
          <a:p>
            <a:r>
              <a:rPr lang="en-US" dirty="0"/>
              <a:t>Recipients of grants from the Federal Transit Administration (FTA) are required by statute to submit data.</a:t>
            </a:r>
          </a:p>
          <a:p>
            <a:endParaRPr lang="en-US" dirty="0"/>
          </a:p>
          <a:p>
            <a:r>
              <a:rPr lang="en-US" dirty="0"/>
              <a:t>Over 660 transit providers currently report to the NTD through the Internet-based reporting system.</a:t>
            </a:r>
          </a:p>
          <a:p>
            <a:endParaRPr lang="en-US" dirty="0"/>
          </a:p>
          <a:p>
            <a:r>
              <a:rPr lang="en-US" dirty="0"/>
              <a:t>NTD performance data are used to apportion over $5 billion of FTA funds to transit agencies.</a:t>
            </a:r>
          </a:p>
          <a:p>
            <a:endParaRPr lang="en-US" dirty="0"/>
          </a:p>
          <a:p>
            <a:pPr defTabSz="921152">
              <a:defRPr/>
            </a:pPr>
            <a:r>
              <a:rPr lang="en-US" dirty="0"/>
              <a:t>The NTD is freely and publically available (download as an Excel spreadsheet)</a:t>
            </a:r>
          </a:p>
        </p:txBody>
      </p:sp>
      <p:sp>
        <p:nvSpPr>
          <p:cNvPr id="4" name="Slide Number Placeholder 3"/>
          <p:cNvSpPr>
            <a:spLocks noGrp="1"/>
          </p:cNvSpPr>
          <p:nvPr>
            <p:ph type="sldNum" sz="quarter" idx="10"/>
          </p:nvPr>
        </p:nvSpPr>
        <p:spPr/>
        <p:txBody>
          <a:bodyPr/>
          <a:lstStyle/>
          <a:p>
            <a:fld id="{F987B03F-78EA-4E71-B1C6-4EB091402EBE}" type="slidenum">
              <a:rPr lang="en-US" smtClean="0"/>
              <a:pPr/>
              <a:t>5</a:t>
            </a:fld>
            <a:endParaRPr lang="en-US"/>
          </a:p>
        </p:txBody>
      </p:sp>
    </p:spTree>
    <p:extLst>
      <p:ext uri="{BB962C8B-B14F-4D97-AF65-F5344CB8AC3E}">
        <p14:creationId xmlns:p14="http://schemas.microsoft.com/office/powerpoint/2010/main" val="22058012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50</a:t>
            </a:fld>
            <a:endParaRPr lang="en-US"/>
          </a:p>
        </p:txBody>
      </p:sp>
    </p:spTree>
    <p:extLst>
      <p:ext uri="{BB962C8B-B14F-4D97-AF65-F5344CB8AC3E}">
        <p14:creationId xmlns:p14="http://schemas.microsoft.com/office/powerpoint/2010/main" val="128884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58"/>
            <a:r>
              <a:rPr lang="en-US" dirty="0"/>
              <a:t>This is one of the primary data sources used to create the APTA Fact Book.  </a:t>
            </a:r>
          </a:p>
          <a:p>
            <a:endParaRPr lang="en-US" sz="1100" b="1" dirty="0"/>
          </a:p>
          <a:p>
            <a:r>
              <a:rPr lang="en-US" sz="1100" b="0" dirty="0"/>
              <a:t>Note</a:t>
            </a:r>
            <a:r>
              <a:rPr lang="en-US" sz="1100" b="1" dirty="0"/>
              <a:t>: </a:t>
            </a:r>
            <a:r>
              <a:rPr lang="en-US" sz="1100" dirty="0"/>
              <a:t>The APTA Public Transportation Fact Book data differ from national total data reported in the NTD in two ways: </a:t>
            </a:r>
          </a:p>
          <a:p>
            <a:r>
              <a:rPr lang="en-US" sz="1100" dirty="0"/>
              <a:t>(1) Fact Book data are expanded to include all United States public transportation, while totals reported in the NTD are limited to summation of those systems reporting data in the NTD. E.g., Data from rural operators in the NTD is limited. </a:t>
            </a:r>
          </a:p>
          <a:p>
            <a:r>
              <a:rPr lang="en-US" sz="1100" dirty="0"/>
              <a:t>(2) The </a:t>
            </a:r>
            <a:r>
              <a:rPr lang="en-US" sz="1100" b="0" dirty="0"/>
              <a:t>Fact Book </a:t>
            </a:r>
            <a:r>
              <a:rPr lang="en-US" sz="1100" dirty="0"/>
              <a:t>reports some data collected by APTA surveys and not  taken from the NTD.</a:t>
            </a:r>
          </a:p>
          <a:p>
            <a:endParaRPr lang="en-US" sz="1100" dirty="0"/>
          </a:p>
          <a:p>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6</a:t>
            </a:fld>
            <a:endParaRPr lang="en-US"/>
          </a:p>
        </p:txBody>
      </p:sp>
    </p:spTree>
    <p:extLst>
      <p:ext uri="{BB962C8B-B14F-4D97-AF65-F5344CB8AC3E}">
        <p14:creationId xmlns:p14="http://schemas.microsoft.com/office/powerpoint/2010/main" val="2205801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mn-lt"/>
                <a:ea typeface="+mn-ea"/>
                <a:cs typeface="+mn-cs"/>
              </a:rPr>
              <a:t>Where are the funds coming from? Federal govt, local taxes, etc. </a:t>
            </a:r>
          </a:p>
          <a:p>
            <a:endParaRPr lang="en-US" dirty="0">
              <a:solidFill>
                <a:schemeClr val="tx1"/>
              </a:solidFill>
              <a:latin typeface="+mn-lt"/>
              <a:ea typeface="+mn-ea"/>
              <a:cs typeface="+mn-cs"/>
            </a:endParaRPr>
          </a:p>
          <a:p>
            <a:r>
              <a:rPr lang="en-US" baseline="0" dirty="0">
                <a:solidFill>
                  <a:schemeClr val="tx1"/>
                </a:solidFill>
                <a:latin typeface="+mn-lt"/>
                <a:ea typeface="+mn-ea"/>
                <a:cs typeface="+mn-cs"/>
              </a:rPr>
              <a:t>You can read about the rest by exploring the NTD on your own.  </a:t>
            </a:r>
            <a:endParaRPr lang="en-US" dirty="0">
              <a:solidFill>
                <a:schemeClr val="bg1">
                  <a:lumMod val="50000"/>
                </a:schemeClr>
              </a:solidFill>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7</a:t>
            </a:fld>
            <a:endParaRPr lang="en-US"/>
          </a:p>
        </p:txBody>
      </p:sp>
    </p:spTree>
    <p:extLst>
      <p:ext uri="{BB962C8B-B14F-4D97-AF65-F5344CB8AC3E}">
        <p14:creationId xmlns:p14="http://schemas.microsoft.com/office/powerpoint/2010/main" val="220580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NTD defines an employee as a person whose salary the agency reports under the Labor Object Class (Salaries and Wages). </a:t>
            </a:r>
          </a:p>
        </p:txBody>
      </p:sp>
      <p:sp>
        <p:nvSpPr>
          <p:cNvPr id="4" name="Slide Number Placeholder 3"/>
          <p:cNvSpPr>
            <a:spLocks noGrp="1"/>
          </p:cNvSpPr>
          <p:nvPr>
            <p:ph type="sldNum" sz="quarter" idx="10"/>
          </p:nvPr>
        </p:nvSpPr>
        <p:spPr/>
        <p:txBody>
          <a:bodyPr/>
          <a:lstStyle/>
          <a:p>
            <a:fld id="{04E6C79C-A519-437B-A687-1962AE5608E6}" type="slidenum">
              <a:rPr lang="en-US" smtClean="0"/>
              <a:pPr/>
              <a:t>8</a:t>
            </a:fld>
            <a:endParaRPr lang="en-US"/>
          </a:p>
        </p:txBody>
      </p:sp>
    </p:spTree>
    <p:extLst>
      <p:ext uri="{BB962C8B-B14F-4D97-AF65-F5344CB8AC3E}">
        <p14:creationId xmlns:p14="http://schemas.microsoft.com/office/powerpoint/2010/main" val="3288535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Unlinked Passenger Trips (UPT) is the number of boardings on public transportation vehicles during the fiscal year. Transit agencies must count passengers each time they board vehicles, no matter how many vehicles they use to travel from their origin to their destination. If a transit vehicle changes routes while passengers are onboard (interlining), transit agencies should not recount the passengers.</a:t>
            </a:r>
          </a:p>
          <a:p>
            <a:endParaRPr lang="en-US" dirty="0"/>
          </a:p>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9</a:t>
            </a:fld>
            <a:endParaRPr lang="en-US"/>
          </a:p>
        </p:txBody>
      </p:sp>
    </p:spTree>
    <p:extLst>
      <p:ext uri="{BB962C8B-B14F-4D97-AF65-F5344CB8AC3E}">
        <p14:creationId xmlns:p14="http://schemas.microsoft.com/office/powerpoint/2010/main" val="22223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Na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085850"/>
          </a:xfrm>
        </p:spPr>
        <p:txBody>
          <a:bodyPr/>
          <a:lstStyle>
            <a:lvl1pPr algn="ctr">
              <a:defRPr b="1"/>
            </a:lvl1pPr>
          </a:lstStyle>
          <a:p>
            <a:r>
              <a:rPr lang="en-US" dirty="0"/>
              <a:t>Click to edit Master title style</a:t>
            </a:r>
          </a:p>
        </p:txBody>
      </p:sp>
      <p:sp>
        <p:nvSpPr>
          <p:cNvPr id="3" name="Subtitle 2"/>
          <p:cNvSpPr>
            <a:spLocks noGrp="1"/>
          </p:cNvSpPr>
          <p:nvPr>
            <p:ph type="subTitle" idx="1"/>
          </p:nvPr>
        </p:nvSpPr>
        <p:spPr>
          <a:xfrm>
            <a:off x="685800" y="3886200"/>
            <a:ext cx="77724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hasCustomPrompt="1"/>
          </p:nvPr>
        </p:nvSpPr>
        <p:spPr>
          <a:xfrm>
            <a:off x="685800" y="1981200"/>
            <a:ext cx="7772400" cy="457200"/>
          </a:xfrm>
        </p:spPr>
        <p:txBody>
          <a:bodyPr>
            <a:noAutofit/>
          </a:bodyPr>
          <a:lstStyle>
            <a:lvl1pPr algn="ctr">
              <a:buNone/>
              <a:defRPr sz="2800">
                <a:latin typeface="Corbel" pitchFamily="34" charset="0"/>
              </a:defRPr>
            </a:lvl1pPr>
          </a:lstStyle>
          <a:p>
            <a:pPr lvl="0"/>
            <a:r>
              <a:rPr lang="en-US" dirty="0"/>
              <a:t>Click to edit Unit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3886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5950" y="110172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2775" y="1752600"/>
            <a:ext cx="4040188" cy="4408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3775" y="110172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1752600"/>
            <a:ext cx="4041775" cy="4408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p:cNvSpPr txBox="1">
            <a:spLocks/>
          </p:cNvSpPr>
          <p:nvPr userDrawn="1"/>
        </p:nvSpPr>
        <p:spPr>
          <a:xfrm>
            <a:off x="3124200" y="6553200"/>
            <a:ext cx="5791200" cy="3048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1" u="none" strike="noStrike" kern="1200" cap="none" spc="0" normalizeH="0" baseline="0" noProof="0" dirty="0">
                <a:ln>
                  <a:noFill/>
                </a:ln>
                <a:solidFill>
                  <a:schemeClr val="bg1">
                    <a:lumMod val="75000"/>
                  </a:schemeClr>
                </a:solidFill>
                <a:effectLst/>
                <a:uLnTx/>
                <a:uFillTx/>
                <a:latin typeface="Corbel" pitchFamily="34" charset="0"/>
                <a:ea typeface="+mn-ea"/>
                <a:cs typeface="+mn-cs"/>
              </a:rPr>
              <a:t>Transit Planning, Design &amp; Operations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7543800" cy="4873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1143000"/>
            <a:ext cx="8229600" cy="5486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flipV="1">
            <a:off x="457200" y="0"/>
            <a:ext cx="0" cy="6858000"/>
          </a:xfrm>
          <a:prstGeom prst="line">
            <a:avLst/>
          </a:prstGeom>
          <a:ln w="127000">
            <a:solidFill>
              <a:srgbClr val="60747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04800" y="0"/>
            <a:ext cx="0" cy="3657600"/>
          </a:xfrm>
          <a:prstGeom prst="line">
            <a:avLst/>
          </a:prstGeom>
          <a:ln w="127000" cap="rnd">
            <a:solidFill>
              <a:srgbClr val="608DC4"/>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a:off x="-155448" y="3694176"/>
            <a:ext cx="457200" cy="304800"/>
          </a:xfrm>
          <a:prstGeom prst="line">
            <a:avLst/>
          </a:prstGeom>
          <a:ln w="127000" cap="rnd">
            <a:solidFill>
              <a:srgbClr val="608DC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0" y="914400"/>
            <a:ext cx="8153400" cy="0"/>
          </a:xfrm>
          <a:prstGeom prst="line">
            <a:avLst/>
          </a:prstGeom>
          <a:ln w="127000" cap="rnd">
            <a:solidFill>
              <a:srgbClr val="8A423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H="1">
            <a:off x="8153400" y="0"/>
            <a:ext cx="1143000" cy="914400"/>
          </a:xfrm>
          <a:prstGeom prst="line">
            <a:avLst/>
          </a:prstGeom>
          <a:ln w="127000" cap="rnd">
            <a:solidFill>
              <a:srgbClr val="8A423A"/>
            </a:solidFill>
          </a:ln>
        </p:spPr>
        <p:style>
          <a:lnRef idx="1">
            <a:schemeClr val="accent1"/>
          </a:lnRef>
          <a:fillRef idx="0">
            <a:schemeClr val="accent1"/>
          </a:fillRef>
          <a:effectRef idx="0">
            <a:schemeClr val="accent1"/>
          </a:effectRef>
          <a:fontRef idx="minor">
            <a:schemeClr val="tx1"/>
          </a:fontRef>
        </p:style>
      </p:cxnSp>
      <p:sp>
        <p:nvSpPr>
          <p:cNvPr id="33" name="Oval 32"/>
          <p:cNvSpPr/>
          <p:nvPr userDrawn="1"/>
        </p:nvSpPr>
        <p:spPr>
          <a:xfrm>
            <a:off x="152400" y="685800"/>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userDrawn="1"/>
        </p:nvSpPr>
        <p:spPr>
          <a:xfrm>
            <a:off x="338328" y="4495800"/>
            <a:ext cx="243840" cy="2286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userDrawn="1"/>
        </p:nvSpPr>
        <p:spPr>
          <a:xfrm>
            <a:off x="338328" y="6172200"/>
            <a:ext cx="243840" cy="2286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userDrawn="1"/>
        </p:nvSpPr>
        <p:spPr>
          <a:xfrm>
            <a:off x="256032" y="2286000"/>
            <a:ext cx="243840" cy="2286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userDrawn="1"/>
        </p:nvSpPr>
        <p:spPr>
          <a:xfrm>
            <a:off x="8458200" y="457200"/>
            <a:ext cx="243840" cy="2286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p:txStyles>
    <p:titleStyle>
      <a:lvl1pPr algn="l" defTabSz="914400" rtl="0" eaLnBrk="1" latinLnBrk="0" hangingPunct="1">
        <a:spcBef>
          <a:spcPct val="0"/>
        </a:spcBef>
        <a:buNone/>
        <a:defRPr sz="3600" kern="1200">
          <a:solidFill>
            <a:schemeClr val="bg1">
              <a:lumMod val="50000"/>
            </a:schemeClr>
          </a:solidFill>
          <a:latin typeface="Corbe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312037"/>
            <a:ext cx="7924800" cy="1085850"/>
          </a:xfrm>
        </p:spPr>
        <p:txBody>
          <a:bodyPr>
            <a:normAutofit fontScale="90000"/>
          </a:bodyPr>
          <a:lstStyle/>
          <a:p>
            <a:r>
              <a:rPr lang="en-US" dirty="0"/>
              <a:t>Lecture #3: Transit Data Types &amp; Sources</a:t>
            </a:r>
          </a:p>
        </p:txBody>
      </p:sp>
      <p:sp>
        <p:nvSpPr>
          <p:cNvPr id="3" name="Subtitle 2"/>
          <p:cNvSpPr>
            <a:spLocks noGrp="1"/>
          </p:cNvSpPr>
          <p:nvPr>
            <p:ph type="subTitle" idx="1"/>
          </p:nvPr>
        </p:nvSpPr>
        <p:spPr>
          <a:xfrm>
            <a:off x="685799" y="4953000"/>
            <a:ext cx="7772400" cy="1605675"/>
          </a:xfrm>
        </p:spPr>
        <p:txBody>
          <a:bodyPr/>
          <a:lstStyle/>
          <a:p>
            <a:pPr>
              <a:spcBef>
                <a:spcPts val="0"/>
              </a:spcBef>
            </a:pPr>
            <a:r>
              <a:rPr lang="en-US" dirty="0"/>
              <a:t>[Course Instructor]</a:t>
            </a:r>
          </a:p>
          <a:p>
            <a:pPr>
              <a:spcBef>
                <a:spcPts val="0"/>
              </a:spcBef>
            </a:pPr>
            <a:r>
              <a:rPr lang="en-US" dirty="0"/>
              <a:t>[Course Semester]</a:t>
            </a:r>
          </a:p>
          <a:p>
            <a:pPr>
              <a:spcBef>
                <a:spcPts val="0"/>
              </a:spcBef>
            </a:pPr>
            <a:r>
              <a:rPr lang="en-US" dirty="0"/>
              <a:t>[Course Number]</a:t>
            </a:r>
          </a:p>
        </p:txBody>
      </p:sp>
      <p:sp>
        <p:nvSpPr>
          <p:cNvPr id="7" name="TextBox 6"/>
          <p:cNvSpPr txBox="1"/>
          <p:nvPr/>
        </p:nvSpPr>
        <p:spPr>
          <a:xfrm>
            <a:off x="5334000" y="6642713"/>
            <a:ext cx="3962400" cy="304800"/>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rPr>
              <a:t>Materials developed</a:t>
            </a:r>
            <a:r>
              <a:rPr kumimoji="0" lang="en-US" sz="1000" b="0" i="0" u="none" strike="noStrike" kern="1200" cap="none" spc="0" normalizeH="0" noProof="0" dirty="0">
                <a:ln>
                  <a:noFill/>
                </a:ln>
                <a:solidFill>
                  <a:schemeClr val="bg1">
                    <a:lumMod val="50000"/>
                  </a:schemeClr>
                </a:solidFill>
                <a:effectLst/>
                <a:uLnTx/>
                <a:uFillTx/>
                <a:latin typeface="+mn-lt"/>
                <a:ea typeface="+mn-ea"/>
                <a:cs typeface="+mn-cs"/>
              </a:rPr>
              <a:t> by C. Brakewood, K. Watkins, and J. </a:t>
            </a:r>
            <a:r>
              <a:rPr kumimoji="0" lang="en-US" sz="1000" b="0" i="0" u="none" strike="noStrike" kern="1200" cap="none" spc="0" normalizeH="0" noProof="0" dirty="0" err="1">
                <a:ln>
                  <a:noFill/>
                </a:ln>
                <a:solidFill>
                  <a:schemeClr val="bg1">
                    <a:lumMod val="50000"/>
                  </a:schemeClr>
                </a:solidFill>
                <a:effectLst/>
                <a:uLnTx/>
                <a:uFillTx/>
                <a:latin typeface="+mn-lt"/>
                <a:ea typeface="+mn-ea"/>
                <a:cs typeface="+mn-cs"/>
              </a:rPr>
              <a:t>LaMondia</a:t>
            </a:r>
            <a:r>
              <a:rPr kumimoji="0" lang="en-US" sz="1000" b="0" i="0" u="none" strike="noStrike" kern="1200" cap="none" spc="0" normalizeH="0" noProof="0" dirty="0">
                <a:ln>
                  <a:noFill/>
                </a:ln>
                <a:solidFill>
                  <a:schemeClr val="bg1">
                    <a:lumMod val="50000"/>
                  </a:schemeClr>
                </a:solidFill>
                <a:effectLst/>
                <a:uLnTx/>
                <a:uFillTx/>
                <a:latin typeface="+mn-lt"/>
                <a:ea typeface="+mn-ea"/>
                <a:cs typeface="+mn-cs"/>
              </a:rPr>
              <a:t>.</a:t>
            </a:r>
            <a:endPar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pic>
        <p:nvPicPr>
          <p:cNvPr id="11" name="Picture 10">
            <a:extLst>
              <a:ext uri="{FF2B5EF4-FFF2-40B4-BE49-F238E27FC236}">
                <a16:creationId xmlns:a16="http://schemas.microsoft.com/office/drawing/2014/main" id="{265AB7D7-291A-6AB7-70C8-EE7E3002D981}"/>
              </a:ext>
            </a:extLst>
          </p:cNvPr>
          <p:cNvPicPr>
            <a:picLocks noChangeAspect="1"/>
          </p:cNvPicPr>
          <p:nvPr/>
        </p:nvPicPr>
        <p:blipFill>
          <a:blip r:embed="rId3"/>
          <a:stretch>
            <a:fillRect/>
          </a:stretch>
        </p:blipFill>
        <p:spPr>
          <a:xfrm>
            <a:off x="2495000" y="2693241"/>
            <a:ext cx="4153999" cy="1752600"/>
          </a:xfrm>
          <a:prstGeom prst="rect">
            <a:avLst/>
          </a:prstGeom>
        </p:spPr>
      </p:pic>
    </p:spTree>
    <p:extLst>
      <p:ext uri="{BB962C8B-B14F-4D97-AF65-F5344CB8AC3E}">
        <p14:creationId xmlns:p14="http://schemas.microsoft.com/office/powerpoint/2010/main" val="277844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NTD Glossary (Service Supplied)</a:t>
            </a:r>
          </a:p>
        </p:txBody>
      </p:sp>
      <p:sp>
        <p:nvSpPr>
          <p:cNvPr id="3" name="Content Placeholder 2"/>
          <p:cNvSpPr>
            <a:spLocks noGrp="1"/>
          </p:cNvSpPr>
          <p:nvPr>
            <p:ph idx="1"/>
          </p:nvPr>
        </p:nvSpPr>
        <p:spPr>
          <a:xfrm>
            <a:off x="1295400" y="1066800"/>
            <a:ext cx="7467600" cy="5257801"/>
          </a:xfrm>
        </p:spPr>
        <p:txBody>
          <a:bodyPr>
            <a:noAutofit/>
          </a:bodyPr>
          <a:lstStyle/>
          <a:p>
            <a:pPr>
              <a:lnSpc>
                <a:spcPct val="150000"/>
              </a:lnSpc>
            </a:pPr>
            <a:r>
              <a:rPr lang="en-US" sz="2000" b="1" dirty="0"/>
              <a:t>Average Speed </a:t>
            </a:r>
            <a:r>
              <a:rPr lang="en-US" sz="2000" dirty="0"/>
              <a:t>= Miles / Hours in Revenue Service</a:t>
            </a:r>
          </a:p>
          <a:p>
            <a:pPr>
              <a:lnSpc>
                <a:spcPct val="150000"/>
              </a:lnSpc>
            </a:pPr>
            <a:r>
              <a:rPr lang="en-US" sz="2000" b="1" dirty="0"/>
              <a:t>Revenue Service </a:t>
            </a:r>
            <a:r>
              <a:rPr lang="en-US" sz="2000" dirty="0"/>
              <a:t>= Operation when passengers can board and ride on the vehicle</a:t>
            </a:r>
          </a:p>
          <a:p>
            <a:pPr>
              <a:lnSpc>
                <a:spcPct val="150000"/>
              </a:lnSpc>
            </a:pPr>
            <a:r>
              <a:rPr lang="en-US" sz="2000" b="1" dirty="0"/>
              <a:t>Vehicle Total Miles </a:t>
            </a:r>
            <a:r>
              <a:rPr lang="en-US" sz="2000" dirty="0"/>
              <a:t>= All miles from pull out to pull in, including "deadhead"</a:t>
            </a:r>
          </a:p>
          <a:p>
            <a:pPr>
              <a:lnSpc>
                <a:spcPct val="150000"/>
              </a:lnSpc>
            </a:pPr>
            <a:r>
              <a:rPr lang="en-US" sz="2000" b="1" dirty="0"/>
              <a:t>Vehicle Revenue Miles </a:t>
            </a:r>
            <a:r>
              <a:rPr lang="en-US" sz="2000" dirty="0"/>
              <a:t>= Miles in Revenue Service</a:t>
            </a:r>
          </a:p>
          <a:p>
            <a:pPr>
              <a:lnSpc>
                <a:spcPct val="150000"/>
              </a:lnSpc>
            </a:pPr>
            <a:r>
              <a:rPr lang="en-US" sz="2000" b="1" dirty="0"/>
              <a:t>Vehicle Total Hours </a:t>
            </a:r>
            <a:r>
              <a:rPr lang="en-US" sz="2000" dirty="0"/>
              <a:t>= Hours from pull out to pull in, including "deadhead"</a:t>
            </a:r>
          </a:p>
          <a:p>
            <a:pPr>
              <a:lnSpc>
                <a:spcPct val="150000"/>
              </a:lnSpc>
            </a:pPr>
            <a:r>
              <a:rPr lang="en-US" sz="2000" b="1" dirty="0"/>
              <a:t>Vehicle Revenue Hours </a:t>
            </a:r>
            <a:r>
              <a:rPr lang="en-US" sz="2000" dirty="0"/>
              <a:t>= Hours in Revenue Service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NTD Glossary (Service Supplied)</a:t>
            </a:r>
          </a:p>
        </p:txBody>
      </p:sp>
      <p:sp>
        <p:nvSpPr>
          <p:cNvPr id="3" name="Content Placeholder 2"/>
          <p:cNvSpPr>
            <a:spLocks noGrp="1"/>
          </p:cNvSpPr>
          <p:nvPr>
            <p:ph idx="1"/>
          </p:nvPr>
        </p:nvSpPr>
        <p:spPr>
          <a:xfrm>
            <a:off x="1295400" y="1066801"/>
            <a:ext cx="7467600" cy="5257800"/>
          </a:xfrm>
        </p:spPr>
        <p:txBody>
          <a:bodyPr>
            <a:noAutofit/>
          </a:bodyPr>
          <a:lstStyle/>
          <a:p>
            <a:pPr>
              <a:lnSpc>
                <a:spcPct val="150000"/>
              </a:lnSpc>
            </a:pPr>
            <a:r>
              <a:rPr lang="en-US" sz="2000" b="1" dirty="0"/>
              <a:t>Revenue Vehicle  </a:t>
            </a:r>
            <a:r>
              <a:rPr lang="en-US" sz="2000" dirty="0"/>
              <a:t>= Vehicle in fleet available to operate in revenue service including spares and out for maintenance</a:t>
            </a:r>
          </a:p>
          <a:p>
            <a:pPr>
              <a:lnSpc>
                <a:spcPct val="150000"/>
              </a:lnSpc>
            </a:pPr>
            <a:r>
              <a:rPr lang="en-US" sz="2000" b="1" dirty="0"/>
              <a:t>Vehicles Available for Maximum Service </a:t>
            </a:r>
            <a:r>
              <a:rPr lang="en-US" sz="2000" dirty="0"/>
              <a:t>= Number of vehicles an  agency has available to operate revenue </a:t>
            </a:r>
          </a:p>
          <a:p>
            <a:pPr>
              <a:lnSpc>
                <a:spcPct val="150000"/>
              </a:lnSpc>
            </a:pPr>
            <a:r>
              <a:rPr lang="en-US" sz="2000" b="1" dirty="0"/>
              <a:t>Vehicles Operated Maximum Service </a:t>
            </a:r>
            <a:r>
              <a:rPr lang="en-US" sz="2000" dirty="0"/>
              <a:t>= Largest number of vehicles operated at any one time</a:t>
            </a:r>
          </a:p>
          <a:p>
            <a:pPr>
              <a:lnSpc>
                <a:spcPct val="150000"/>
              </a:lnSpc>
            </a:pPr>
            <a:r>
              <a:rPr lang="en-US" sz="2000" b="1" dirty="0"/>
              <a:t>Base Period Requirement </a:t>
            </a:r>
            <a:r>
              <a:rPr lang="en-US" sz="2000" dirty="0"/>
              <a:t>= Vehicles needed to serve the base (all-day) transit service</a:t>
            </a:r>
          </a:p>
          <a:p>
            <a:pPr>
              <a:lnSpc>
                <a:spcPct val="150000"/>
              </a:lnSpc>
            </a:pPr>
            <a:r>
              <a:rPr lang="en-US" sz="2000" b="1" dirty="0"/>
              <a:t>Peak-to-Base Ratio </a:t>
            </a:r>
            <a:r>
              <a:rPr lang="en-US" sz="2000" dirty="0"/>
              <a:t>= Max Service / Base Period</a:t>
            </a:r>
          </a:p>
          <a:p>
            <a:pPr>
              <a:lnSpc>
                <a:spcPct val="150000"/>
              </a:lnSpc>
            </a:pPr>
            <a:r>
              <a:rPr lang="en-US" sz="2000" b="1" dirty="0"/>
              <a:t>Percent Spares </a:t>
            </a:r>
            <a:r>
              <a:rPr lang="en-US" sz="2000" dirty="0"/>
              <a:t>= (</a:t>
            </a:r>
            <a:r>
              <a:rPr lang="en-US" sz="2000" dirty="0" err="1"/>
              <a:t>Veh</a:t>
            </a:r>
            <a:r>
              <a:rPr lang="en-US" sz="2000" dirty="0"/>
              <a:t> Available – </a:t>
            </a:r>
            <a:r>
              <a:rPr lang="en-US" sz="2000" dirty="0" err="1"/>
              <a:t>Veh</a:t>
            </a:r>
            <a:r>
              <a:rPr lang="en-US" sz="2000" dirty="0"/>
              <a:t> Operated) / </a:t>
            </a:r>
            <a:r>
              <a:rPr lang="en-US" sz="2000" dirty="0" err="1"/>
              <a:t>Veh</a:t>
            </a:r>
            <a:r>
              <a:rPr lang="en-US" sz="2000" dirty="0"/>
              <a:t> Available</a:t>
            </a:r>
          </a:p>
          <a:p>
            <a:pPr>
              <a:lnSpc>
                <a:spcPct val="150000"/>
              </a:lnSpc>
            </a:pP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NTD Performance Measures</a:t>
            </a:r>
          </a:p>
        </p:txBody>
      </p:sp>
      <p:sp>
        <p:nvSpPr>
          <p:cNvPr id="3" name="Content Placeholder 2"/>
          <p:cNvSpPr>
            <a:spLocks noGrp="1"/>
          </p:cNvSpPr>
          <p:nvPr>
            <p:ph idx="1"/>
          </p:nvPr>
        </p:nvSpPr>
        <p:spPr>
          <a:xfrm>
            <a:off x="685800" y="1143000"/>
            <a:ext cx="8305800" cy="5257800"/>
          </a:xfrm>
        </p:spPr>
        <p:txBody>
          <a:bodyPr anchor="ctr" anchorCtr="0">
            <a:normAutofit/>
          </a:bodyPr>
          <a:lstStyle/>
          <a:p>
            <a:r>
              <a:rPr lang="en-US" dirty="0"/>
              <a:t>Service Efficiency</a:t>
            </a:r>
          </a:p>
          <a:p>
            <a:pPr lvl="1"/>
            <a:r>
              <a:rPr lang="en-US" dirty="0"/>
              <a:t>Operating Expense per Vehicle Revenue Mile</a:t>
            </a:r>
          </a:p>
          <a:p>
            <a:pPr lvl="1"/>
            <a:r>
              <a:rPr lang="en-US" dirty="0"/>
              <a:t>Operating Expense per Vehicle Revenue Hour</a:t>
            </a:r>
          </a:p>
          <a:p>
            <a:pPr lvl="1"/>
            <a:endParaRPr lang="en-US" dirty="0"/>
          </a:p>
          <a:p>
            <a:r>
              <a:rPr lang="en-US" dirty="0"/>
              <a:t>Service Effectiveness</a:t>
            </a:r>
          </a:p>
          <a:p>
            <a:pPr lvl="1"/>
            <a:r>
              <a:rPr lang="en-US" dirty="0"/>
              <a:t>Operating Expense per Passenger Mile</a:t>
            </a:r>
          </a:p>
          <a:p>
            <a:pPr lvl="1"/>
            <a:r>
              <a:rPr lang="en-US" dirty="0"/>
              <a:t>Operating Expense per Unlinked Passenger Trip</a:t>
            </a:r>
          </a:p>
          <a:p>
            <a:pPr lvl="1"/>
            <a:r>
              <a:rPr lang="en-US" dirty="0"/>
              <a:t>Unlinked Passenger Trips per Vehicle Revenue Mile</a:t>
            </a:r>
          </a:p>
          <a:p>
            <a:pPr lvl="1"/>
            <a:r>
              <a:rPr lang="en-US" dirty="0"/>
              <a:t>Unlinked Passenger Trips per Vehicle Revenue Hour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In-Class Exercise</a:t>
            </a:r>
          </a:p>
        </p:txBody>
      </p:sp>
      <p:sp>
        <p:nvSpPr>
          <p:cNvPr id="5" name="Text Placeholder 4"/>
          <p:cNvSpPr>
            <a:spLocks noGrp="1"/>
          </p:cNvSpPr>
          <p:nvPr>
            <p:ph type="body" idx="1"/>
          </p:nvPr>
        </p:nvSpPr>
        <p:spPr>
          <a:xfrm>
            <a:off x="691833" y="3886200"/>
            <a:ext cx="7772400" cy="1500187"/>
          </a:xfrm>
        </p:spPr>
        <p:txBody>
          <a:bodyPr/>
          <a:lstStyle/>
          <a:p>
            <a:r>
              <a:rPr lang="en-US" dirty="0"/>
              <a:t>Work with the NTD.</a:t>
            </a:r>
          </a:p>
        </p:txBody>
      </p:sp>
    </p:spTree>
    <p:extLst>
      <p:ext uri="{BB962C8B-B14F-4D97-AF65-F5344CB8AC3E}">
        <p14:creationId xmlns:p14="http://schemas.microsoft.com/office/powerpoint/2010/main" val="1213064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Three Main Types of Data</a:t>
            </a:r>
          </a:p>
        </p:txBody>
      </p:sp>
      <p:sp>
        <p:nvSpPr>
          <p:cNvPr id="8" name="Content Placeholder 7"/>
          <p:cNvSpPr>
            <a:spLocks noGrp="1"/>
          </p:cNvSpPr>
          <p:nvPr>
            <p:ph idx="1"/>
          </p:nvPr>
        </p:nvSpPr>
        <p:spPr/>
        <p:txBody>
          <a:bodyPr>
            <a:normAutofit fontScale="92500" lnSpcReduction="20000"/>
          </a:bodyPr>
          <a:lstStyle/>
          <a:p>
            <a:r>
              <a:rPr lang="en-US" dirty="0">
                <a:solidFill>
                  <a:schemeClr val="bg1">
                    <a:lumMod val="85000"/>
                  </a:schemeClr>
                </a:solidFill>
              </a:rPr>
              <a:t>System Level Data</a:t>
            </a:r>
          </a:p>
          <a:p>
            <a:pPr lvl="1"/>
            <a:r>
              <a:rPr lang="en-US" dirty="0">
                <a:solidFill>
                  <a:schemeClr val="bg1">
                    <a:lumMod val="85000"/>
                  </a:schemeClr>
                </a:solidFill>
              </a:rPr>
              <a:t>Entire operational overview </a:t>
            </a:r>
          </a:p>
          <a:p>
            <a:pPr lvl="1"/>
            <a:r>
              <a:rPr lang="en-US" dirty="0">
                <a:solidFill>
                  <a:schemeClr val="bg1">
                    <a:lumMod val="85000"/>
                  </a:schemeClr>
                </a:solidFill>
              </a:rPr>
              <a:t>Useful for long-range planning, comparing service to similar regions</a:t>
            </a:r>
          </a:p>
          <a:p>
            <a:endParaRPr lang="en-US" dirty="0"/>
          </a:p>
          <a:p>
            <a:r>
              <a:rPr lang="en-US" dirty="0"/>
              <a:t>Route Level Data</a:t>
            </a:r>
          </a:p>
          <a:p>
            <a:pPr lvl="1"/>
            <a:r>
              <a:rPr lang="en-US" dirty="0"/>
              <a:t>Characteristics of specific routes </a:t>
            </a:r>
          </a:p>
          <a:p>
            <a:pPr lvl="1"/>
            <a:r>
              <a:rPr lang="en-US" dirty="0"/>
              <a:t>Useful for long-range planning, service planning, route optimization</a:t>
            </a:r>
          </a:p>
          <a:p>
            <a:endParaRPr lang="en-US" dirty="0"/>
          </a:p>
          <a:p>
            <a:r>
              <a:rPr lang="en-US" dirty="0"/>
              <a:t>Trip Level Data</a:t>
            </a:r>
          </a:p>
          <a:p>
            <a:pPr lvl="1"/>
            <a:r>
              <a:rPr lang="en-US" dirty="0"/>
              <a:t>Specific details of trips made on transit system</a:t>
            </a:r>
          </a:p>
          <a:p>
            <a:pPr lvl="1"/>
            <a:r>
              <a:rPr lang="en-US" dirty="0"/>
              <a:t>Useful for service planning and route optimization</a:t>
            </a:r>
          </a:p>
        </p:txBody>
      </p:sp>
    </p:spTree>
    <p:extLst>
      <p:ext uri="{BB962C8B-B14F-4D97-AF65-F5344CB8AC3E}">
        <p14:creationId xmlns:p14="http://schemas.microsoft.com/office/powerpoint/2010/main" val="1633493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Route and Trip Levels Are Similar</a:t>
            </a:r>
          </a:p>
        </p:txBody>
      </p:sp>
      <p:sp>
        <p:nvSpPr>
          <p:cNvPr id="3" name="Content Placeholder 2"/>
          <p:cNvSpPr>
            <a:spLocks noGrp="1"/>
          </p:cNvSpPr>
          <p:nvPr>
            <p:ph idx="1"/>
          </p:nvPr>
        </p:nvSpPr>
        <p:spPr/>
        <p:txBody>
          <a:bodyPr>
            <a:normAutofit lnSpcReduction="10000"/>
          </a:bodyPr>
          <a:lstStyle/>
          <a:p>
            <a:r>
              <a:rPr lang="en-US" dirty="0"/>
              <a:t>We describe routes and passenger trips with</a:t>
            </a:r>
          </a:p>
          <a:p>
            <a:pPr lvl="1"/>
            <a:r>
              <a:rPr lang="en-US" dirty="0"/>
              <a:t>Route/ Stop Locations</a:t>
            </a:r>
          </a:p>
          <a:p>
            <a:pPr lvl="1"/>
            <a:r>
              <a:rPr lang="en-US" dirty="0"/>
              <a:t>Route Scheduling </a:t>
            </a:r>
          </a:p>
          <a:p>
            <a:pPr lvl="1"/>
            <a:r>
              <a:rPr lang="en-US" dirty="0"/>
              <a:t>Volumes of Passengers</a:t>
            </a:r>
          </a:p>
          <a:p>
            <a:pPr lvl="1"/>
            <a:r>
              <a:rPr lang="en-US" dirty="0"/>
              <a:t>Access/ Egress Locations</a:t>
            </a:r>
          </a:p>
          <a:p>
            <a:pPr lvl="1"/>
            <a:r>
              <a:rPr lang="en-US" dirty="0"/>
              <a:t>Travel and Boarding Times</a:t>
            </a:r>
          </a:p>
          <a:p>
            <a:pPr lvl="1"/>
            <a:r>
              <a:rPr lang="en-US" dirty="0"/>
              <a:t>Trip Purposes</a:t>
            </a:r>
          </a:p>
          <a:p>
            <a:pPr lvl="1"/>
            <a:endParaRPr lang="en-US" dirty="0"/>
          </a:p>
          <a:p>
            <a:r>
              <a:rPr lang="en-US" dirty="0"/>
              <a:t>Two ways to collect this detailed data</a:t>
            </a:r>
          </a:p>
          <a:p>
            <a:pPr lvl="1"/>
            <a:r>
              <a:rPr lang="en-US" dirty="0"/>
              <a:t>Manual</a:t>
            </a:r>
          </a:p>
          <a:p>
            <a:pPr lvl="1"/>
            <a:r>
              <a:rPr lang="en-US" dirty="0"/>
              <a:t>Automatic</a:t>
            </a:r>
          </a:p>
          <a:p>
            <a:endParaRPr lang="en-US" dirty="0"/>
          </a:p>
        </p:txBody>
      </p:sp>
      <p:sp>
        <p:nvSpPr>
          <p:cNvPr id="4" name="Right Brace 3"/>
          <p:cNvSpPr/>
          <p:nvPr/>
        </p:nvSpPr>
        <p:spPr>
          <a:xfrm>
            <a:off x="5791200" y="1828800"/>
            <a:ext cx="533400" cy="2590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6477000" y="2286000"/>
            <a:ext cx="2438400" cy="1676400"/>
          </a:xfrm>
          <a:prstGeom prst="rect">
            <a:avLst/>
          </a:prstGeom>
        </p:spPr>
        <p:txBody>
          <a:bodyPr vert="horz" wrap="square" lIns="91440" tIns="45720" rIns="91440" bIns="45720" rtlCol="0">
            <a:normAutofit lnSpcReduction="10000"/>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2800" b="0" i="0" u="none" strike="noStrike" kern="1200" cap="none" spc="0" normalizeH="0" baseline="0" noProof="0" dirty="0">
                <a:ln>
                  <a:noFill/>
                </a:ln>
                <a:solidFill>
                  <a:schemeClr val="tx1">
                    <a:tint val="75000"/>
                  </a:schemeClr>
                </a:solidFill>
                <a:effectLst/>
                <a:uLnTx/>
                <a:uFillTx/>
                <a:latin typeface="+mn-lt"/>
                <a:ea typeface="+mn-ea"/>
                <a:cs typeface="+mn-cs"/>
              </a:rPr>
              <a:t>Exact Characteristics</a:t>
            </a:r>
            <a:r>
              <a:rPr kumimoji="0" lang="en-US" sz="2800" b="0" i="0" u="none" strike="noStrike" kern="1200" cap="none" spc="0" normalizeH="0" noProof="0" dirty="0">
                <a:ln>
                  <a:noFill/>
                </a:ln>
                <a:solidFill>
                  <a:schemeClr val="tx1">
                    <a:tint val="75000"/>
                  </a:schemeClr>
                </a:solidFill>
                <a:effectLst/>
                <a:uLnTx/>
                <a:uFillTx/>
                <a:latin typeface="+mn-lt"/>
                <a:ea typeface="+mn-ea"/>
                <a:cs typeface="+mn-cs"/>
              </a:rPr>
              <a:t> Depend on Application</a:t>
            </a:r>
            <a:endParaRPr kumimoji="0" lang="en-US" sz="2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406008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Manual Data collection</a:t>
            </a:r>
          </a:p>
        </p:txBody>
      </p:sp>
      <p:sp>
        <p:nvSpPr>
          <p:cNvPr id="5" name="Text Placeholder 4"/>
          <p:cNvSpPr>
            <a:spLocks noGrp="1"/>
          </p:cNvSpPr>
          <p:nvPr>
            <p:ph type="body" idx="1"/>
          </p:nvPr>
        </p:nvSpPr>
        <p:spPr>
          <a:xfrm>
            <a:off x="722312" y="2906713"/>
            <a:ext cx="8345488" cy="1500187"/>
          </a:xfrm>
        </p:spPr>
        <p:txBody>
          <a:bodyPr/>
          <a:lstStyle/>
          <a:p>
            <a:r>
              <a:rPr lang="en-US" dirty="0"/>
              <a:t>Planners &amp; engineers can tailor route and trip analyses through</a:t>
            </a:r>
          </a:p>
        </p:txBody>
      </p:sp>
    </p:spTree>
    <p:extLst>
      <p:ext uri="{BB962C8B-B14F-4D97-AF65-F5344CB8AC3E}">
        <p14:creationId xmlns:p14="http://schemas.microsoft.com/office/powerpoint/2010/main" val="3098587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Manual Procedure Considerations</a:t>
            </a:r>
          </a:p>
        </p:txBody>
      </p:sp>
      <p:sp>
        <p:nvSpPr>
          <p:cNvPr id="5" name="Content Placeholder 4"/>
          <p:cNvSpPr>
            <a:spLocks noGrp="1"/>
          </p:cNvSpPr>
          <p:nvPr>
            <p:ph idx="1"/>
          </p:nvPr>
        </p:nvSpPr>
        <p:spPr/>
        <p:txBody>
          <a:bodyPr>
            <a:normAutofit fontScale="85000" lnSpcReduction="20000"/>
          </a:bodyPr>
          <a:lstStyle/>
          <a:p>
            <a:r>
              <a:rPr lang="en-US" dirty="0"/>
              <a:t>Instruments: </a:t>
            </a:r>
          </a:p>
          <a:p>
            <a:pPr lvl="1"/>
            <a:r>
              <a:rPr lang="en-US" dirty="0"/>
              <a:t>Pencil/paper </a:t>
            </a:r>
          </a:p>
          <a:p>
            <a:pPr lvl="1"/>
            <a:r>
              <a:rPr lang="en-US" dirty="0"/>
              <a:t>Hand-held units</a:t>
            </a:r>
          </a:p>
          <a:p>
            <a:endParaRPr lang="en-US" dirty="0"/>
          </a:p>
          <a:p>
            <a:r>
              <a:rPr lang="en-US" dirty="0"/>
              <a:t>Route Selection: </a:t>
            </a:r>
          </a:p>
          <a:p>
            <a:pPr lvl="1"/>
            <a:r>
              <a:rPr lang="en-US" dirty="0"/>
              <a:t>100 percent</a:t>
            </a:r>
          </a:p>
          <a:p>
            <a:pPr lvl="1"/>
            <a:r>
              <a:rPr lang="en-US" dirty="0"/>
              <a:t>Sample</a:t>
            </a:r>
          </a:p>
          <a:p>
            <a:pPr lvl="1"/>
            <a:endParaRPr lang="en-US" dirty="0"/>
          </a:p>
          <a:p>
            <a:r>
              <a:rPr lang="en-US" dirty="0"/>
              <a:t>Type of “Checks”: </a:t>
            </a:r>
          </a:p>
          <a:p>
            <a:pPr lvl="1"/>
            <a:r>
              <a:rPr lang="en-US" dirty="0"/>
              <a:t>Ride check: on-board the vehicle</a:t>
            </a:r>
          </a:p>
          <a:p>
            <a:pPr lvl="1"/>
            <a:r>
              <a:rPr lang="en-US" dirty="0"/>
              <a:t>Point checks: at a specific location  </a:t>
            </a:r>
          </a:p>
          <a:p>
            <a:endParaRPr lang="en-US" dirty="0"/>
          </a:p>
          <a:p>
            <a:r>
              <a:rPr lang="en-US" dirty="0"/>
              <a:t>Surveys also used (at trip-level)</a:t>
            </a:r>
          </a:p>
          <a:p>
            <a:endParaRPr lang="en-US" dirty="0"/>
          </a:p>
        </p:txBody>
      </p:sp>
    </p:spTree>
    <p:extLst>
      <p:ext uri="{BB962C8B-B14F-4D97-AF65-F5344CB8AC3E}">
        <p14:creationId xmlns:p14="http://schemas.microsoft.com/office/powerpoint/2010/main" val="790222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Ride Checks</a:t>
            </a:r>
          </a:p>
        </p:txBody>
      </p:sp>
      <p:sp>
        <p:nvSpPr>
          <p:cNvPr id="5" name="Content Placeholder 4"/>
          <p:cNvSpPr>
            <a:spLocks noGrp="1"/>
          </p:cNvSpPr>
          <p:nvPr>
            <p:ph idx="1"/>
          </p:nvPr>
        </p:nvSpPr>
        <p:spPr>
          <a:xfrm>
            <a:off x="990600" y="1600200"/>
            <a:ext cx="7467600" cy="4525963"/>
          </a:xfrm>
        </p:spPr>
        <p:txBody>
          <a:bodyPr>
            <a:normAutofit fontScale="92500" lnSpcReduction="10000"/>
          </a:bodyPr>
          <a:lstStyle/>
          <a:p>
            <a:r>
              <a:rPr lang="en-US" dirty="0"/>
              <a:t>Captures an entire route in detail</a:t>
            </a:r>
          </a:p>
          <a:p>
            <a:r>
              <a:rPr lang="en-US" dirty="0"/>
              <a:t>Data collection is done on-board</a:t>
            </a:r>
          </a:p>
          <a:p>
            <a:r>
              <a:rPr lang="en-US" dirty="0"/>
              <a:t>Checkers counts the number of boardings, </a:t>
            </a:r>
            <a:r>
              <a:rPr lang="en-US" dirty="0" err="1"/>
              <a:t>alightings</a:t>
            </a:r>
            <a:r>
              <a:rPr lang="en-US" dirty="0"/>
              <a:t>, &amp; thru-passengers at each stop</a:t>
            </a:r>
          </a:p>
          <a:p>
            <a:r>
              <a:rPr lang="en-US" dirty="0"/>
              <a:t>Distance between each stop may also be recorded</a:t>
            </a:r>
          </a:p>
          <a:p>
            <a:endParaRPr lang="en-US" dirty="0"/>
          </a:p>
          <a:p>
            <a:r>
              <a:rPr lang="en-US" dirty="0"/>
              <a:t>Output: Route-level &amp; Stop-level ridership data</a:t>
            </a:r>
          </a:p>
        </p:txBody>
      </p:sp>
    </p:spTree>
    <p:extLst>
      <p:ext uri="{BB962C8B-B14F-4D97-AF65-F5344CB8AC3E}">
        <p14:creationId xmlns:p14="http://schemas.microsoft.com/office/powerpoint/2010/main" val="1085740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Ride Check Data Sheet - Example</a:t>
            </a:r>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b="34342"/>
          <a:stretch>
            <a:fillRect/>
          </a:stretch>
        </p:blipFill>
        <p:spPr bwMode="auto">
          <a:xfrm>
            <a:off x="762000" y="972740"/>
            <a:ext cx="7890013" cy="567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79143" y="6553200"/>
            <a:ext cx="3429000" cy="304800"/>
          </a:xfrm>
          <a:prstGeom prst="rect">
            <a:avLst/>
          </a:prstGeom>
        </p:spPr>
        <p:txBody>
          <a:bodyPr vert="horz" wrap="square" lIns="91440" tIns="45720" rIns="91440" bIns="45720" rtlCol="0">
            <a:noAutofit/>
          </a:bodyPr>
          <a:lstStyle/>
          <a:p>
            <a:pPr algn="ctr">
              <a:spcBef>
                <a:spcPct val="20000"/>
              </a:spcBef>
            </a:pPr>
            <a:endParaRPr lang="en-US" sz="1200" dirty="0">
              <a:solidFill>
                <a:schemeClr val="bg1">
                  <a:lumMod val="50000"/>
                </a:schemeClr>
              </a:solidFill>
              <a:latin typeface="Verdana" pitchFamily="34" charset="0"/>
              <a:ea typeface="Verdana" pitchFamily="34" charset="0"/>
              <a:cs typeface="Verdana" pitchFamily="34" charset="0"/>
            </a:endParaRPr>
          </a:p>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endParaRPr kumimoji="0" lang="en-US" sz="1200" b="0" i="0" u="none" strike="noStrike" kern="1200" cap="none" spc="0" normalizeH="0" baseline="0" noProof="0" dirty="0">
              <a:ln>
                <a:noFill/>
              </a:ln>
              <a:solidFill>
                <a:schemeClr val="bg1">
                  <a:lumMod val="50000"/>
                </a:schemeClr>
              </a:solidFill>
              <a:effectLst/>
              <a:uLnTx/>
              <a:uFillTx/>
            </a:endParaRPr>
          </a:p>
        </p:txBody>
      </p:sp>
      <p:sp>
        <p:nvSpPr>
          <p:cNvPr id="4" name="TextBox 3"/>
          <p:cNvSpPr txBox="1"/>
          <p:nvPr/>
        </p:nvSpPr>
        <p:spPr>
          <a:xfrm>
            <a:off x="3393669" y="6643687"/>
            <a:ext cx="5803232" cy="195263"/>
          </a:xfrm>
          <a:prstGeom prst="rect">
            <a:avLst/>
          </a:prstGeom>
        </p:spPr>
        <p:txBody>
          <a:bodyPr vert="horz" wrap="square" lIns="91440" tIns="45720" rIns="91440" bIns="45720" rtlCol="0">
            <a:noAutofit/>
          </a:bodyPr>
          <a:lstStyle/>
          <a:p>
            <a:pPr algn="r">
              <a:spcBef>
                <a:spcPct val="20000"/>
              </a:spcBef>
            </a:pPr>
            <a:r>
              <a:rPr lang="en-US" sz="1000" dirty="0">
                <a:solidFill>
                  <a:schemeClr val="bg1">
                    <a:lumMod val="50000"/>
                  </a:schemeClr>
                </a:solidFill>
                <a:latin typeface="+mj-lt"/>
                <a:ea typeface="Verdana" pitchFamily="34" charset="0"/>
                <a:cs typeface="Verdana" pitchFamily="34" charset="0"/>
              </a:rPr>
              <a:t>Source: National Transit Database Sampling Manual (2009)</a:t>
            </a:r>
          </a:p>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endParaRPr kumimoji="0" lang="en-US" sz="1200" b="0" i="0" u="none" strike="noStrike" kern="1200" cap="none" spc="0" normalizeH="0" baseline="0" noProof="0" dirty="0">
              <a:ln>
                <a:noFill/>
              </a:ln>
              <a:solidFill>
                <a:schemeClr val="tx1">
                  <a:tint val="75000"/>
                </a:schemeClr>
              </a:solidFill>
              <a:effectLst/>
              <a:uLnTx/>
              <a:uFillTx/>
            </a:endParaRPr>
          </a:p>
        </p:txBody>
      </p:sp>
    </p:spTree>
    <p:extLst>
      <p:ext uri="{BB962C8B-B14F-4D97-AF65-F5344CB8AC3E}">
        <p14:creationId xmlns:p14="http://schemas.microsoft.com/office/powerpoint/2010/main" val="286405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487362"/>
          </a:xfrm>
        </p:spPr>
        <p:txBody>
          <a:bodyPr>
            <a:normAutofit fontScale="90000"/>
          </a:bodyPr>
          <a:lstStyle/>
          <a:p>
            <a:r>
              <a:rPr lang="en-US" dirty="0"/>
              <a:t>Outline: Transit Data Types and Sources</a:t>
            </a:r>
          </a:p>
        </p:txBody>
      </p:sp>
      <p:sp>
        <p:nvSpPr>
          <p:cNvPr id="3" name="Content Placeholder 2"/>
          <p:cNvSpPr>
            <a:spLocks noGrp="1"/>
          </p:cNvSpPr>
          <p:nvPr>
            <p:ph idx="1"/>
          </p:nvPr>
        </p:nvSpPr>
        <p:spPr/>
        <p:txBody>
          <a:bodyPr>
            <a:normAutofit fontScale="92500" lnSpcReduction="20000"/>
          </a:bodyPr>
          <a:lstStyle/>
          <a:p>
            <a:r>
              <a:rPr lang="en-US" dirty="0"/>
              <a:t>Types of transit data.</a:t>
            </a:r>
          </a:p>
          <a:p>
            <a:endParaRPr lang="en-US" dirty="0"/>
          </a:p>
          <a:p>
            <a:r>
              <a:rPr lang="en-US" dirty="0"/>
              <a:t>In-class exercise.</a:t>
            </a:r>
          </a:p>
          <a:p>
            <a:endParaRPr lang="en-US" dirty="0"/>
          </a:p>
          <a:p>
            <a:r>
              <a:rPr lang="en-US" dirty="0"/>
              <a:t>Manual data collection.</a:t>
            </a:r>
          </a:p>
          <a:p>
            <a:endParaRPr lang="en-US" dirty="0"/>
          </a:p>
          <a:p>
            <a:r>
              <a:rPr lang="en-US" dirty="0"/>
              <a:t>Automated data collection.</a:t>
            </a:r>
          </a:p>
          <a:p>
            <a:endParaRPr lang="en-US" dirty="0"/>
          </a:p>
          <a:p>
            <a:r>
              <a:rPr lang="en-US" dirty="0"/>
              <a:t>Comparison of service datasets.</a:t>
            </a:r>
          </a:p>
          <a:p>
            <a:endParaRPr lang="en-US" dirty="0"/>
          </a:p>
          <a:p>
            <a:r>
              <a:rPr lang="en-US" dirty="0"/>
              <a:t>Data sharing.</a:t>
            </a:r>
          </a:p>
          <a:p>
            <a:endParaRPr lang="en-US" dirty="0"/>
          </a:p>
          <a:p>
            <a:endParaRPr lang="en-US" dirty="0"/>
          </a:p>
        </p:txBody>
      </p:sp>
    </p:spTree>
    <p:extLst>
      <p:ext uri="{BB962C8B-B14F-4D97-AF65-F5344CB8AC3E}">
        <p14:creationId xmlns:p14="http://schemas.microsoft.com/office/powerpoint/2010/main" val="1161736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Ride Check - Basic Calculations </a:t>
            </a:r>
          </a:p>
        </p:txBody>
      </p:sp>
      <p:sp>
        <p:nvSpPr>
          <p:cNvPr id="5" name="Content Placeholder 4"/>
          <p:cNvSpPr>
            <a:spLocks noGrp="1"/>
          </p:cNvSpPr>
          <p:nvPr>
            <p:ph idx="1"/>
          </p:nvPr>
        </p:nvSpPr>
        <p:spPr/>
        <p:txBody>
          <a:bodyPr>
            <a:noAutofit/>
          </a:bodyPr>
          <a:lstStyle/>
          <a:p>
            <a:pPr marL="514350" indent="-514350">
              <a:buFont typeface="+mj-lt"/>
              <a:buAutoNum type="arabicPeriod"/>
            </a:pPr>
            <a:r>
              <a:rPr lang="en-US" sz="2200" b="1" dirty="0"/>
              <a:t>Total Unlinked Passenger Trips on the Route</a:t>
            </a:r>
          </a:p>
          <a:p>
            <a:pPr marL="400050" lvl="1" indent="0">
              <a:buNone/>
            </a:pPr>
            <a:r>
              <a:rPr lang="en-US" sz="1800" b="1" dirty="0"/>
              <a:t>	</a:t>
            </a:r>
            <a:r>
              <a:rPr lang="en-US" sz="2200" dirty="0"/>
              <a:t>=</a:t>
            </a:r>
            <a:r>
              <a:rPr lang="en-US" sz="2200" b="1" dirty="0"/>
              <a:t> </a:t>
            </a:r>
            <a:r>
              <a:rPr lang="en-US" sz="2200" dirty="0"/>
              <a:t>Sum of all Boardings</a:t>
            </a:r>
            <a:endParaRPr lang="en-US" sz="2200" baseline="-25000" dirty="0"/>
          </a:p>
          <a:p>
            <a:pPr marL="514350" indent="-514350">
              <a:buFont typeface="+mj-lt"/>
              <a:buAutoNum type="arabicPeriod"/>
            </a:pPr>
            <a:endParaRPr lang="en-US" sz="2200" dirty="0"/>
          </a:p>
          <a:p>
            <a:pPr marL="514350" indent="-514350">
              <a:buFont typeface="+mj-lt"/>
              <a:buAutoNum type="arabicPeriod"/>
            </a:pPr>
            <a:r>
              <a:rPr lang="en-US" sz="2200" b="1" dirty="0"/>
              <a:t>Load Profile for the Route</a:t>
            </a:r>
            <a:endParaRPr lang="en-US" sz="2200" dirty="0"/>
          </a:p>
          <a:p>
            <a:pPr marL="400050" lvl="1" indent="0">
              <a:buNone/>
            </a:pPr>
            <a:r>
              <a:rPr lang="en-US" sz="1800" dirty="0"/>
              <a:t>	</a:t>
            </a:r>
            <a:r>
              <a:rPr lang="en-US" sz="2200" dirty="0"/>
              <a:t>= </a:t>
            </a:r>
            <a:r>
              <a:rPr lang="en-US" sz="2100" dirty="0"/>
              <a:t>Cumulative Boardings @ Stop – Cumulative Alightings @ Stop</a:t>
            </a:r>
          </a:p>
          <a:p>
            <a:pPr marL="914400" lvl="1" indent="-514350">
              <a:buFont typeface="Wingdings" pitchFamily="2" charset="2"/>
              <a:buChar char="§"/>
            </a:pPr>
            <a:r>
              <a:rPr lang="en-US" sz="2200" dirty="0"/>
              <a:t>Peak (maximum) load along the route</a:t>
            </a:r>
          </a:p>
          <a:p>
            <a:pPr marL="914400" lvl="1" indent="-514350">
              <a:buFont typeface="Wingdings" pitchFamily="2" charset="2"/>
              <a:buChar char="§"/>
            </a:pPr>
            <a:r>
              <a:rPr lang="en-US" sz="2200" dirty="0"/>
              <a:t>Average load along the route </a:t>
            </a:r>
          </a:p>
          <a:p>
            <a:pPr marL="971550" lvl="1" indent="-514350">
              <a:buFont typeface="+mj-lt"/>
              <a:buAutoNum type="arabicPeriod"/>
            </a:pPr>
            <a:endParaRPr lang="en-US" sz="2200" dirty="0"/>
          </a:p>
          <a:p>
            <a:pPr marL="514350" indent="-514350">
              <a:buFont typeface="+mj-lt"/>
              <a:buAutoNum type="arabicPeriod"/>
            </a:pPr>
            <a:r>
              <a:rPr lang="en-US" sz="2200" b="1" dirty="0"/>
              <a:t>Passenger Miles Traveled on the Route </a:t>
            </a:r>
            <a:endParaRPr lang="en-US" sz="2200" dirty="0"/>
          </a:p>
          <a:p>
            <a:pPr marL="400050" lvl="1" indent="0">
              <a:buNone/>
            </a:pPr>
            <a:r>
              <a:rPr lang="en-US" sz="1800" dirty="0"/>
              <a:t>	</a:t>
            </a:r>
            <a:r>
              <a:rPr lang="en-US" sz="2200" dirty="0"/>
              <a:t>= (Sum of Stop-Level Load) * (Distance between Stops)</a:t>
            </a:r>
          </a:p>
        </p:txBody>
      </p:sp>
    </p:spTree>
    <p:extLst>
      <p:ext uri="{BB962C8B-B14F-4D97-AF65-F5344CB8AC3E}">
        <p14:creationId xmlns:p14="http://schemas.microsoft.com/office/powerpoint/2010/main" val="3671173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Example Load Profile</a:t>
            </a:r>
          </a:p>
        </p:txBody>
      </p:sp>
      <p:graphicFrame>
        <p:nvGraphicFramePr>
          <p:cNvPr id="6" name="Content Placeholder 5"/>
          <p:cNvGraphicFramePr>
            <a:graphicFrameLocks noGrp="1"/>
          </p:cNvGraphicFramePr>
          <p:nvPr>
            <p:ph idx="1"/>
          </p:nvPr>
        </p:nvGraphicFramePr>
        <p:xfrm>
          <a:off x="990600" y="1524000"/>
          <a:ext cx="784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5-Point Star 1"/>
          <p:cNvSpPr/>
          <p:nvPr/>
        </p:nvSpPr>
        <p:spPr>
          <a:xfrm>
            <a:off x="4495800" y="2057400"/>
            <a:ext cx="304800" cy="3048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05400" y="2057400"/>
            <a:ext cx="3048000" cy="369332"/>
          </a:xfrm>
          <a:prstGeom prst="rect">
            <a:avLst/>
          </a:prstGeom>
          <a:noFill/>
        </p:spPr>
        <p:txBody>
          <a:bodyPr wrap="square" rtlCol="0">
            <a:spAutoFit/>
          </a:bodyPr>
          <a:lstStyle/>
          <a:p>
            <a:r>
              <a:rPr lang="en-US" dirty="0"/>
              <a:t>Peak Load Point: 47 </a:t>
            </a:r>
            <a:r>
              <a:rPr lang="en-US" dirty="0" err="1"/>
              <a:t>Pax</a:t>
            </a:r>
            <a:endParaRPr lang="en-US" dirty="0"/>
          </a:p>
        </p:txBody>
      </p:sp>
      <p:sp>
        <p:nvSpPr>
          <p:cNvPr id="7" name="TextBox 6"/>
          <p:cNvSpPr txBox="1"/>
          <p:nvPr/>
        </p:nvSpPr>
        <p:spPr>
          <a:xfrm>
            <a:off x="3260558" y="3581400"/>
            <a:ext cx="2470484" cy="369332"/>
          </a:xfrm>
          <a:prstGeom prst="rect">
            <a:avLst/>
          </a:prstGeom>
          <a:noFill/>
        </p:spPr>
        <p:txBody>
          <a:bodyPr wrap="square" rtlCol="0">
            <a:spAutoFit/>
          </a:bodyPr>
          <a:lstStyle/>
          <a:p>
            <a:r>
              <a:rPr lang="en-US" dirty="0"/>
              <a:t>Average Load: 24 </a:t>
            </a:r>
            <a:r>
              <a:rPr lang="en-US" dirty="0" err="1"/>
              <a:t>Pax</a:t>
            </a:r>
            <a:endParaRPr lang="en-US" dirty="0"/>
          </a:p>
        </p:txBody>
      </p:sp>
      <p:sp>
        <p:nvSpPr>
          <p:cNvPr id="10" name="TextBox 9">
            <a:extLst>
              <a:ext uri="{FF2B5EF4-FFF2-40B4-BE49-F238E27FC236}">
                <a16:creationId xmlns:a16="http://schemas.microsoft.com/office/drawing/2014/main" id="{19DE0E8A-3FB0-2A66-2F56-AAE9368C4093}"/>
              </a:ext>
            </a:extLst>
          </p:cNvPr>
          <p:cNvSpPr txBox="1"/>
          <p:nvPr/>
        </p:nvSpPr>
        <p:spPr>
          <a:xfrm>
            <a:off x="4347412" y="6615790"/>
            <a:ext cx="4796588" cy="246221"/>
          </a:xfrm>
          <a:prstGeom prst="rect">
            <a:avLst/>
          </a:prstGeom>
          <a:noFill/>
        </p:spPr>
        <p:txBody>
          <a:bodyPr wrap="square">
            <a:spAutoFit/>
          </a:bodyPr>
          <a:lstStyle/>
          <a:p>
            <a:pPr algn="r" defTabSz="931774">
              <a:defRPr/>
            </a:pPr>
            <a:r>
              <a:rPr lang="en-US" sz="1000" dirty="0">
                <a:solidFill>
                  <a:schemeClr val="bg1">
                    <a:lumMod val="50000"/>
                  </a:schemeClr>
                </a:solidFill>
                <a:latin typeface="+mj-lt"/>
                <a:ea typeface="Verdana" pitchFamily="34" charset="0"/>
                <a:cs typeface="Verdana" pitchFamily="34" charset="0"/>
              </a:rPr>
              <a:t>Image source: Candace </a:t>
            </a:r>
            <a:r>
              <a:rPr lang="en-US" sz="1000" dirty="0" err="1">
                <a:solidFill>
                  <a:schemeClr val="bg1">
                    <a:lumMod val="50000"/>
                  </a:schemeClr>
                </a:solidFill>
                <a:latin typeface="+mj-lt"/>
                <a:ea typeface="Verdana" pitchFamily="34" charset="0"/>
                <a:cs typeface="Verdana" pitchFamily="34" charset="0"/>
              </a:rPr>
              <a:t>Brakewood</a:t>
            </a:r>
            <a:endParaRPr lang="en-US" sz="1000" dirty="0">
              <a:solidFill>
                <a:schemeClr val="bg1">
                  <a:lumMod val="50000"/>
                </a:schemeClr>
              </a:solidFill>
              <a:latin typeface="+mj-lt"/>
              <a:ea typeface="Verdana" pitchFamily="34" charset="0"/>
              <a:cs typeface="Verdana" pitchFamily="34" charset="0"/>
            </a:endParaRPr>
          </a:p>
        </p:txBody>
      </p:sp>
    </p:spTree>
    <p:extLst>
      <p:ext uri="{BB962C8B-B14F-4D97-AF65-F5344CB8AC3E}">
        <p14:creationId xmlns:p14="http://schemas.microsoft.com/office/powerpoint/2010/main" val="1878399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Point Checks</a:t>
            </a:r>
          </a:p>
        </p:txBody>
      </p:sp>
      <p:sp>
        <p:nvSpPr>
          <p:cNvPr id="5" name="Content Placeholder 4"/>
          <p:cNvSpPr>
            <a:spLocks noGrp="1"/>
          </p:cNvSpPr>
          <p:nvPr>
            <p:ph idx="1"/>
          </p:nvPr>
        </p:nvSpPr>
        <p:spPr>
          <a:xfrm>
            <a:off x="838200" y="1295400"/>
            <a:ext cx="7467600" cy="4525963"/>
          </a:xfrm>
        </p:spPr>
        <p:txBody>
          <a:bodyPr>
            <a:normAutofit/>
          </a:bodyPr>
          <a:lstStyle/>
          <a:p>
            <a:r>
              <a:rPr lang="en-US" dirty="0"/>
              <a:t>Data collection is done at one (or more) stops along a route</a:t>
            </a:r>
          </a:p>
          <a:p>
            <a:r>
              <a:rPr lang="en-US" dirty="0"/>
              <a:t>Number of passengers on the vehicle is recorded</a:t>
            </a:r>
          </a:p>
          <a:p>
            <a:r>
              <a:rPr lang="en-US" dirty="0"/>
              <a:t>Often conducted at high (peak) load points along a route</a:t>
            </a:r>
          </a:p>
          <a:p>
            <a:endParaRPr lang="en-US" dirty="0"/>
          </a:p>
          <a:p>
            <a:endParaRPr lang="en-US" dirty="0"/>
          </a:p>
        </p:txBody>
      </p:sp>
    </p:spTree>
    <p:extLst>
      <p:ext uri="{BB962C8B-B14F-4D97-AF65-F5344CB8AC3E}">
        <p14:creationId xmlns:p14="http://schemas.microsoft.com/office/powerpoint/2010/main" val="4240556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Surveys</a:t>
            </a:r>
          </a:p>
        </p:txBody>
      </p:sp>
      <p:sp>
        <p:nvSpPr>
          <p:cNvPr id="5" name="Content Placeholder 4"/>
          <p:cNvSpPr>
            <a:spLocks noGrp="1"/>
          </p:cNvSpPr>
          <p:nvPr>
            <p:ph idx="1"/>
          </p:nvPr>
        </p:nvSpPr>
        <p:spPr>
          <a:xfrm>
            <a:off x="838200" y="1219200"/>
            <a:ext cx="8001000" cy="5486400"/>
          </a:xfrm>
        </p:spPr>
        <p:txBody>
          <a:bodyPr>
            <a:normAutofit/>
          </a:bodyPr>
          <a:lstStyle/>
          <a:p>
            <a:r>
              <a:rPr lang="en-US" dirty="0"/>
              <a:t>Travel surveys are used to estimate complete origin-destination patterns</a:t>
            </a:r>
          </a:p>
          <a:p>
            <a:endParaRPr lang="en-US" dirty="0"/>
          </a:p>
          <a:p>
            <a:r>
              <a:rPr lang="en-US" dirty="0"/>
              <a:t>Questions include boarding location, alighting location, transfer location</a:t>
            </a:r>
          </a:p>
          <a:p>
            <a:pPr marL="457200" lvl="1" indent="0">
              <a:buNone/>
            </a:pPr>
            <a:endParaRPr lang="en-US" dirty="0"/>
          </a:p>
          <a:p>
            <a:endParaRPr lang="en-US" dirty="0"/>
          </a:p>
        </p:txBody>
      </p:sp>
    </p:spTree>
    <p:extLst>
      <p:ext uri="{BB962C8B-B14F-4D97-AF65-F5344CB8AC3E}">
        <p14:creationId xmlns:p14="http://schemas.microsoft.com/office/powerpoint/2010/main" val="3423441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90600" y="1600200"/>
            <a:ext cx="7467600" cy="4525963"/>
          </a:xfrm>
        </p:spPr>
        <p:txBody>
          <a:bodyPr>
            <a:normAutofit/>
          </a:bodyPr>
          <a:lstStyle/>
          <a:p>
            <a:pPr marL="457200" lvl="1" indent="0">
              <a:buNone/>
            </a:pPr>
            <a:endParaRPr lang="en-US" dirty="0"/>
          </a:p>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10568" b="53678"/>
          <a:stretch>
            <a:fillRect/>
          </a:stretch>
        </p:blipFill>
        <p:spPr bwMode="auto">
          <a:xfrm>
            <a:off x="782595" y="990600"/>
            <a:ext cx="7265774"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29200" y="6545263"/>
            <a:ext cx="4114800" cy="381000"/>
          </a:xfrm>
          <a:prstGeom prst="rect">
            <a:avLst/>
          </a:prstGeom>
        </p:spPr>
        <p:txBody>
          <a:bodyPr vert="horz" wrap="square" lIns="91440" tIns="45720" rIns="91440" bIns="45720" rtlCol="0">
            <a:normAutofit/>
          </a:bodyPr>
          <a:lstStyle/>
          <a:p>
            <a:pPr algn="r">
              <a:spcBef>
                <a:spcPct val="20000"/>
              </a:spcBef>
            </a:pPr>
            <a:r>
              <a:rPr lang="en-US" sz="1000" dirty="0">
                <a:solidFill>
                  <a:schemeClr val="bg1">
                    <a:lumMod val="50000"/>
                  </a:schemeClr>
                </a:solidFill>
                <a:latin typeface="+mj-lt"/>
                <a:ea typeface="Verdana" pitchFamily="34" charset="0"/>
                <a:cs typeface="Verdana" pitchFamily="34" charset="0"/>
              </a:rPr>
              <a:t>Source: TCRP Synthesis 63; </a:t>
            </a:r>
            <a:r>
              <a:rPr kumimoji="0" lang="en-US" sz="1000" b="0" i="0" u="none" strike="noStrike" kern="1200" cap="none" spc="0" normalizeH="0" baseline="0" noProof="0" dirty="0">
                <a:ln>
                  <a:noFill/>
                </a:ln>
                <a:solidFill>
                  <a:schemeClr val="tx1">
                    <a:tint val="75000"/>
                  </a:schemeClr>
                </a:solidFill>
                <a:effectLst/>
                <a:uLnTx/>
                <a:uFillTx/>
                <a:latin typeface="+mj-lt"/>
                <a:ea typeface="+mn-ea"/>
                <a:cs typeface="+mn-cs"/>
              </a:rPr>
              <a:t>Appendix page 78</a:t>
            </a:r>
          </a:p>
        </p:txBody>
      </p:sp>
    </p:spTree>
    <p:extLst>
      <p:ext uri="{BB962C8B-B14F-4D97-AF65-F5344CB8AC3E}">
        <p14:creationId xmlns:p14="http://schemas.microsoft.com/office/powerpoint/2010/main" val="194143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90600" y="1600200"/>
            <a:ext cx="7467600" cy="4525963"/>
          </a:xfrm>
        </p:spPr>
        <p:txBody>
          <a:bodyPr>
            <a:normAutofit/>
          </a:bodyPr>
          <a:lstStyle/>
          <a:p>
            <a:pPr marL="457200" lvl="1" indent="0">
              <a:buNone/>
            </a:pPr>
            <a:endParaRPr lang="en-US" dirty="0"/>
          </a:p>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43818" r="10568"/>
          <a:stretch>
            <a:fillRect/>
          </a:stretch>
        </p:blipFill>
        <p:spPr bwMode="auto">
          <a:xfrm>
            <a:off x="1600200" y="1072283"/>
            <a:ext cx="6094885" cy="558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9200" y="6654078"/>
            <a:ext cx="4114800" cy="381000"/>
          </a:xfrm>
          <a:prstGeom prst="rect">
            <a:avLst/>
          </a:prstGeom>
        </p:spPr>
        <p:txBody>
          <a:bodyPr vert="horz" wrap="square" lIns="91440" tIns="45720" rIns="91440" bIns="45720" rtlCol="0">
            <a:normAutofit/>
          </a:bodyPr>
          <a:lstStyle/>
          <a:p>
            <a:pPr algn="r">
              <a:spcBef>
                <a:spcPct val="20000"/>
              </a:spcBef>
            </a:pPr>
            <a:r>
              <a:rPr lang="en-US" sz="1000" dirty="0">
                <a:solidFill>
                  <a:schemeClr val="bg1">
                    <a:lumMod val="50000"/>
                  </a:schemeClr>
                </a:solidFill>
                <a:latin typeface="+mj-lt"/>
                <a:ea typeface="Verdana" pitchFamily="34" charset="0"/>
                <a:cs typeface="Verdana" pitchFamily="34" charset="0"/>
              </a:rPr>
              <a:t>Source: TCRP Synthesis 63; </a:t>
            </a:r>
            <a:r>
              <a:rPr kumimoji="0" lang="en-US" sz="1000" b="0" i="0" u="none" strike="noStrike" kern="1200" cap="none" spc="0" normalizeH="0" baseline="0" noProof="0" dirty="0">
                <a:ln>
                  <a:noFill/>
                </a:ln>
                <a:solidFill>
                  <a:schemeClr val="tx1">
                    <a:tint val="75000"/>
                  </a:schemeClr>
                </a:solidFill>
                <a:effectLst/>
                <a:uLnTx/>
                <a:uFillTx/>
                <a:latin typeface="+mj-lt"/>
                <a:ea typeface="+mn-ea"/>
                <a:cs typeface="+mn-cs"/>
              </a:rPr>
              <a:t>Appendix page 78</a:t>
            </a:r>
          </a:p>
        </p:txBody>
      </p:sp>
    </p:spTree>
    <p:extLst>
      <p:ext uri="{BB962C8B-B14F-4D97-AF65-F5344CB8AC3E}">
        <p14:creationId xmlns:p14="http://schemas.microsoft.com/office/powerpoint/2010/main" val="194143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Automated Data collection</a:t>
            </a:r>
          </a:p>
        </p:txBody>
      </p:sp>
      <p:sp>
        <p:nvSpPr>
          <p:cNvPr id="5" name="Text Placeholder 4"/>
          <p:cNvSpPr>
            <a:spLocks noGrp="1"/>
          </p:cNvSpPr>
          <p:nvPr>
            <p:ph type="body" idx="1"/>
          </p:nvPr>
        </p:nvSpPr>
        <p:spPr>
          <a:xfrm>
            <a:off x="722312" y="2906713"/>
            <a:ext cx="8345488" cy="1500187"/>
          </a:xfrm>
        </p:spPr>
        <p:txBody>
          <a:bodyPr/>
          <a:lstStyle/>
          <a:p>
            <a:r>
              <a:rPr lang="en-US" dirty="0"/>
              <a:t>Transit operators are increasingly relying on new technologies for</a:t>
            </a:r>
          </a:p>
        </p:txBody>
      </p:sp>
    </p:spTree>
    <p:extLst>
      <p:ext uri="{BB962C8B-B14F-4D97-AF65-F5344CB8AC3E}">
        <p14:creationId xmlns:p14="http://schemas.microsoft.com/office/powerpoint/2010/main" val="3098587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Automated Data Sources</a:t>
            </a:r>
          </a:p>
        </p:txBody>
      </p:sp>
      <p:sp>
        <p:nvSpPr>
          <p:cNvPr id="5" name="Content Placeholder 4"/>
          <p:cNvSpPr>
            <a:spLocks noGrp="1"/>
          </p:cNvSpPr>
          <p:nvPr>
            <p:ph idx="1"/>
          </p:nvPr>
        </p:nvSpPr>
        <p:spPr>
          <a:xfrm>
            <a:off x="914400" y="1219200"/>
            <a:ext cx="7543800" cy="5486400"/>
          </a:xfrm>
        </p:spPr>
        <p:txBody>
          <a:bodyPr>
            <a:normAutofit/>
          </a:bodyPr>
          <a:lstStyle/>
          <a:p>
            <a:pPr marL="514350" indent="-514350">
              <a:buFont typeface="+mj-lt"/>
              <a:buAutoNum type="arabicPeriod"/>
            </a:pPr>
            <a:r>
              <a:rPr lang="en-US" sz="2800" dirty="0"/>
              <a:t>Automated Fare Collection (AFC)</a:t>
            </a:r>
          </a:p>
          <a:p>
            <a:pPr marL="514350" indent="-514350">
              <a:buFont typeface="+mj-lt"/>
              <a:buAutoNum type="arabicPeriod"/>
            </a:pPr>
            <a:r>
              <a:rPr lang="en-US" sz="2800" dirty="0"/>
              <a:t>Automated Passenger Counters (APC)</a:t>
            </a:r>
          </a:p>
          <a:p>
            <a:pPr marL="514350" indent="-514350">
              <a:buFont typeface="+mj-lt"/>
              <a:buAutoNum type="arabicPeriod"/>
            </a:pPr>
            <a:r>
              <a:rPr lang="en-US" sz="2800" dirty="0"/>
              <a:t>Automated Vehicle Location (AVL)</a:t>
            </a:r>
          </a:p>
          <a:p>
            <a:pPr marL="514350" indent="-514350">
              <a:buFont typeface="+mj-lt"/>
              <a:buAutoNum type="arabicPeriod"/>
            </a:pPr>
            <a:endParaRPr lang="en-US" sz="2800" dirty="0"/>
          </a:p>
          <a:p>
            <a:pPr marL="514350" indent="-514350">
              <a:buFont typeface="+mj-lt"/>
              <a:buAutoNum type="arabicPeriod"/>
            </a:pPr>
            <a:endParaRPr lang="en-US" sz="2800" dirty="0"/>
          </a:p>
          <a:p>
            <a:r>
              <a:rPr lang="en-US" sz="2800" dirty="0"/>
              <a:t>Archived data from AFC and AVL systems is an important byproduct of installing these systems.</a:t>
            </a:r>
          </a:p>
        </p:txBody>
      </p:sp>
    </p:spTree>
    <p:extLst>
      <p:ext uri="{BB962C8B-B14F-4D97-AF65-F5344CB8AC3E}">
        <p14:creationId xmlns:p14="http://schemas.microsoft.com/office/powerpoint/2010/main" val="3949066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Service Quality Improvement Cycles</a:t>
            </a:r>
          </a:p>
        </p:txBody>
      </p:sp>
      <p:grpSp>
        <p:nvGrpSpPr>
          <p:cNvPr id="3" name="Group 10"/>
          <p:cNvGrpSpPr/>
          <p:nvPr/>
        </p:nvGrpSpPr>
        <p:grpSpPr>
          <a:xfrm>
            <a:off x="6346233" y="3850742"/>
            <a:ext cx="2243575" cy="1387665"/>
            <a:chOff x="5295401" y="3138297"/>
            <a:chExt cx="2172198" cy="1387665"/>
          </a:xfrm>
        </p:grpSpPr>
        <p:sp>
          <p:nvSpPr>
            <p:cNvPr id="27" name="Rectangle 26"/>
            <p:cNvSpPr/>
            <p:nvPr/>
          </p:nvSpPr>
          <p:spPr>
            <a:xfrm>
              <a:off x="5295401" y="3138297"/>
              <a:ext cx="2172198" cy="138766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27"/>
            <p:cNvSpPr/>
            <p:nvPr/>
          </p:nvSpPr>
          <p:spPr>
            <a:xfrm>
              <a:off x="5295401" y="3138297"/>
              <a:ext cx="2172198" cy="13876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Archive Data</a:t>
              </a:r>
            </a:p>
          </p:txBody>
        </p:sp>
      </p:grpSp>
      <p:grpSp>
        <p:nvGrpSpPr>
          <p:cNvPr id="4" name="Group 11"/>
          <p:cNvGrpSpPr/>
          <p:nvPr/>
        </p:nvGrpSpPr>
        <p:grpSpPr>
          <a:xfrm>
            <a:off x="6363120" y="1945742"/>
            <a:ext cx="2209801" cy="1600200"/>
            <a:chOff x="5254326" y="955648"/>
            <a:chExt cx="2213273" cy="2045831"/>
          </a:xfrm>
        </p:grpSpPr>
        <p:sp>
          <p:nvSpPr>
            <p:cNvPr id="25" name="Rectangle 24"/>
            <p:cNvSpPr/>
            <p:nvPr/>
          </p:nvSpPr>
          <p:spPr>
            <a:xfrm>
              <a:off x="5254326" y="955648"/>
              <a:ext cx="2213273" cy="204583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ctangle 25"/>
            <p:cNvSpPr/>
            <p:nvPr/>
          </p:nvSpPr>
          <p:spPr>
            <a:xfrm>
              <a:off x="5254326" y="955648"/>
              <a:ext cx="2213273" cy="2045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Analyze Performance and Demand</a:t>
              </a:r>
            </a:p>
          </p:txBody>
        </p:sp>
      </p:grpSp>
      <p:grpSp>
        <p:nvGrpSpPr>
          <p:cNvPr id="5" name="Group 12"/>
          <p:cNvGrpSpPr/>
          <p:nvPr/>
        </p:nvGrpSpPr>
        <p:grpSpPr>
          <a:xfrm>
            <a:off x="3803147" y="1259942"/>
            <a:ext cx="1817953" cy="1176634"/>
            <a:chOff x="2534387" y="120436"/>
            <a:chExt cx="1817953" cy="1176634"/>
          </a:xfrm>
        </p:grpSpPr>
        <p:sp>
          <p:nvSpPr>
            <p:cNvPr id="23" name="Rectangle 22"/>
            <p:cNvSpPr/>
            <p:nvPr/>
          </p:nvSpPr>
          <p:spPr>
            <a:xfrm>
              <a:off x="2534387" y="120436"/>
              <a:ext cx="1817953" cy="117663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23"/>
            <p:cNvSpPr/>
            <p:nvPr/>
          </p:nvSpPr>
          <p:spPr>
            <a:xfrm>
              <a:off x="2534387" y="120436"/>
              <a:ext cx="1817953" cy="1176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Service Plan</a:t>
              </a:r>
            </a:p>
          </p:txBody>
        </p:sp>
      </p:grpSp>
      <p:grpSp>
        <p:nvGrpSpPr>
          <p:cNvPr id="6" name="Group 13"/>
          <p:cNvGrpSpPr/>
          <p:nvPr/>
        </p:nvGrpSpPr>
        <p:grpSpPr>
          <a:xfrm>
            <a:off x="3787816" y="3043846"/>
            <a:ext cx="1848614" cy="1080393"/>
            <a:chOff x="2494795" y="1384964"/>
            <a:chExt cx="1924814" cy="1080393"/>
          </a:xfrm>
        </p:grpSpPr>
        <p:sp>
          <p:nvSpPr>
            <p:cNvPr id="21" name="Rectangle 20"/>
            <p:cNvSpPr/>
            <p:nvPr/>
          </p:nvSpPr>
          <p:spPr>
            <a:xfrm>
              <a:off x="2494795" y="1384964"/>
              <a:ext cx="1924814" cy="108039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angle 21"/>
            <p:cNvSpPr/>
            <p:nvPr/>
          </p:nvSpPr>
          <p:spPr>
            <a:xfrm>
              <a:off x="2494795" y="1384964"/>
              <a:ext cx="1924814" cy="10803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Transit Operation</a:t>
              </a:r>
            </a:p>
          </p:txBody>
        </p:sp>
      </p:grpSp>
      <p:grpSp>
        <p:nvGrpSpPr>
          <p:cNvPr id="7" name="Group 14"/>
          <p:cNvGrpSpPr/>
          <p:nvPr/>
        </p:nvGrpSpPr>
        <p:grpSpPr>
          <a:xfrm>
            <a:off x="3802676" y="4765142"/>
            <a:ext cx="1818894" cy="1524000"/>
            <a:chOff x="2515497" y="2666121"/>
            <a:chExt cx="1980276" cy="1859841"/>
          </a:xfrm>
        </p:grpSpPr>
        <p:sp>
          <p:nvSpPr>
            <p:cNvPr id="19" name="Rectangle 18"/>
            <p:cNvSpPr/>
            <p:nvPr/>
          </p:nvSpPr>
          <p:spPr>
            <a:xfrm>
              <a:off x="2515497" y="2666121"/>
              <a:ext cx="1980276" cy="185984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19"/>
            <p:cNvSpPr/>
            <p:nvPr/>
          </p:nvSpPr>
          <p:spPr>
            <a:xfrm>
              <a:off x="2515497" y="2666121"/>
              <a:ext cx="1980276" cy="18598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Automated Data Gathering</a:t>
              </a:r>
            </a:p>
          </p:txBody>
        </p:sp>
      </p:grpSp>
      <p:grpSp>
        <p:nvGrpSpPr>
          <p:cNvPr id="8" name="Group 15"/>
          <p:cNvGrpSpPr/>
          <p:nvPr/>
        </p:nvGrpSpPr>
        <p:grpSpPr>
          <a:xfrm>
            <a:off x="1012234" y="2707742"/>
            <a:ext cx="2109212" cy="1752600"/>
            <a:chOff x="0" y="958536"/>
            <a:chExt cx="2109212" cy="1926593"/>
          </a:xfrm>
        </p:grpSpPr>
        <p:sp>
          <p:nvSpPr>
            <p:cNvPr id="17" name="Rectangle 16"/>
            <p:cNvSpPr/>
            <p:nvPr/>
          </p:nvSpPr>
          <p:spPr>
            <a:xfrm>
              <a:off x="0" y="958536"/>
              <a:ext cx="2109212" cy="192659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17"/>
            <p:cNvSpPr/>
            <p:nvPr/>
          </p:nvSpPr>
          <p:spPr>
            <a:xfrm>
              <a:off x="0" y="958536"/>
              <a:ext cx="2109212" cy="19265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Operational Control &amp; Passenger Info</a:t>
              </a:r>
            </a:p>
          </p:txBody>
        </p:sp>
      </p:grpSp>
      <p:cxnSp>
        <p:nvCxnSpPr>
          <p:cNvPr id="30" name="Shape 29"/>
          <p:cNvCxnSpPr>
            <a:stCxn id="26" idx="0"/>
          </p:cNvCxnSpPr>
          <p:nvPr/>
        </p:nvCxnSpPr>
        <p:spPr>
          <a:xfrm rot="16200000" flipV="1">
            <a:off x="6411828" y="889549"/>
            <a:ext cx="228600" cy="1883786"/>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24" idx="2"/>
            <a:endCxn id="22" idx="0"/>
          </p:cNvCxnSpPr>
          <p:nvPr/>
        </p:nvCxnSpPr>
        <p:spPr>
          <a:xfrm rot="5400000">
            <a:off x="4408489" y="2740211"/>
            <a:ext cx="607270" cy="1"/>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28" idx="0"/>
            <a:endCxn id="26" idx="2"/>
          </p:cNvCxnSpPr>
          <p:nvPr/>
        </p:nvCxnSpPr>
        <p:spPr>
          <a:xfrm rot="5400000" flipH="1" flipV="1">
            <a:off x="7315621" y="3698342"/>
            <a:ext cx="304800" cy="1270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18" idx="3"/>
            <a:endCxn id="22" idx="1"/>
          </p:cNvCxnSpPr>
          <p:nvPr/>
        </p:nvCxnSpPr>
        <p:spPr>
          <a:xfrm>
            <a:off x="3121446" y="3584042"/>
            <a:ext cx="666370" cy="1"/>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4" name="Shape 53"/>
          <p:cNvCxnSpPr>
            <a:stCxn id="20" idx="1"/>
            <a:endCxn id="18" idx="2"/>
          </p:cNvCxnSpPr>
          <p:nvPr/>
        </p:nvCxnSpPr>
        <p:spPr>
          <a:xfrm rot="10800000">
            <a:off x="2066840" y="4460342"/>
            <a:ext cx="1735836" cy="1066800"/>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6" name="Shape 55"/>
          <p:cNvCxnSpPr>
            <a:stCxn id="20" idx="3"/>
            <a:endCxn id="28" idx="2"/>
          </p:cNvCxnSpPr>
          <p:nvPr/>
        </p:nvCxnSpPr>
        <p:spPr>
          <a:xfrm flipV="1">
            <a:off x="5621570" y="5238407"/>
            <a:ext cx="1846451" cy="28873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5400000">
            <a:off x="4442399" y="4461506"/>
            <a:ext cx="607270" cy="1"/>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78853" y="5059608"/>
            <a:ext cx="1121367" cy="646331"/>
          </a:xfrm>
          <a:prstGeom prst="rect">
            <a:avLst/>
          </a:prstGeom>
          <a:noFill/>
        </p:spPr>
        <p:txBody>
          <a:bodyPr wrap="square" rtlCol="0">
            <a:spAutoFit/>
          </a:bodyPr>
          <a:lstStyle/>
          <a:p>
            <a:r>
              <a:rPr lang="en-US" dirty="0"/>
              <a:t>Real-Time Loop</a:t>
            </a:r>
          </a:p>
        </p:txBody>
      </p:sp>
      <p:sp>
        <p:nvSpPr>
          <p:cNvPr id="59" name="TextBox 58"/>
          <p:cNvSpPr txBox="1"/>
          <p:nvPr/>
        </p:nvSpPr>
        <p:spPr>
          <a:xfrm>
            <a:off x="6945016" y="5559545"/>
            <a:ext cx="1545633" cy="369332"/>
          </a:xfrm>
          <a:prstGeom prst="rect">
            <a:avLst/>
          </a:prstGeom>
          <a:noFill/>
        </p:spPr>
        <p:txBody>
          <a:bodyPr wrap="square" rtlCol="0">
            <a:spAutoFit/>
          </a:bodyPr>
          <a:lstStyle/>
          <a:p>
            <a:r>
              <a:rPr lang="en-US" dirty="0"/>
              <a:t>Off-Line Loop</a:t>
            </a:r>
          </a:p>
        </p:txBody>
      </p:sp>
      <p:sp>
        <p:nvSpPr>
          <p:cNvPr id="9" name="TextBox 8"/>
          <p:cNvSpPr txBox="1"/>
          <p:nvPr/>
        </p:nvSpPr>
        <p:spPr>
          <a:xfrm>
            <a:off x="6346233" y="6591233"/>
            <a:ext cx="2743200" cy="228600"/>
          </a:xfrm>
          <a:prstGeom prst="rect">
            <a:avLst/>
          </a:prstGeom>
        </p:spPr>
        <p:txBody>
          <a:bodyPr vert="horz" wrap="square" lIns="91440" tIns="45720" rIns="91440" bIns="45720" rtlCol="0">
            <a:normAutofit fontScale="32500" lnSpcReduction="20000"/>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2800" b="0" i="0" u="none" strike="noStrike" kern="1200" cap="none" spc="0" normalizeH="0" baseline="0" noProof="0" dirty="0">
                <a:ln>
                  <a:noFill/>
                </a:ln>
                <a:solidFill>
                  <a:schemeClr val="tx1">
                    <a:tint val="75000"/>
                  </a:schemeClr>
                </a:solidFill>
                <a:effectLst/>
                <a:uLnTx/>
                <a:uFillTx/>
                <a:latin typeface="+mn-lt"/>
                <a:ea typeface="+mn-ea"/>
                <a:cs typeface="+mn-cs"/>
              </a:rPr>
              <a:t>TCRP Report 113,</a:t>
            </a:r>
            <a:r>
              <a:rPr kumimoji="0" lang="en-US" sz="2800" b="0" i="0" u="none" strike="noStrike" kern="1200" cap="none" spc="0" normalizeH="0" noProof="0" dirty="0">
                <a:ln>
                  <a:noFill/>
                </a:ln>
                <a:solidFill>
                  <a:schemeClr val="tx1">
                    <a:tint val="75000"/>
                  </a:schemeClr>
                </a:solidFill>
                <a:effectLst/>
                <a:uLnTx/>
                <a:uFillTx/>
                <a:latin typeface="+mn-lt"/>
                <a:ea typeface="+mn-ea"/>
                <a:cs typeface="+mn-cs"/>
              </a:rPr>
              <a:t> Chapter 1, page 9</a:t>
            </a:r>
            <a:endParaRPr kumimoji="0" lang="en-US" sz="2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922509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Automated Fare Collection (AFC)</a:t>
            </a:r>
          </a:p>
        </p:txBody>
      </p:sp>
      <p:sp>
        <p:nvSpPr>
          <p:cNvPr id="5" name="Content Placeholder 4"/>
          <p:cNvSpPr>
            <a:spLocks noGrp="1"/>
          </p:cNvSpPr>
          <p:nvPr>
            <p:ph idx="1"/>
          </p:nvPr>
        </p:nvSpPr>
        <p:spPr>
          <a:xfrm>
            <a:off x="685800" y="1143000"/>
            <a:ext cx="5029200" cy="5715000"/>
          </a:xfrm>
        </p:spPr>
        <p:txBody>
          <a:bodyPr>
            <a:normAutofit fontScale="85000" lnSpcReduction="10000"/>
          </a:bodyPr>
          <a:lstStyle/>
          <a:p>
            <a:r>
              <a:rPr lang="en-US" dirty="0"/>
              <a:t>Magnetic stripe &amp; Smart Cards</a:t>
            </a:r>
          </a:p>
          <a:p>
            <a:r>
              <a:rPr lang="en-US" dirty="0"/>
              <a:t>Smart Card Systems have unique ID that provides entry (or exit) information at the individual level </a:t>
            </a:r>
          </a:p>
          <a:p>
            <a:pPr lvl="1"/>
            <a:r>
              <a:rPr lang="en-US" dirty="0"/>
              <a:t>Data not available in real-time (coming soon!)</a:t>
            </a:r>
          </a:p>
          <a:p>
            <a:r>
              <a:rPr lang="en-US" dirty="0"/>
              <a:t>Magnetic stripe and smart cards together can produce station/stop level data</a:t>
            </a:r>
          </a:p>
          <a:p>
            <a:pPr lvl="1"/>
            <a:r>
              <a:rPr lang="en-US" dirty="0"/>
              <a:t>Rail gate line counts</a:t>
            </a:r>
          </a:p>
          <a:p>
            <a:pPr lvl="1"/>
            <a:r>
              <a:rPr lang="en-US" dirty="0"/>
              <a:t>Bus fare boxes (operator often punches a key indicating other fare types, such as free passes)</a:t>
            </a:r>
          </a:p>
        </p:txBody>
      </p:sp>
      <p:pic>
        <p:nvPicPr>
          <p:cNvPr id="7170" name="Picture 2" descr="http://www.kcet.org/updaily/1st_and_spring/metro-gates-turnstil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0537"/>
          <a:stretch/>
        </p:blipFill>
        <p:spPr bwMode="auto">
          <a:xfrm>
            <a:off x="5947498" y="1828800"/>
            <a:ext cx="2779059" cy="350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F766CB-4B46-D449-DA9D-1FE646E9E310}"/>
              </a:ext>
            </a:extLst>
          </p:cNvPr>
          <p:cNvSpPr txBox="1"/>
          <p:nvPr/>
        </p:nvSpPr>
        <p:spPr>
          <a:xfrm>
            <a:off x="6364941" y="6304002"/>
            <a:ext cx="2779059" cy="553998"/>
          </a:xfrm>
          <a:prstGeom prst="rect">
            <a:avLst/>
          </a:prstGeom>
          <a:noFill/>
        </p:spPr>
        <p:txBody>
          <a:bodyPr wrap="square">
            <a:spAutoFit/>
          </a:bodyPr>
          <a:lstStyle/>
          <a:p>
            <a:pPr algn="r" defTabSz="931774">
              <a:defRPr/>
            </a:pPr>
            <a:r>
              <a:rPr lang="en-US" sz="1000" dirty="0">
                <a:solidFill>
                  <a:schemeClr val="bg1">
                    <a:lumMod val="50000"/>
                  </a:schemeClr>
                </a:solidFill>
                <a:latin typeface="+mj-lt"/>
                <a:ea typeface="Verdana" pitchFamily="34" charset="0"/>
                <a:cs typeface="Verdana" pitchFamily="34" charset="0"/>
              </a:rPr>
              <a:t>Image source: http://www.flickriver.com/places/United+States/California/East+Los+Angeles/Brooklyn+Heights/</a:t>
            </a:r>
          </a:p>
        </p:txBody>
      </p:sp>
    </p:spTree>
    <p:extLst>
      <p:ext uri="{BB962C8B-B14F-4D97-AF65-F5344CB8AC3E}">
        <p14:creationId xmlns:p14="http://schemas.microsoft.com/office/powerpoint/2010/main" val="143671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TYPES OF TRANSIT DATA</a:t>
            </a:r>
          </a:p>
        </p:txBody>
      </p:sp>
      <p:sp>
        <p:nvSpPr>
          <p:cNvPr id="5" name="Text Placeholder 4"/>
          <p:cNvSpPr>
            <a:spLocks noGrp="1"/>
          </p:cNvSpPr>
          <p:nvPr>
            <p:ph type="body" idx="1"/>
          </p:nvPr>
        </p:nvSpPr>
        <p:spPr/>
        <p:txBody>
          <a:bodyPr/>
          <a:lstStyle/>
          <a:p>
            <a:r>
              <a:rPr lang="en-US" dirty="0"/>
              <a:t>We need to quantify and characterize our systems with different</a:t>
            </a:r>
          </a:p>
        </p:txBody>
      </p:sp>
    </p:spTree>
    <p:extLst>
      <p:ext uri="{BB962C8B-B14F-4D97-AF65-F5344CB8AC3E}">
        <p14:creationId xmlns:p14="http://schemas.microsoft.com/office/powerpoint/2010/main" val="2464884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8534400" cy="487362"/>
          </a:xfrm>
        </p:spPr>
        <p:txBody>
          <a:bodyPr>
            <a:normAutofit fontScale="90000"/>
          </a:bodyPr>
          <a:lstStyle/>
          <a:p>
            <a:r>
              <a:rPr lang="en-US" dirty="0"/>
              <a:t>Smart Card Example: OD Estimation</a:t>
            </a:r>
          </a:p>
        </p:txBody>
      </p:sp>
      <p:sp>
        <p:nvSpPr>
          <p:cNvPr id="5" name="Content Placeholder 4"/>
          <p:cNvSpPr>
            <a:spLocks noGrp="1"/>
          </p:cNvSpPr>
          <p:nvPr>
            <p:ph idx="1"/>
          </p:nvPr>
        </p:nvSpPr>
        <p:spPr>
          <a:xfrm>
            <a:off x="913582" y="5630553"/>
            <a:ext cx="8252189" cy="1143000"/>
          </a:xfrm>
        </p:spPr>
        <p:txBody>
          <a:bodyPr>
            <a:normAutofit fontScale="55000" lnSpcReduction="20000"/>
          </a:bodyPr>
          <a:lstStyle/>
          <a:p>
            <a:r>
              <a:rPr lang="en-US" dirty="0"/>
              <a:t>AM Inbound trip: tap-in at “origin”</a:t>
            </a:r>
          </a:p>
          <a:p>
            <a:r>
              <a:rPr lang="en-US" dirty="0"/>
              <a:t>PM Outbound trip: tap-in at “destination”</a:t>
            </a:r>
          </a:p>
          <a:p>
            <a:r>
              <a:rPr lang="en-US" dirty="0"/>
              <a:t>Infer that passenger is traveling from Alewife Station to Kendall/MIT Station as a roundtrip</a:t>
            </a:r>
          </a:p>
          <a:p>
            <a:endParaRPr lang="en-US" dirty="0"/>
          </a:p>
        </p:txBody>
      </p:sp>
      <p:pic>
        <p:nvPicPr>
          <p:cNvPr id="6" name="Picture 5"/>
          <p:cNvPicPr>
            <a:picLocks noChangeAspect="1"/>
          </p:cNvPicPr>
          <p:nvPr/>
        </p:nvPicPr>
        <p:blipFill>
          <a:blip r:embed="rId3"/>
          <a:stretch>
            <a:fillRect/>
          </a:stretch>
        </p:blipFill>
        <p:spPr>
          <a:xfrm>
            <a:off x="913582" y="1066107"/>
            <a:ext cx="6557557" cy="4344785"/>
          </a:xfrm>
          <a:prstGeom prst="rect">
            <a:avLst/>
          </a:prstGeom>
        </p:spPr>
      </p:pic>
      <p:sp>
        <p:nvSpPr>
          <p:cNvPr id="2" name="TextBox 1"/>
          <p:cNvSpPr txBox="1"/>
          <p:nvPr/>
        </p:nvSpPr>
        <p:spPr>
          <a:xfrm>
            <a:off x="1752600" y="1524000"/>
            <a:ext cx="13716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b="1" dirty="0">
                <a:solidFill>
                  <a:srgbClr val="FF0000"/>
                </a:solidFill>
              </a:rPr>
              <a:t>AM Tap at Alewife</a:t>
            </a:r>
          </a:p>
        </p:txBody>
      </p:sp>
      <p:sp>
        <p:nvSpPr>
          <p:cNvPr id="9" name="TextBox 8"/>
          <p:cNvSpPr txBox="1"/>
          <p:nvPr/>
        </p:nvSpPr>
        <p:spPr>
          <a:xfrm>
            <a:off x="2438400" y="2792382"/>
            <a:ext cx="1571625" cy="646331"/>
          </a:xfrm>
          <a:prstGeom prst="rect">
            <a:avLst/>
          </a:prstGeom>
          <a:solidFill>
            <a:schemeClr val="tx1"/>
          </a:solidFill>
        </p:spPr>
        <p:txBody>
          <a:bodyPr wrap="square" rtlCol="0">
            <a:spAutoFit/>
          </a:bodyPr>
          <a:lstStyle/>
          <a:p>
            <a:pPr algn="r"/>
            <a:r>
              <a:rPr lang="en-US" b="1" dirty="0">
                <a:solidFill>
                  <a:srgbClr val="FF0000"/>
                </a:solidFill>
              </a:rPr>
              <a:t>PM Tap at Kendall/MIT</a:t>
            </a:r>
          </a:p>
        </p:txBody>
      </p:sp>
      <p:pic>
        <p:nvPicPr>
          <p:cNvPr id="7" name="Picture 6"/>
          <p:cNvPicPr>
            <a:picLocks noChangeAspect="1"/>
          </p:cNvPicPr>
          <p:nvPr/>
        </p:nvPicPr>
        <p:blipFill>
          <a:blip r:embed="rId4"/>
          <a:stretch>
            <a:fillRect/>
          </a:stretch>
        </p:blipFill>
        <p:spPr>
          <a:xfrm>
            <a:off x="3352800" y="1066107"/>
            <a:ext cx="1018722" cy="641795"/>
          </a:xfrm>
          <a:prstGeom prst="rect">
            <a:avLst/>
          </a:prstGeom>
        </p:spPr>
      </p:pic>
      <p:pic>
        <p:nvPicPr>
          <p:cNvPr id="13" name="Picture 12"/>
          <p:cNvPicPr>
            <a:picLocks noChangeAspect="1"/>
          </p:cNvPicPr>
          <p:nvPr/>
        </p:nvPicPr>
        <p:blipFill>
          <a:blip r:embed="rId4"/>
          <a:stretch>
            <a:fillRect/>
          </a:stretch>
        </p:blipFill>
        <p:spPr>
          <a:xfrm>
            <a:off x="4367439" y="2076433"/>
            <a:ext cx="1018722" cy="641795"/>
          </a:xfrm>
          <a:prstGeom prst="rect">
            <a:avLst/>
          </a:prstGeom>
        </p:spPr>
      </p:pic>
    </p:spTree>
    <p:extLst>
      <p:ext uri="{BB962C8B-B14F-4D97-AF65-F5344CB8AC3E}">
        <p14:creationId xmlns:p14="http://schemas.microsoft.com/office/powerpoint/2010/main" val="2938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Automated Passenger Counters (APC)</a:t>
            </a:r>
          </a:p>
        </p:txBody>
      </p:sp>
      <p:sp>
        <p:nvSpPr>
          <p:cNvPr id="5" name="Content Placeholder 4"/>
          <p:cNvSpPr>
            <a:spLocks noGrp="1"/>
          </p:cNvSpPr>
          <p:nvPr>
            <p:ph idx="1"/>
          </p:nvPr>
        </p:nvSpPr>
        <p:spPr/>
        <p:txBody>
          <a:bodyPr>
            <a:normAutofit/>
          </a:bodyPr>
          <a:lstStyle/>
          <a:p>
            <a:r>
              <a:rPr lang="en-US" dirty="0"/>
              <a:t>Sensors near vehicle doors count passenger on and offs, usually using infrared beams.</a:t>
            </a:r>
          </a:p>
          <a:p>
            <a:r>
              <a:rPr lang="en-US" dirty="0"/>
              <a:t>Some vehicles also determine weight/steps on-board vehicle.</a:t>
            </a:r>
          </a:p>
          <a:p>
            <a:r>
              <a:rPr lang="en-US" dirty="0"/>
              <a:t>Typically, data not available in real-time.</a:t>
            </a:r>
          </a:p>
          <a:p>
            <a:r>
              <a:rPr lang="en-US" dirty="0"/>
              <a:t>Usually only on a sample (%) of bus fleet; redistribute buses to determine counts.</a:t>
            </a:r>
          </a:p>
        </p:txBody>
      </p:sp>
      <p:sp>
        <p:nvSpPr>
          <p:cNvPr id="3" name="TextBox 2">
            <a:extLst>
              <a:ext uri="{FF2B5EF4-FFF2-40B4-BE49-F238E27FC236}">
                <a16:creationId xmlns:a16="http://schemas.microsoft.com/office/drawing/2014/main" id="{9918F198-D905-0FB3-08A1-5F01C55B854C}"/>
              </a:ext>
            </a:extLst>
          </p:cNvPr>
          <p:cNvSpPr txBox="1"/>
          <p:nvPr/>
        </p:nvSpPr>
        <p:spPr>
          <a:xfrm>
            <a:off x="3677653" y="6629400"/>
            <a:ext cx="5486400" cy="246221"/>
          </a:xfrm>
          <a:prstGeom prst="rect">
            <a:avLst/>
          </a:prstGeom>
          <a:noFill/>
        </p:spPr>
        <p:txBody>
          <a:bodyPr wrap="square">
            <a:spAutoFit/>
          </a:bodyPr>
          <a:lstStyle/>
          <a:p>
            <a:pPr algn="r"/>
            <a:r>
              <a:rPr lang="en-US" sz="1000" dirty="0">
                <a:solidFill>
                  <a:schemeClr val="bg1">
                    <a:lumMod val="50000"/>
                  </a:schemeClr>
                </a:solidFill>
                <a:latin typeface="+mj-lt"/>
                <a:ea typeface="Verdana" pitchFamily="34" charset="0"/>
                <a:cs typeface="Verdana" pitchFamily="34" charset="0"/>
              </a:rPr>
              <a:t>Source: http://www.cumtd.com/the-inside-lane/sampling-tests-automatic-passenger-counters</a:t>
            </a:r>
            <a:endParaRPr lang="en-US" sz="1000" dirty="0">
              <a:latin typeface="+mj-lt"/>
            </a:endParaRPr>
          </a:p>
        </p:txBody>
      </p:sp>
    </p:spTree>
    <p:extLst>
      <p:ext uri="{BB962C8B-B14F-4D97-AF65-F5344CB8AC3E}">
        <p14:creationId xmlns:p14="http://schemas.microsoft.com/office/powerpoint/2010/main" val="3986029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Automated Vehicle Location (AVL)</a:t>
            </a:r>
          </a:p>
        </p:txBody>
      </p:sp>
      <p:sp>
        <p:nvSpPr>
          <p:cNvPr id="5" name="Content Placeholder 4"/>
          <p:cNvSpPr>
            <a:spLocks noGrp="1"/>
          </p:cNvSpPr>
          <p:nvPr>
            <p:ph idx="1"/>
          </p:nvPr>
        </p:nvSpPr>
        <p:spPr>
          <a:xfrm>
            <a:off x="762000" y="1798637"/>
            <a:ext cx="7924800" cy="4525963"/>
          </a:xfrm>
        </p:spPr>
        <p:txBody>
          <a:bodyPr>
            <a:normAutofit fontScale="92500" lnSpcReduction="20000"/>
          </a:bodyPr>
          <a:lstStyle/>
          <a:p>
            <a:r>
              <a:rPr lang="en-US" dirty="0"/>
              <a:t>Originally, Signpost-beacon-based used to track the location of buses</a:t>
            </a:r>
          </a:p>
          <a:p>
            <a:r>
              <a:rPr lang="en-US" dirty="0"/>
              <a:t>Post-2000, GPS-based technology</a:t>
            </a:r>
          </a:p>
          <a:p>
            <a:r>
              <a:rPr lang="en-US" dirty="0"/>
              <a:t>Provided in real-time</a:t>
            </a:r>
          </a:p>
          <a:p>
            <a:r>
              <a:rPr lang="en-US" dirty="0"/>
              <a:t>Usually matched with schedule through Computer Aided Dispatch (CAD) systems</a:t>
            </a:r>
          </a:p>
          <a:p>
            <a:r>
              <a:rPr lang="en-US" dirty="0"/>
              <a:t>Also combined with other data sources (AFC &amp; APC) to capture detailed ridership</a:t>
            </a:r>
          </a:p>
          <a:p>
            <a:r>
              <a:rPr lang="en-US" dirty="0"/>
              <a:t>Valuable for service planning (i.e., determining running times, schedule adherence)</a:t>
            </a:r>
          </a:p>
        </p:txBody>
      </p:sp>
    </p:spTree>
    <p:extLst>
      <p:ext uri="{BB962C8B-B14F-4D97-AF65-F5344CB8AC3E}">
        <p14:creationId xmlns:p14="http://schemas.microsoft.com/office/powerpoint/2010/main" val="2257358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Signpost-based AVL</a:t>
            </a:r>
          </a:p>
        </p:txBody>
      </p:sp>
      <p:pic>
        <p:nvPicPr>
          <p:cNvPr id="4" name="Content Placeholder 3"/>
          <p:cNvPicPr>
            <a:picLocks noGrp="1" noChangeAspect="1" noChangeArrowheads="1"/>
          </p:cNvPicPr>
          <p:nvPr>
            <p:ph idx="1"/>
          </p:nvPr>
        </p:nvPicPr>
        <p:blipFill>
          <a:blip r:embed="rId3" cstate="print"/>
          <a:srcRect l="30000" t="35081" r="39375" b="13000"/>
          <a:stretch>
            <a:fillRect/>
          </a:stretch>
        </p:blipFill>
        <p:spPr bwMode="auto">
          <a:xfrm>
            <a:off x="1676400" y="1067567"/>
            <a:ext cx="5410200" cy="5732452"/>
          </a:xfrm>
          <a:prstGeom prst="rect">
            <a:avLst/>
          </a:prstGeom>
          <a:noFill/>
          <a:ln w="9525">
            <a:noFill/>
            <a:miter lim="800000"/>
            <a:headEnd/>
            <a:tailEnd/>
          </a:ln>
        </p:spPr>
      </p:pic>
      <p:sp>
        <p:nvSpPr>
          <p:cNvPr id="3" name="TextBox 2"/>
          <p:cNvSpPr txBox="1"/>
          <p:nvPr/>
        </p:nvSpPr>
        <p:spPr>
          <a:xfrm>
            <a:off x="6172200" y="6636413"/>
            <a:ext cx="2971800" cy="381000"/>
          </a:xfrm>
          <a:prstGeom prst="rect">
            <a:avLst/>
          </a:prstGeom>
        </p:spPr>
        <p:txBody>
          <a:bodyPr vert="horz" wrap="square" lIns="91440" tIns="45720" rIns="91440" bIns="45720" rtlCol="0">
            <a:normAutofit/>
          </a:bodyPr>
          <a:lstStyle/>
          <a:p>
            <a:pPr algn="r">
              <a:spcBef>
                <a:spcPct val="20000"/>
              </a:spcBef>
            </a:pPr>
            <a:r>
              <a:rPr lang="en-US" sz="1000" dirty="0">
                <a:solidFill>
                  <a:schemeClr val="bg1">
                    <a:lumMod val="50000"/>
                  </a:schemeClr>
                </a:solidFill>
                <a:latin typeface="+mj-lt"/>
                <a:ea typeface="Verdana" pitchFamily="34" charset="0"/>
                <a:cs typeface="Verdana" pitchFamily="34" charset="0"/>
              </a:rPr>
              <a:t>Image source: King County Metro</a:t>
            </a:r>
          </a:p>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endParaRPr kumimoji="0" lang="en-US" sz="1200" b="0" i="0" u="none" strike="noStrike" kern="1200" cap="none" spc="0" normalizeH="0" baseline="0" noProof="0" dirty="0">
              <a:ln>
                <a:noFill/>
              </a:ln>
              <a:solidFill>
                <a:schemeClr val="tx1">
                  <a:tint val="75000"/>
                </a:schemeClr>
              </a:solidFill>
              <a:effectLst/>
              <a:uLnTx/>
              <a:uFillTx/>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GPS-based AVL</a:t>
            </a:r>
          </a:p>
        </p:txBody>
      </p:sp>
      <p:pic>
        <p:nvPicPr>
          <p:cNvPr id="2052" name="Picture 4" descr="http://murfinsandburglars.files.wordpress.com/2010/04/sf-nextbus1.jpg?w=49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831" b="5554"/>
          <a:stretch/>
        </p:blipFill>
        <p:spPr bwMode="auto">
          <a:xfrm>
            <a:off x="1317812" y="1324721"/>
            <a:ext cx="6858000" cy="47228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62600" y="6583362"/>
            <a:ext cx="3581400" cy="427038"/>
          </a:xfrm>
          <a:prstGeom prst="rect">
            <a:avLst/>
          </a:prstGeom>
        </p:spPr>
        <p:txBody>
          <a:bodyPr vert="horz" wrap="square" lIns="91440" tIns="45720" rIns="91440" bIns="45720" rtlCol="0">
            <a:normAutofit/>
          </a:bodyPr>
          <a:lstStyle/>
          <a:p>
            <a:pPr algn="r">
              <a:spcBef>
                <a:spcPct val="20000"/>
              </a:spcBef>
            </a:pPr>
            <a:r>
              <a:rPr lang="en-US" sz="1000" dirty="0">
                <a:solidFill>
                  <a:schemeClr val="bg1">
                    <a:lumMod val="50000"/>
                  </a:schemeClr>
                </a:solidFill>
                <a:latin typeface="+mj-lt"/>
                <a:ea typeface="Verdana" pitchFamily="34" charset="0"/>
                <a:cs typeface="Verdana" pitchFamily="34" charset="0"/>
              </a:rPr>
              <a:t>Image source: nextbus.com</a:t>
            </a:r>
          </a:p>
        </p:txBody>
      </p:sp>
    </p:spTree>
    <p:extLst>
      <p:ext uri="{BB962C8B-B14F-4D97-AF65-F5344CB8AC3E}">
        <p14:creationId xmlns:p14="http://schemas.microsoft.com/office/powerpoint/2010/main" val="3346286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335" y="1539914"/>
            <a:ext cx="7411029" cy="486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fontScale="90000"/>
          </a:bodyPr>
          <a:lstStyle/>
          <a:p>
            <a:r>
              <a:rPr lang="en-US" dirty="0"/>
              <a:t>Combining AVL &amp; APC</a:t>
            </a:r>
          </a:p>
        </p:txBody>
      </p:sp>
      <p:sp>
        <p:nvSpPr>
          <p:cNvPr id="5" name="Content Placeholder 4"/>
          <p:cNvSpPr>
            <a:spLocks noGrp="1"/>
          </p:cNvSpPr>
          <p:nvPr>
            <p:ph idx="1"/>
          </p:nvPr>
        </p:nvSpPr>
        <p:spPr/>
        <p:txBody>
          <a:bodyPr/>
          <a:lstStyle/>
          <a:p>
            <a:r>
              <a:rPr lang="en-US" dirty="0"/>
              <a:t>Detailed Route Level Analysis</a:t>
            </a:r>
          </a:p>
        </p:txBody>
      </p:sp>
      <p:sp>
        <p:nvSpPr>
          <p:cNvPr id="2" name="TextBox 1"/>
          <p:cNvSpPr txBox="1"/>
          <p:nvPr/>
        </p:nvSpPr>
        <p:spPr>
          <a:xfrm>
            <a:off x="5181600" y="6618987"/>
            <a:ext cx="3962400" cy="228600"/>
          </a:xfrm>
          <a:prstGeom prst="rect">
            <a:avLst/>
          </a:prstGeom>
        </p:spPr>
        <p:txBody>
          <a:bodyPr vert="horz" wrap="square" lIns="91440" tIns="45720" rIns="91440" bIns="45720" rtlCol="0">
            <a:noAutofit/>
          </a:bodyPr>
          <a:lstStyle/>
          <a:p>
            <a:pPr algn="r">
              <a:spcBef>
                <a:spcPct val="20000"/>
              </a:spcBef>
            </a:pPr>
            <a:r>
              <a:rPr lang="en-US" sz="1000" dirty="0">
                <a:solidFill>
                  <a:schemeClr val="bg1">
                    <a:lumMod val="50000"/>
                  </a:schemeClr>
                </a:solidFill>
                <a:latin typeface="+mj-lt"/>
                <a:ea typeface="Verdana" panose="020B0604030504040204" pitchFamily="34" charset="0"/>
                <a:cs typeface="Verdana" panose="020B0604030504040204" pitchFamily="34" charset="0"/>
              </a:rPr>
              <a:t>Source: TCRP Report 113</a:t>
            </a:r>
            <a:r>
              <a:rPr lang="en-US" sz="1000" dirty="0">
                <a:solidFill>
                  <a:schemeClr val="tx1">
                    <a:tint val="75000"/>
                  </a:schemeClr>
                </a:solidFill>
                <a:latin typeface="+mj-lt"/>
                <a:ea typeface="Verdana" panose="020B0604030504040204" pitchFamily="34" charset="0"/>
                <a:cs typeface="Verdana" panose="020B0604030504040204" pitchFamily="34" charset="0"/>
              </a:rPr>
              <a:t>, page 37</a:t>
            </a:r>
            <a:endParaRPr lang="en-US" sz="1000" dirty="0">
              <a:solidFill>
                <a:schemeClr val="bg1">
                  <a:lumMod val="50000"/>
                </a:schemeClr>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49647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4406901"/>
            <a:ext cx="8421687" cy="1003300"/>
          </a:xfrm>
        </p:spPr>
        <p:txBody>
          <a:bodyPr>
            <a:normAutofit fontScale="90000"/>
          </a:bodyPr>
          <a:lstStyle/>
          <a:p>
            <a:r>
              <a:rPr lang="en-US" dirty="0"/>
              <a:t>Comparison OF Service </a:t>
            </a:r>
            <a:r>
              <a:rPr lang="en-US" dirty="0" err="1"/>
              <a:t>DataSETS</a:t>
            </a:r>
            <a:endParaRPr lang="en-US" dirty="0"/>
          </a:p>
        </p:txBody>
      </p:sp>
      <p:sp>
        <p:nvSpPr>
          <p:cNvPr id="2" name="Text Placeholder 1"/>
          <p:cNvSpPr>
            <a:spLocks noGrp="1"/>
          </p:cNvSpPr>
          <p:nvPr>
            <p:ph type="body" idx="1"/>
          </p:nvPr>
        </p:nvSpPr>
        <p:spPr>
          <a:xfrm>
            <a:off x="838200" y="4191000"/>
            <a:ext cx="8458200" cy="1500187"/>
          </a:xfrm>
        </p:spPr>
        <p:txBody>
          <a:bodyPr/>
          <a:lstStyle/>
          <a:p>
            <a:r>
              <a:rPr lang="en-US" dirty="0"/>
              <a:t>Reference: TCRP Synthesis 153: The Transit Analyst Toolbox: Analysis and Approaches for Reporting, Communicating, and Examining Transit Data (2021)</a:t>
            </a:r>
          </a:p>
        </p:txBody>
      </p:sp>
    </p:spTree>
    <p:extLst>
      <p:ext uri="{BB962C8B-B14F-4D97-AF65-F5344CB8AC3E}">
        <p14:creationId xmlns:p14="http://schemas.microsoft.com/office/powerpoint/2010/main" val="952748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2BF08-CF7D-4331-83F6-E7897B73475F}"/>
              </a:ext>
            </a:extLst>
          </p:cNvPr>
          <p:cNvSpPr>
            <a:spLocks noGrp="1"/>
          </p:cNvSpPr>
          <p:nvPr>
            <p:ph type="title"/>
          </p:nvPr>
        </p:nvSpPr>
        <p:spPr>
          <a:xfrm>
            <a:off x="609600" y="228600"/>
            <a:ext cx="7543800" cy="487362"/>
          </a:xfrm>
        </p:spPr>
        <p:txBody>
          <a:bodyPr>
            <a:noAutofit/>
          </a:bodyPr>
          <a:lstStyle/>
          <a:p>
            <a:r>
              <a:rPr lang="en-US" sz="2800" dirty="0"/>
              <a:t>Data Creation &amp; Collection Tools for Transit Planning &amp; Performance </a:t>
            </a:r>
          </a:p>
        </p:txBody>
      </p:sp>
      <p:sp>
        <p:nvSpPr>
          <p:cNvPr id="3" name="Content Placeholder 2">
            <a:extLst>
              <a:ext uri="{FF2B5EF4-FFF2-40B4-BE49-F238E27FC236}">
                <a16:creationId xmlns:a16="http://schemas.microsoft.com/office/drawing/2014/main" id="{56A63D75-FFA5-40C7-AAF9-A4D5531E0972}"/>
              </a:ext>
            </a:extLst>
          </p:cNvPr>
          <p:cNvSpPr>
            <a:spLocks noGrp="1"/>
          </p:cNvSpPr>
          <p:nvPr>
            <p:ph idx="1"/>
          </p:nvPr>
        </p:nvSpPr>
        <p:spPr/>
        <p:txBody>
          <a:bodyPr>
            <a:normAutofit fontScale="92500"/>
          </a:bodyPr>
          <a:lstStyle/>
          <a:p>
            <a:r>
              <a:rPr lang="en-US" dirty="0"/>
              <a:t>Automated Vehicle Location (AVL) </a:t>
            </a:r>
          </a:p>
          <a:p>
            <a:r>
              <a:rPr lang="en-US" dirty="0"/>
              <a:t>Automate Passenger Counter (APC)</a:t>
            </a:r>
          </a:p>
          <a:p>
            <a:r>
              <a:rPr lang="en-US" dirty="0"/>
              <a:t>Automated Fare Collection (AFC) </a:t>
            </a:r>
          </a:p>
          <a:p>
            <a:r>
              <a:rPr lang="en-US" dirty="0"/>
              <a:t>SCADA/CAD systems – Supervisory control and data acquisition (SCADA) for rail &amp; computer aided dispatch (CAD) for bus &amp; ferry systems collect data on fleets &amp; monitor information of individual vehicles relative to other vehicles</a:t>
            </a:r>
          </a:p>
          <a:p>
            <a:r>
              <a:rPr lang="en-US" dirty="0"/>
              <a:t>Scheduling – uses stop locations, planned trips, &amp; vehicle &amp; operator work to provide planned work by which operations is measured</a:t>
            </a:r>
          </a:p>
          <a:p>
            <a:endParaRPr lang="en-US" dirty="0"/>
          </a:p>
        </p:txBody>
      </p:sp>
    </p:spTree>
    <p:extLst>
      <p:ext uri="{BB962C8B-B14F-4D97-AF65-F5344CB8AC3E}">
        <p14:creationId xmlns:p14="http://schemas.microsoft.com/office/powerpoint/2010/main" val="152019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EC47-3DFE-4AC6-BD1A-F4248F2FF063}"/>
              </a:ext>
            </a:extLst>
          </p:cNvPr>
          <p:cNvSpPr>
            <a:spLocks noGrp="1"/>
          </p:cNvSpPr>
          <p:nvPr>
            <p:ph type="title"/>
          </p:nvPr>
        </p:nvSpPr>
        <p:spPr/>
        <p:txBody>
          <a:bodyPr>
            <a:noAutofit/>
          </a:bodyPr>
          <a:lstStyle/>
          <a:p>
            <a:r>
              <a:rPr lang="en-US" sz="2800" dirty="0"/>
              <a:t>Transit Systems &amp;  Service Data Use &amp; Generation</a:t>
            </a:r>
          </a:p>
        </p:txBody>
      </p:sp>
      <p:pic>
        <p:nvPicPr>
          <p:cNvPr id="4" name="Content Placeholder 3">
            <a:extLst>
              <a:ext uri="{FF2B5EF4-FFF2-40B4-BE49-F238E27FC236}">
                <a16:creationId xmlns:a16="http://schemas.microsoft.com/office/drawing/2014/main" id="{0BD63A6A-9307-4D91-B2E2-9519154D004F}"/>
              </a:ext>
            </a:extLst>
          </p:cNvPr>
          <p:cNvPicPr>
            <a:picLocks noGrp="1"/>
          </p:cNvPicPr>
          <p:nvPr>
            <p:ph idx="1"/>
          </p:nvPr>
        </p:nvPicPr>
        <p:blipFill>
          <a:blip r:embed="rId3"/>
          <a:stretch>
            <a:fillRect/>
          </a:stretch>
        </p:blipFill>
        <p:spPr>
          <a:xfrm>
            <a:off x="1242589" y="1143000"/>
            <a:ext cx="7063212" cy="5257800"/>
          </a:xfrm>
          <a:prstGeom prst="rect">
            <a:avLst/>
          </a:prstGeom>
        </p:spPr>
      </p:pic>
      <p:sp>
        <p:nvSpPr>
          <p:cNvPr id="6" name="TextBox 5">
            <a:extLst>
              <a:ext uri="{FF2B5EF4-FFF2-40B4-BE49-F238E27FC236}">
                <a16:creationId xmlns:a16="http://schemas.microsoft.com/office/drawing/2014/main" id="{5511E60F-80F3-E64D-E68C-2F6CB4DBCF97}"/>
              </a:ext>
            </a:extLst>
          </p:cNvPr>
          <p:cNvSpPr txBox="1"/>
          <p:nvPr/>
        </p:nvSpPr>
        <p:spPr>
          <a:xfrm>
            <a:off x="5181600" y="6618987"/>
            <a:ext cx="3962400" cy="228600"/>
          </a:xfrm>
          <a:prstGeom prst="rect">
            <a:avLst/>
          </a:prstGeom>
        </p:spPr>
        <p:txBody>
          <a:bodyPr vert="horz" wrap="square" lIns="91440" tIns="45720" rIns="91440" bIns="45720" rtlCol="0">
            <a:noAutofit/>
          </a:bodyPr>
          <a:lstStyle/>
          <a:p>
            <a:pPr algn="r">
              <a:spcBef>
                <a:spcPct val="20000"/>
              </a:spcBef>
            </a:pPr>
            <a:r>
              <a:rPr lang="en-US" sz="1000" dirty="0">
                <a:solidFill>
                  <a:schemeClr val="bg1">
                    <a:lumMod val="50000"/>
                  </a:schemeClr>
                </a:solidFill>
                <a:latin typeface="+mj-lt"/>
                <a:ea typeface="Verdana" panose="020B0604030504040204" pitchFamily="34" charset="0"/>
                <a:cs typeface="Verdana" panose="020B0604030504040204" pitchFamily="34" charset="0"/>
              </a:rPr>
              <a:t>Source: TCRP Report 113</a:t>
            </a:r>
            <a:r>
              <a:rPr lang="en-US" sz="1000" dirty="0">
                <a:solidFill>
                  <a:schemeClr val="tx1">
                    <a:tint val="75000"/>
                  </a:schemeClr>
                </a:solidFill>
                <a:latin typeface="+mj-lt"/>
                <a:ea typeface="Verdana" panose="020B0604030504040204" pitchFamily="34" charset="0"/>
                <a:cs typeface="Verdana" panose="020B0604030504040204" pitchFamily="34" charset="0"/>
              </a:rPr>
              <a:t>, page 11</a:t>
            </a:r>
            <a:endParaRPr lang="en-US" sz="1000" dirty="0">
              <a:solidFill>
                <a:schemeClr val="bg1">
                  <a:lumMod val="50000"/>
                </a:schemeClr>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97985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255E-7195-4EFA-8C50-F8ECC2BF0416}"/>
              </a:ext>
            </a:extLst>
          </p:cNvPr>
          <p:cNvSpPr>
            <a:spLocks noGrp="1"/>
          </p:cNvSpPr>
          <p:nvPr>
            <p:ph type="title"/>
          </p:nvPr>
        </p:nvSpPr>
        <p:spPr/>
        <p:txBody>
          <a:bodyPr>
            <a:normAutofit fontScale="90000"/>
          </a:bodyPr>
          <a:lstStyle/>
          <a:p>
            <a:r>
              <a:rPr lang="en-US" dirty="0"/>
              <a:t>Static Service Data by Mode</a:t>
            </a:r>
          </a:p>
        </p:txBody>
      </p:sp>
      <p:pic>
        <p:nvPicPr>
          <p:cNvPr id="4" name="Content Placeholder 3">
            <a:extLst>
              <a:ext uri="{FF2B5EF4-FFF2-40B4-BE49-F238E27FC236}">
                <a16:creationId xmlns:a16="http://schemas.microsoft.com/office/drawing/2014/main" id="{E3F45EA3-A6C3-48F6-9039-F61828E1F74F}"/>
              </a:ext>
            </a:extLst>
          </p:cNvPr>
          <p:cNvPicPr>
            <a:picLocks noGrp="1"/>
          </p:cNvPicPr>
          <p:nvPr>
            <p:ph idx="1"/>
          </p:nvPr>
        </p:nvPicPr>
        <p:blipFill>
          <a:blip r:embed="rId3"/>
          <a:stretch>
            <a:fillRect/>
          </a:stretch>
        </p:blipFill>
        <p:spPr>
          <a:xfrm>
            <a:off x="609600" y="1286068"/>
            <a:ext cx="8382000" cy="4848225"/>
          </a:xfrm>
          <a:prstGeom prst="rect">
            <a:avLst/>
          </a:prstGeom>
        </p:spPr>
      </p:pic>
      <p:sp>
        <p:nvSpPr>
          <p:cNvPr id="3" name="Rectangle 2"/>
          <p:cNvSpPr/>
          <p:nvPr/>
        </p:nvSpPr>
        <p:spPr>
          <a:xfrm>
            <a:off x="8129425" y="6597402"/>
            <a:ext cx="1024639" cy="246221"/>
          </a:xfrm>
          <a:prstGeom prst="rect">
            <a:avLst/>
          </a:prstGeom>
        </p:spPr>
        <p:txBody>
          <a:bodyPr wrap="none">
            <a:spAutoFit/>
          </a:bodyPr>
          <a:lstStyle/>
          <a:p>
            <a:pPr algn="r"/>
            <a:r>
              <a:rPr lang="en-US" sz="1000" dirty="0">
                <a:solidFill>
                  <a:schemeClr val="bg1">
                    <a:lumMod val="50000"/>
                  </a:schemeClr>
                </a:solidFill>
              </a:rPr>
              <a:t>TCRP 153 Pg. 28</a:t>
            </a:r>
          </a:p>
        </p:txBody>
      </p:sp>
    </p:spTree>
    <p:extLst>
      <p:ext uri="{BB962C8B-B14F-4D97-AF65-F5344CB8AC3E}">
        <p14:creationId xmlns:p14="http://schemas.microsoft.com/office/powerpoint/2010/main" val="18565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Three Main Types of Data</a:t>
            </a:r>
          </a:p>
        </p:txBody>
      </p:sp>
      <p:sp>
        <p:nvSpPr>
          <p:cNvPr id="8" name="Content Placeholder 7"/>
          <p:cNvSpPr>
            <a:spLocks noGrp="1"/>
          </p:cNvSpPr>
          <p:nvPr>
            <p:ph idx="1"/>
          </p:nvPr>
        </p:nvSpPr>
        <p:spPr/>
        <p:txBody>
          <a:bodyPr>
            <a:normAutofit fontScale="92500" lnSpcReduction="20000"/>
          </a:bodyPr>
          <a:lstStyle/>
          <a:p>
            <a:r>
              <a:rPr lang="en-US" dirty="0"/>
              <a:t>System Level Data</a:t>
            </a:r>
          </a:p>
          <a:p>
            <a:pPr lvl="1"/>
            <a:r>
              <a:rPr lang="en-US" dirty="0"/>
              <a:t>Entire operational overview </a:t>
            </a:r>
          </a:p>
          <a:p>
            <a:pPr lvl="1"/>
            <a:r>
              <a:rPr lang="en-US" dirty="0"/>
              <a:t>Useful for long-range planning, comparing service to similar regions</a:t>
            </a:r>
          </a:p>
          <a:p>
            <a:endParaRPr lang="en-US" dirty="0"/>
          </a:p>
          <a:p>
            <a:r>
              <a:rPr lang="en-US" dirty="0"/>
              <a:t>Route Level Data</a:t>
            </a:r>
          </a:p>
          <a:p>
            <a:pPr lvl="1"/>
            <a:r>
              <a:rPr lang="en-US" dirty="0"/>
              <a:t>Characteristics of specific routes </a:t>
            </a:r>
          </a:p>
          <a:p>
            <a:pPr lvl="1"/>
            <a:r>
              <a:rPr lang="en-US" dirty="0"/>
              <a:t>Useful for long-range planning, service planning, route optimization</a:t>
            </a:r>
          </a:p>
          <a:p>
            <a:endParaRPr lang="en-US" dirty="0"/>
          </a:p>
          <a:p>
            <a:r>
              <a:rPr lang="en-US" dirty="0"/>
              <a:t>Trip Level Data</a:t>
            </a:r>
          </a:p>
          <a:p>
            <a:pPr lvl="1"/>
            <a:r>
              <a:rPr lang="en-US" dirty="0"/>
              <a:t>Specific details of trips made on transit system</a:t>
            </a:r>
          </a:p>
          <a:p>
            <a:pPr lvl="1"/>
            <a:r>
              <a:rPr lang="en-US" dirty="0"/>
              <a:t>Useful for service planning, route optimization</a:t>
            </a:r>
          </a:p>
        </p:txBody>
      </p:sp>
    </p:spTree>
    <p:extLst>
      <p:ext uri="{BB962C8B-B14F-4D97-AF65-F5344CB8AC3E}">
        <p14:creationId xmlns:p14="http://schemas.microsoft.com/office/powerpoint/2010/main" val="190150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D363A-D004-48D4-9FF9-57644BF7A85D}"/>
              </a:ext>
            </a:extLst>
          </p:cNvPr>
          <p:cNvSpPr>
            <a:spLocks noGrp="1"/>
          </p:cNvSpPr>
          <p:nvPr>
            <p:ph type="title"/>
          </p:nvPr>
        </p:nvSpPr>
        <p:spPr/>
        <p:txBody>
          <a:bodyPr>
            <a:normAutofit fontScale="90000"/>
          </a:bodyPr>
          <a:lstStyle/>
          <a:p>
            <a:r>
              <a:rPr lang="en-US" dirty="0"/>
              <a:t>Real Time Data Collected by Mode</a:t>
            </a:r>
          </a:p>
        </p:txBody>
      </p:sp>
      <p:pic>
        <p:nvPicPr>
          <p:cNvPr id="4" name="Content Placeholder 3">
            <a:extLst>
              <a:ext uri="{FF2B5EF4-FFF2-40B4-BE49-F238E27FC236}">
                <a16:creationId xmlns:a16="http://schemas.microsoft.com/office/drawing/2014/main" id="{33F99B5D-ED22-4041-A520-159FE7F63B61}"/>
              </a:ext>
            </a:extLst>
          </p:cNvPr>
          <p:cNvPicPr>
            <a:picLocks noGrp="1"/>
          </p:cNvPicPr>
          <p:nvPr>
            <p:ph idx="1"/>
          </p:nvPr>
        </p:nvPicPr>
        <p:blipFill>
          <a:blip r:embed="rId3"/>
          <a:stretch>
            <a:fillRect/>
          </a:stretch>
        </p:blipFill>
        <p:spPr>
          <a:xfrm>
            <a:off x="762000" y="1600200"/>
            <a:ext cx="8191500" cy="4733925"/>
          </a:xfrm>
          <a:prstGeom prst="rect">
            <a:avLst/>
          </a:prstGeom>
        </p:spPr>
      </p:pic>
      <p:sp>
        <p:nvSpPr>
          <p:cNvPr id="3" name="Rectangle 2"/>
          <p:cNvSpPr/>
          <p:nvPr/>
        </p:nvSpPr>
        <p:spPr>
          <a:xfrm>
            <a:off x="8153400" y="6634244"/>
            <a:ext cx="1024639" cy="246221"/>
          </a:xfrm>
          <a:prstGeom prst="rect">
            <a:avLst/>
          </a:prstGeom>
        </p:spPr>
        <p:txBody>
          <a:bodyPr wrap="none">
            <a:spAutoFit/>
          </a:bodyPr>
          <a:lstStyle/>
          <a:p>
            <a:pPr algn="r"/>
            <a:r>
              <a:rPr lang="en-US" sz="1000" dirty="0">
                <a:solidFill>
                  <a:schemeClr val="bg1">
                    <a:lumMod val="50000"/>
                  </a:schemeClr>
                </a:solidFill>
              </a:rPr>
              <a:t>TCRP 153 Pg. 29</a:t>
            </a:r>
          </a:p>
        </p:txBody>
      </p:sp>
    </p:spTree>
    <p:extLst>
      <p:ext uri="{BB962C8B-B14F-4D97-AF65-F5344CB8AC3E}">
        <p14:creationId xmlns:p14="http://schemas.microsoft.com/office/powerpoint/2010/main" val="1675640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6C6A-A478-482F-860B-F93EAB1AC70E}"/>
              </a:ext>
            </a:extLst>
          </p:cNvPr>
          <p:cNvSpPr>
            <a:spLocks noGrp="1"/>
          </p:cNvSpPr>
          <p:nvPr>
            <p:ph type="title"/>
          </p:nvPr>
        </p:nvSpPr>
        <p:spPr/>
        <p:txBody>
          <a:bodyPr>
            <a:normAutofit fontScale="90000"/>
          </a:bodyPr>
          <a:lstStyle/>
          <a:p>
            <a:r>
              <a:rPr lang="en-US" dirty="0"/>
              <a:t>Bus Ridership Data Sources</a:t>
            </a:r>
          </a:p>
        </p:txBody>
      </p:sp>
      <p:sp>
        <p:nvSpPr>
          <p:cNvPr id="3" name="Rectangle 2"/>
          <p:cNvSpPr/>
          <p:nvPr/>
        </p:nvSpPr>
        <p:spPr>
          <a:xfrm>
            <a:off x="8164286" y="6611779"/>
            <a:ext cx="1024639" cy="246221"/>
          </a:xfrm>
          <a:prstGeom prst="rect">
            <a:avLst/>
          </a:prstGeom>
        </p:spPr>
        <p:txBody>
          <a:bodyPr wrap="none">
            <a:spAutoFit/>
          </a:bodyPr>
          <a:lstStyle/>
          <a:p>
            <a:pPr algn="r"/>
            <a:r>
              <a:rPr lang="en-US" sz="1000" dirty="0">
                <a:solidFill>
                  <a:schemeClr val="bg1">
                    <a:lumMod val="50000"/>
                  </a:schemeClr>
                </a:solidFill>
              </a:rPr>
              <a:t>TCRP 153 Pg. 32</a:t>
            </a:r>
          </a:p>
        </p:txBody>
      </p:sp>
      <p:pic>
        <p:nvPicPr>
          <p:cNvPr id="8" name="Picture 7">
            <a:extLst>
              <a:ext uri="{FF2B5EF4-FFF2-40B4-BE49-F238E27FC236}">
                <a16:creationId xmlns:a16="http://schemas.microsoft.com/office/drawing/2014/main" id="{B89E34F1-F427-1176-41D4-565BBD2E83BE}"/>
              </a:ext>
            </a:extLst>
          </p:cNvPr>
          <p:cNvPicPr>
            <a:picLocks noChangeAspect="1"/>
          </p:cNvPicPr>
          <p:nvPr/>
        </p:nvPicPr>
        <p:blipFill>
          <a:blip r:embed="rId3"/>
          <a:stretch>
            <a:fillRect/>
          </a:stretch>
        </p:blipFill>
        <p:spPr>
          <a:xfrm>
            <a:off x="990600" y="1250755"/>
            <a:ext cx="7173686" cy="4356490"/>
          </a:xfrm>
          <a:prstGeom prst="rect">
            <a:avLst/>
          </a:prstGeom>
        </p:spPr>
      </p:pic>
      <p:sp>
        <p:nvSpPr>
          <p:cNvPr id="9" name="TextBox 8">
            <a:extLst>
              <a:ext uri="{FF2B5EF4-FFF2-40B4-BE49-F238E27FC236}">
                <a16:creationId xmlns:a16="http://schemas.microsoft.com/office/drawing/2014/main" id="{344C0633-920F-F526-78D3-42F045C5EF3D}"/>
              </a:ext>
            </a:extLst>
          </p:cNvPr>
          <p:cNvSpPr txBox="1"/>
          <p:nvPr/>
        </p:nvSpPr>
        <p:spPr>
          <a:xfrm>
            <a:off x="2686050" y="5888055"/>
            <a:ext cx="3771900" cy="738964"/>
          </a:xfrm>
          <a:prstGeom prst="rect">
            <a:avLst/>
          </a:prstGeom>
        </p:spPr>
        <p:txBody>
          <a:bodyPr vert="horz" wrap="square" lIns="91440" tIns="45720" rIns="91440" bIns="45720" rtlCol="0">
            <a:normAutofit fontScale="85000" lnSpcReduction="20000"/>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lang="en-US" sz="2800" b="1" dirty="0"/>
              <a:t>Figure 9. Primary Sources for Bus Mode Ridership</a:t>
            </a:r>
            <a:endParaRPr kumimoji="0" lang="en-US" sz="2800" b="1"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167002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C2F7AC7-D411-BA1A-E505-DD211378647D}"/>
              </a:ext>
            </a:extLst>
          </p:cNvPr>
          <p:cNvPicPr>
            <a:picLocks noChangeAspect="1"/>
          </p:cNvPicPr>
          <p:nvPr/>
        </p:nvPicPr>
        <p:blipFill>
          <a:blip r:embed="rId3"/>
          <a:stretch>
            <a:fillRect/>
          </a:stretch>
        </p:blipFill>
        <p:spPr>
          <a:xfrm>
            <a:off x="1219200" y="1164777"/>
            <a:ext cx="7173686" cy="4528445"/>
          </a:xfrm>
          <a:prstGeom prst="rect">
            <a:avLst/>
          </a:prstGeom>
        </p:spPr>
      </p:pic>
      <p:sp>
        <p:nvSpPr>
          <p:cNvPr id="2" name="Title 1">
            <a:extLst>
              <a:ext uri="{FF2B5EF4-FFF2-40B4-BE49-F238E27FC236}">
                <a16:creationId xmlns:a16="http://schemas.microsoft.com/office/drawing/2014/main" id="{2A931A1A-B37A-4AF1-AF79-4492FCA210C1}"/>
              </a:ext>
            </a:extLst>
          </p:cNvPr>
          <p:cNvSpPr>
            <a:spLocks noGrp="1"/>
          </p:cNvSpPr>
          <p:nvPr>
            <p:ph type="title"/>
          </p:nvPr>
        </p:nvSpPr>
        <p:spPr/>
        <p:txBody>
          <a:bodyPr>
            <a:normAutofit fontScale="90000"/>
          </a:bodyPr>
          <a:lstStyle/>
          <a:p>
            <a:r>
              <a:rPr lang="en-US" dirty="0"/>
              <a:t>Rail Ridership Data Sources</a:t>
            </a:r>
          </a:p>
        </p:txBody>
      </p:sp>
      <p:sp>
        <p:nvSpPr>
          <p:cNvPr id="3" name="Rectangle 2"/>
          <p:cNvSpPr/>
          <p:nvPr/>
        </p:nvSpPr>
        <p:spPr>
          <a:xfrm>
            <a:off x="8119361" y="6611779"/>
            <a:ext cx="1024639" cy="246221"/>
          </a:xfrm>
          <a:prstGeom prst="rect">
            <a:avLst/>
          </a:prstGeom>
        </p:spPr>
        <p:txBody>
          <a:bodyPr wrap="none">
            <a:spAutoFit/>
          </a:bodyPr>
          <a:lstStyle/>
          <a:p>
            <a:pPr algn="r"/>
            <a:r>
              <a:rPr lang="en-US" sz="1000" dirty="0">
                <a:solidFill>
                  <a:schemeClr val="bg1">
                    <a:lumMod val="50000"/>
                  </a:schemeClr>
                </a:solidFill>
              </a:rPr>
              <a:t>TCRP 153 Pg. 32</a:t>
            </a:r>
          </a:p>
        </p:txBody>
      </p:sp>
      <p:sp>
        <p:nvSpPr>
          <p:cNvPr id="8" name="TextBox 7">
            <a:extLst>
              <a:ext uri="{FF2B5EF4-FFF2-40B4-BE49-F238E27FC236}">
                <a16:creationId xmlns:a16="http://schemas.microsoft.com/office/drawing/2014/main" id="{68A5EFCB-BDDF-1608-E099-179132526FFD}"/>
              </a:ext>
            </a:extLst>
          </p:cNvPr>
          <p:cNvSpPr txBox="1"/>
          <p:nvPr/>
        </p:nvSpPr>
        <p:spPr>
          <a:xfrm>
            <a:off x="2686050" y="5888055"/>
            <a:ext cx="3771900" cy="738964"/>
          </a:xfrm>
          <a:prstGeom prst="rect">
            <a:avLst/>
          </a:prstGeom>
        </p:spPr>
        <p:txBody>
          <a:bodyPr vert="horz" wrap="square" lIns="91440" tIns="45720" rIns="91440" bIns="45720" rtlCol="0">
            <a:normAutofit fontScale="85000" lnSpcReduction="20000"/>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lang="en-US" sz="2800" b="1" dirty="0"/>
              <a:t>Figure 11. Primary Sources for Rail Mode Ridership</a:t>
            </a:r>
            <a:endParaRPr kumimoji="0" lang="en-US" sz="2800" b="1"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825073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DE66-00E9-40BA-97E0-050762855470}"/>
              </a:ext>
            </a:extLst>
          </p:cNvPr>
          <p:cNvSpPr>
            <a:spLocks noGrp="1"/>
          </p:cNvSpPr>
          <p:nvPr>
            <p:ph type="title"/>
          </p:nvPr>
        </p:nvSpPr>
        <p:spPr/>
        <p:txBody>
          <a:bodyPr>
            <a:normAutofit fontScale="90000"/>
          </a:bodyPr>
          <a:lstStyle/>
          <a:p>
            <a:r>
              <a:rPr lang="en-US" dirty="0"/>
              <a:t>Data Collection Challenges</a:t>
            </a:r>
          </a:p>
        </p:txBody>
      </p:sp>
      <p:pic>
        <p:nvPicPr>
          <p:cNvPr id="4" name="Content Placeholder 3">
            <a:extLst>
              <a:ext uri="{FF2B5EF4-FFF2-40B4-BE49-F238E27FC236}">
                <a16:creationId xmlns:a16="http://schemas.microsoft.com/office/drawing/2014/main" id="{DC171843-DA2F-4470-9E69-60762310642B}"/>
              </a:ext>
            </a:extLst>
          </p:cNvPr>
          <p:cNvPicPr>
            <a:picLocks noGrp="1"/>
          </p:cNvPicPr>
          <p:nvPr>
            <p:ph idx="1"/>
          </p:nvPr>
        </p:nvPicPr>
        <p:blipFill rotWithShape="1">
          <a:blip r:embed="rId3"/>
          <a:srcRect l="5137" b="4726"/>
          <a:stretch/>
        </p:blipFill>
        <p:spPr>
          <a:xfrm>
            <a:off x="1244600" y="1087455"/>
            <a:ext cx="6654800" cy="4800600"/>
          </a:xfrm>
          <a:prstGeom prst="rect">
            <a:avLst/>
          </a:prstGeom>
        </p:spPr>
      </p:pic>
      <p:sp>
        <p:nvSpPr>
          <p:cNvPr id="5" name="TextBox 4">
            <a:extLst>
              <a:ext uri="{FF2B5EF4-FFF2-40B4-BE49-F238E27FC236}">
                <a16:creationId xmlns:a16="http://schemas.microsoft.com/office/drawing/2014/main" id="{7856BA11-4C53-2E21-36A1-39759B609B53}"/>
              </a:ext>
            </a:extLst>
          </p:cNvPr>
          <p:cNvSpPr txBox="1"/>
          <p:nvPr/>
        </p:nvSpPr>
        <p:spPr>
          <a:xfrm>
            <a:off x="4396740" y="6545104"/>
            <a:ext cx="4785360" cy="246221"/>
          </a:xfrm>
          <a:prstGeom prst="rect">
            <a:avLst/>
          </a:prstGeom>
          <a:noFill/>
        </p:spPr>
        <p:txBody>
          <a:bodyPr wrap="square">
            <a:spAutoFit/>
          </a:bodyPr>
          <a:lstStyle/>
          <a:p>
            <a:pPr algn="r"/>
            <a:r>
              <a:rPr lang="en-US" sz="1000" dirty="0">
                <a:solidFill>
                  <a:schemeClr val="bg1">
                    <a:lumMod val="50000"/>
                  </a:schemeClr>
                </a:solidFill>
              </a:rPr>
              <a:t>TCRP 153 Pg. 34</a:t>
            </a:r>
          </a:p>
        </p:txBody>
      </p:sp>
      <p:sp>
        <p:nvSpPr>
          <p:cNvPr id="3" name="TextBox 2">
            <a:extLst>
              <a:ext uri="{FF2B5EF4-FFF2-40B4-BE49-F238E27FC236}">
                <a16:creationId xmlns:a16="http://schemas.microsoft.com/office/drawing/2014/main" id="{39D00A51-E986-500F-1FAC-C28F60567A2B}"/>
              </a:ext>
            </a:extLst>
          </p:cNvPr>
          <p:cNvSpPr txBox="1"/>
          <p:nvPr/>
        </p:nvSpPr>
        <p:spPr>
          <a:xfrm>
            <a:off x="2686050" y="5888055"/>
            <a:ext cx="3771900" cy="738964"/>
          </a:xfrm>
          <a:prstGeom prst="rect">
            <a:avLst/>
          </a:prstGeom>
        </p:spPr>
        <p:txBody>
          <a:bodyPr vert="horz" wrap="square" lIns="91440" tIns="45720" rIns="91440" bIns="45720" rtlCol="0">
            <a:normAutofit fontScale="85000" lnSpcReduction="20000"/>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lang="en-US" sz="2800" b="1" dirty="0"/>
              <a:t>Figure 11. Primary Sources for Rail Mode Ridership</a:t>
            </a:r>
            <a:endParaRPr kumimoji="0" lang="en-US" sz="2800" b="1"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750293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4406901"/>
            <a:ext cx="8421687" cy="1003300"/>
          </a:xfrm>
        </p:spPr>
        <p:txBody>
          <a:bodyPr>
            <a:normAutofit/>
          </a:bodyPr>
          <a:lstStyle/>
          <a:p>
            <a:r>
              <a:rPr lang="en-US" dirty="0"/>
              <a:t>Data Sharing </a:t>
            </a:r>
          </a:p>
        </p:txBody>
      </p:sp>
      <p:sp>
        <p:nvSpPr>
          <p:cNvPr id="2" name="Text Placeholder 1"/>
          <p:cNvSpPr>
            <a:spLocks noGrp="1"/>
          </p:cNvSpPr>
          <p:nvPr>
            <p:ph type="body" idx="1"/>
          </p:nvPr>
        </p:nvSpPr>
        <p:spPr>
          <a:xfrm>
            <a:off x="838200" y="4191000"/>
            <a:ext cx="8458200" cy="1500187"/>
          </a:xfrm>
        </p:spPr>
        <p:txBody>
          <a:bodyPr/>
          <a:lstStyle/>
          <a:p>
            <a:r>
              <a:rPr lang="en-US" dirty="0"/>
              <a:t>Reference: TCRP Report 213: Data Sharing Guidance for Public Transit Agencies Now and in the Future (2020)</a:t>
            </a:r>
          </a:p>
        </p:txBody>
      </p:sp>
    </p:spTree>
    <p:extLst>
      <p:ext uri="{BB962C8B-B14F-4D97-AF65-F5344CB8AC3E}">
        <p14:creationId xmlns:p14="http://schemas.microsoft.com/office/powerpoint/2010/main" val="963154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05D3-0537-4801-800D-481EBEBD952A}"/>
              </a:ext>
            </a:extLst>
          </p:cNvPr>
          <p:cNvSpPr>
            <a:spLocks noGrp="1"/>
          </p:cNvSpPr>
          <p:nvPr>
            <p:ph type="title"/>
          </p:nvPr>
        </p:nvSpPr>
        <p:spPr/>
        <p:txBody>
          <a:bodyPr>
            <a:normAutofit fontScale="90000"/>
          </a:bodyPr>
          <a:lstStyle/>
          <a:p>
            <a:r>
              <a:rPr lang="en-US" dirty="0"/>
              <a:t>Transit Data Types &amp; Sharing Characteristics</a:t>
            </a:r>
          </a:p>
        </p:txBody>
      </p:sp>
      <p:pic>
        <p:nvPicPr>
          <p:cNvPr id="4" name="Content Placeholder 3">
            <a:extLst>
              <a:ext uri="{FF2B5EF4-FFF2-40B4-BE49-F238E27FC236}">
                <a16:creationId xmlns:a16="http://schemas.microsoft.com/office/drawing/2014/main" id="{B57FA833-B803-4F29-BB5E-DBA107759911}"/>
              </a:ext>
            </a:extLst>
          </p:cNvPr>
          <p:cNvPicPr>
            <a:picLocks noGrp="1"/>
          </p:cNvPicPr>
          <p:nvPr>
            <p:ph idx="1"/>
          </p:nvPr>
        </p:nvPicPr>
        <p:blipFill>
          <a:blip r:embed="rId3"/>
          <a:stretch>
            <a:fillRect/>
          </a:stretch>
        </p:blipFill>
        <p:spPr>
          <a:xfrm>
            <a:off x="954234" y="1617821"/>
            <a:ext cx="7235532" cy="4267200"/>
          </a:xfrm>
          <a:prstGeom prst="rect">
            <a:avLst/>
          </a:prstGeom>
        </p:spPr>
      </p:pic>
      <p:sp>
        <p:nvSpPr>
          <p:cNvPr id="3" name="Rectangle 2"/>
          <p:cNvSpPr/>
          <p:nvPr/>
        </p:nvSpPr>
        <p:spPr>
          <a:xfrm>
            <a:off x="7997532" y="6611779"/>
            <a:ext cx="1146468" cy="246221"/>
          </a:xfrm>
          <a:prstGeom prst="rect">
            <a:avLst/>
          </a:prstGeom>
        </p:spPr>
        <p:txBody>
          <a:bodyPr wrap="none">
            <a:spAutoFit/>
          </a:bodyPr>
          <a:lstStyle/>
          <a:p>
            <a:pPr algn="r"/>
            <a:r>
              <a:rPr lang="en-US" sz="1000" dirty="0">
                <a:solidFill>
                  <a:schemeClr val="bg1">
                    <a:lumMod val="50000"/>
                  </a:schemeClr>
                </a:solidFill>
              </a:rPr>
              <a:t>TCRP 213 Pg. 6 – 8</a:t>
            </a:r>
          </a:p>
        </p:txBody>
      </p:sp>
    </p:spTree>
    <p:extLst>
      <p:ext uri="{BB962C8B-B14F-4D97-AF65-F5344CB8AC3E}">
        <p14:creationId xmlns:p14="http://schemas.microsoft.com/office/powerpoint/2010/main" val="891704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CAAB6-3F96-48D1-913C-C8AE2F632230}"/>
              </a:ext>
            </a:extLst>
          </p:cNvPr>
          <p:cNvSpPr>
            <a:spLocks noGrp="1"/>
          </p:cNvSpPr>
          <p:nvPr>
            <p:ph type="title"/>
          </p:nvPr>
        </p:nvSpPr>
        <p:spPr/>
        <p:txBody>
          <a:bodyPr>
            <a:normAutofit fontScale="90000"/>
          </a:bodyPr>
          <a:lstStyle/>
          <a:p>
            <a:r>
              <a:rPr lang="en-US" dirty="0"/>
              <a:t>Methods for Sharing Data</a:t>
            </a:r>
          </a:p>
        </p:txBody>
      </p:sp>
      <p:sp>
        <p:nvSpPr>
          <p:cNvPr id="3" name="Rectangle 2"/>
          <p:cNvSpPr/>
          <p:nvPr/>
        </p:nvSpPr>
        <p:spPr>
          <a:xfrm>
            <a:off x="7866086" y="6629399"/>
            <a:ext cx="1277914" cy="246221"/>
          </a:xfrm>
          <a:prstGeom prst="rect">
            <a:avLst/>
          </a:prstGeom>
        </p:spPr>
        <p:txBody>
          <a:bodyPr wrap="none">
            <a:spAutoFit/>
          </a:bodyPr>
          <a:lstStyle/>
          <a:p>
            <a:pPr algn="r"/>
            <a:r>
              <a:rPr lang="en-US" sz="1000" dirty="0">
                <a:solidFill>
                  <a:schemeClr val="bg1">
                    <a:lumMod val="50000"/>
                  </a:schemeClr>
                </a:solidFill>
              </a:rPr>
              <a:t>TCRP 213 Pg. 37 – 38</a:t>
            </a:r>
          </a:p>
        </p:txBody>
      </p:sp>
      <p:sp>
        <p:nvSpPr>
          <p:cNvPr id="9" name="TextBox 8">
            <a:extLst>
              <a:ext uri="{FF2B5EF4-FFF2-40B4-BE49-F238E27FC236}">
                <a16:creationId xmlns:a16="http://schemas.microsoft.com/office/drawing/2014/main" id="{6D64898D-79A2-9D7E-EE1D-CE57ABDDBFB8}"/>
              </a:ext>
            </a:extLst>
          </p:cNvPr>
          <p:cNvSpPr txBox="1"/>
          <p:nvPr/>
        </p:nvSpPr>
        <p:spPr>
          <a:xfrm>
            <a:off x="2686050" y="5888055"/>
            <a:ext cx="3771900" cy="738964"/>
          </a:xfrm>
          <a:prstGeom prst="rect">
            <a:avLst/>
          </a:prstGeom>
        </p:spPr>
        <p:txBody>
          <a:bodyPr vert="horz" wrap="square" lIns="91440" tIns="45720" rIns="91440" bIns="45720" rtlCol="0">
            <a:normAutofit fontScale="92500" lnSpcReduction="20000"/>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lang="en-US" sz="2800" b="1" dirty="0"/>
              <a:t>Figure 6. Methods for Sharing Data Online</a:t>
            </a:r>
            <a:endParaRPr kumimoji="0" lang="en-US" sz="2800" b="1" i="0" u="none" strike="noStrike" kern="1200" cap="none" spc="0" normalizeH="0" baseline="0" noProof="0" dirty="0">
              <a:ln>
                <a:noFill/>
              </a:ln>
              <a:effectLst/>
              <a:uLnTx/>
              <a:uFillTx/>
              <a:latin typeface="+mn-lt"/>
              <a:ea typeface="+mn-ea"/>
              <a:cs typeface="+mn-cs"/>
            </a:endParaRPr>
          </a:p>
        </p:txBody>
      </p:sp>
      <p:sp>
        <p:nvSpPr>
          <p:cNvPr id="14" name="TextBox 13">
            <a:extLst>
              <a:ext uri="{FF2B5EF4-FFF2-40B4-BE49-F238E27FC236}">
                <a16:creationId xmlns:a16="http://schemas.microsoft.com/office/drawing/2014/main" id="{89C72995-2273-4C15-0C29-D58AAA56B65D}"/>
              </a:ext>
            </a:extLst>
          </p:cNvPr>
          <p:cNvSpPr txBox="1"/>
          <p:nvPr/>
        </p:nvSpPr>
        <p:spPr>
          <a:xfrm>
            <a:off x="10668000" y="1219200"/>
            <a:ext cx="2819400" cy="2286000"/>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endParaRPr kumimoji="0" lang="en-US" sz="2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pSp>
        <p:nvGrpSpPr>
          <p:cNvPr id="37" name="Group 36">
            <a:extLst>
              <a:ext uri="{FF2B5EF4-FFF2-40B4-BE49-F238E27FC236}">
                <a16:creationId xmlns:a16="http://schemas.microsoft.com/office/drawing/2014/main" id="{D0048C51-E997-E915-4E93-BC54A4D644E2}"/>
              </a:ext>
            </a:extLst>
          </p:cNvPr>
          <p:cNvGrpSpPr/>
          <p:nvPr/>
        </p:nvGrpSpPr>
        <p:grpSpPr>
          <a:xfrm>
            <a:off x="1064866" y="1273911"/>
            <a:ext cx="7371352" cy="4328867"/>
            <a:chOff x="1064866" y="1273911"/>
            <a:chExt cx="7371352" cy="4328867"/>
          </a:xfrm>
        </p:grpSpPr>
        <p:sp>
          <p:nvSpPr>
            <p:cNvPr id="5" name="Rectangle 4">
              <a:extLst>
                <a:ext uri="{FF2B5EF4-FFF2-40B4-BE49-F238E27FC236}">
                  <a16:creationId xmlns:a16="http://schemas.microsoft.com/office/drawing/2014/main" id="{74124511-F747-5600-5BEB-63F30D367DFF}"/>
                </a:ext>
              </a:extLst>
            </p:cNvPr>
            <p:cNvSpPr/>
            <p:nvPr/>
          </p:nvSpPr>
          <p:spPr>
            <a:xfrm>
              <a:off x="1118937" y="1273911"/>
              <a:ext cx="1600200" cy="42672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CA1E24-AFF9-E25F-D09C-A3B5F00D5062}"/>
                </a:ext>
              </a:extLst>
            </p:cNvPr>
            <p:cNvSpPr/>
            <p:nvPr/>
          </p:nvSpPr>
          <p:spPr>
            <a:xfrm>
              <a:off x="3100137" y="1291389"/>
              <a:ext cx="1600200" cy="42672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B597727-FAF3-72A5-60CD-236DC623F657}"/>
                </a:ext>
              </a:extLst>
            </p:cNvPr>
            <p:cNvSpPr/>
            <p:nvPr/>
          </p:nvSpPr>
          <p:spPr>
            <a:xfrm>
              <a:off x="4953000" y="1295400"/>
              <a:ext cx="1600200" cy="42672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BCF9C9-F810-86D0-9A0B-B79049C0F408}"/>
                </a:ext>
              </a:extLst>
            </p:cNvPr>
            <p:cNvSpPr/>
            <p:nvPr/>
          </p:nvSpPr>
          <p:spPr>
            <a:xfrm>
              <a:off x="6805863" y="1291389"/>
              <a:ext cx="1600200" cy="42672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Pentagon 9">
              <a:extLst>
                <a:ext uri="{FF2B5EF4-FFF2-40B4-BE49-F238E27FC236}">
                  <a16:creationId xmlns:a16="http://schemas.microsoft.com/office/drawing/2014/main" id="{A7CF6AFE-98C4-6EF0-28F9-A5C5B2AC00B4}"/>
                </a:ext>
              </a:extLst>
            </p:cNvPr>
            <p:cNvSpPr/>
            <p:nvPr/>
          </p:nvSpPr>
          <p:spPr>
            <a:xfrm>
              <a:off x="1118937" y="5101353"/>
              <a:ext cx="6604635" cy="457200"/>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Chevron 10">
              <a:extLst>
                <a:ext uri="{FF2B5EF4-FFF2-40B4-BE49-F238E27FC236}">
                  <a16:creationId xmlns:a16="http://schemas.microsoft.com/office/drawing/2014/main" id="{3FD5C295-9D70-8FFF-AF0B-23E1D8750685}"/>
                </a:ext>
              </a:extLst>
            </p:cNvPr>
            <p:cNvSpPr/>
            <p:nvPr/>
          </p:nvSpPr>
          <p:spPr>
            <a:xfrm>
              <a:off x="7567863" y="5097306"/>
              <a:ext cx="457200" cy="452453"/>
            </a:xfrm>
            <a:prstGeom prst="chevr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hevron 12">
              <a:extLst>
                <a:ext uri="{FF2B5EF4-FFF2-40B4-BE49-F238E27FC236}">
                  <a16:creationId xmlns:a16="http://schemas.microsoft.com/office/drawing/2014/main" id="{471C7320-6B69-9E5F-8A6C-1A9697E0B1E9}"/>
                </a:ext>
              </a:extLst>
            </p:cNvPr>
            <p:cNvSpPr/>
            <p:nvPr/>
          </p:nvSpPr>
          <p:spPr>
            <a:xfrm>
              <a:off x="7875972" y="5097306"/>
              <a:ext cx="457200" cy="452453"/>
            </a:xfrm>
            <a:prstGeom prst="chevr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555E25E3-E781-72F9-ECFF-7597B71446DB}"/>
                </a:ext>
              </a:extLst>
            </p:cNvPr>
            <p:cNvSpPr txBox="1"/>
            <p:nvPr/>
          </p:nvSpPr>
          <p:spPr>
            <a:xfrm>
              <a:off x="1064866" y="1340418"/>
              <a:ext cx="1708342" cy="339739"/>
            </a:xfrm>
            <a:prstGeom prst="rect">
              <a:avLst/>
            </a:prstGeom>
          </p:spPr>
          <p:txBody>
            <a:bodyPr vert="horz" wrap="square" lIns="91440" tIns="45720" rIns="91440" bIns="45720" rtlCol="0">
              <a:normAutofit lnSpcReduction="10000"/>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b="0" i="0" u="none" strike="noStrike" kern="1200" cap="none" spc="0" normalizeH="0" baseline="0" noProof="0" dirty="0">
                  <a:ln>
                    <a:noFill/>
                  </a:ln>
                  <a:solidFill>
                    <a:schemeClr val="bg1"/>
                  </a:solidFill>
                  <a:effectLst/>
                  <a:uLnTx/>
                  <a:uFillTx/>
                  <a:latin typeface="+mn-lt"/>
                  <a:ea typeface="+mn-ea"/>
                  <a:cs typeface="+mn-cs"/>
                </a:rPr>
                <a:t>Static Reports</a:t>
              </a:r>
            </a:p>
          </p:txBody>
        </p:sp>
        <p:sp>
          <p:nvSpPr>
            <p:cNvPr id="17" name="TextBox 16">
              <a:extLst>
                <a:ext uri="{FF2B5EF4-FFF2-40B4-BE49-F238E27FC236}">
                  <a16:creationId xmlns:a16="http://schemas.microsoft.com/office/drawing/2014/main" id="{C092DB99-6123-66F9-B424-78F4CA946432}"/>
                </a:ext>
              </a:extLst>
            </p:cNvPr>
            <p:cNvSpPr txBox="1"/>
            <p:nvPr/>
          </p:nvSpPr>
          <p:spPr>
            <a:xfrm>
              <a:off x="4898929" y="1299447"/>
              <a:ext cx="1708342" cy="681251"/>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b="0" i="0" u="none" strike="noStrike" kern="1200" cap="none" spc="0" normalizeH="0" baseline="0" noProof="0" dirty="0">
                  <a:ln>
                    <a:noFill/>
                  </a:ln>
                  <a:solidFill>
                    <a:schemeClr val="bg1"/>
                  </a:solidFill>
                  <a:effectLst/>
                  <a:uLnTx/>
                  <a:uFillTx/>
                  <a:latin typeface="+mn-lt"/>
                  <a:ea typeface="+mn-ea"/>
                  <a:cs typeface="+mn-cs"/>
                </a:rPr>
                <a:t>Data Repositories</a:t>
              </a:r>
            </a:p>
          </p:txBody>
        </p:sp>
        <p:sp>
          <p:nvSpPr>
            <p:cNvPr id="19" name="TextBox 18">
              <a:extLst>
                <a:ext uri="{FF2B5EF4-FFF2-40B4-BE49-F238E27FC236}">
                  <a16:creationId xmlns:a16="http://schemas.microsoft.com/office/drawing/2014/main" id="{C98677CD-2E88-C49B-1F2D-7DDEF8D345B4}"/>
                </a:ext>
              </a:extLst>
            </p:cNvPr>
            <p:cNvSpPr txBox="1"/>
            <p:nvPr/>
          </p:nvSpPr>
          <p:spPr>
            <a:xfrm>
              <a:off x="6713692" y="1340129"/>
              <a:ext cx="1708342" cy="339739"/>
            </a:xfrm>
            <a:prstGeom prst="rect">
              <a:avLst/>
            </a:prstGeom>
          </p:spPr>
          <p:txBody>
            <a:bodyPr vert="horz" wrap="square" lIns="91440" tIns="45720" rIns="91440" bIns="45720" rtlCol="0">
              <a:normAutofit lnSpcReduction="10000"/>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b="0" i="0" u="none" strike="noStrike" kern="1200" cap="none" spc="0" normalizeH="0" baseline="0" noProof="0" dirty="0">
                  <a:ln>
                    <a:noFill/>
                  </a:ln>
                  <a:solidFill>
                    <a:schemeClr val="bg1"/>
                  </a:solidFill>
                  <a:effectLst/>
                  <a:uLnTx/>
                  <a:uFillTx/>
                  <a:latin typeface="+mn-lt"/>
                  <a:ea typeface="+mn-ea"/>
                  <a:cs typeface="+mn-cs"/>
                </a:rPr>
                <a:t>Developer APIs</a:t>
              </a:r>
            </a:p>
          </p:txBody>
        </p:sp>
        <p:sp>
          <p:nvSpPr>
            <p:cNvPr id="20" name="TextBox 19">
              <a:extLst>
                <a:ext uri="{FF2B5EF4-FFF2-40B4-BE49-F238E27FC236}">
                  <a16:creationId xmlns:a16="http://schemas.microsoft.com/office/drawing/2014/main" id="{A75E1F3A-6062-706B-DA16-803A56C1796E}"/>
                </a:ext>
              </a:extLst>
            </p:cNvPr>
            <p:cNvSpPr txBox="1"/>
            <p:nvPr/>
          </p:nvSpPr>
          <p:spPr>
            <a:xfrm>
              <a:off x="3054933" y="1316244"/>
              <a:ext cx="1708342" cy="716692"/>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b="0" i="0" u="none" strike="noStrike" kern="1200" cap="none" spc="0" normalizeH="0" baseline="0" noProof="0" dirty="0">
                  <a:ln>
                    <a:noFill/>
                  </a:ln>
                  <a:solidFill>
                    <a:schemeClr val="bg1"/>
                  </a:solidFill>
                  <a:effectLst/>
                  <a:uLnTx/>
                  <a:uFillTx/>
                  <a:latin typeface="+mn-lt"/>
                  <a:ea typeface="+mn-ea"/>
                  <a:cs typeface="+mn-cs"/>
                </a:rPr>
                <a:t>Interactive Dashboards</a:t>
              </a:r>
            </a:p>
          </p:txBody>
        </p:sp>
        <p:grpSp>
          <p:nvGrpSpPr>
            <p:cNvPr id="23" name="Group 22">
              <a:extLst>
                <a:ext uri="{FF2B5EF4-FFF2-40B4-BE49-F238E27FC236}">
                  <a16:creationId xmlns:a16="http://schemas.microsoft.com/office/drawing/2014/main" id="{BFA7C834-E00B-D202-6BAD-6284C22DE46C}"/>
                </a:ext>
              </a:extLst>
            </p:cNvPr>
            <p:cNvGrpSpPr/>
            <p:nvPr/>
          </p:nvGrpSpPr>
          <p:grpSpPr>
            <a:xfrm>
              <a:off x="1085663" y="1993448"/>
              <a:ext cx="1660510" cy="3103858"/>
              <a:chOff x="1085663" y="1993448"/>
              <a:chExt cx="1660510" cy="3103858"/>
            </a:xfrm>
          </p:grpSpPr>
          <p:sp>
            <p:nvSpPr>
              <p:cNvPr id="21" name="TextBox 20">
                <a:extLst>
                  <a:ext uri="{FF2B5EF4-FFF2-40B4-BE49-F238E27FC236}">
                    <a16:creationId xmlns:a16="http://schemas.microsoft.com/office/drawing/2014/main" id="{042DF973-BD3D-09EF-D6C9-05404E0937A3}"/>
                  </a:ext>
                </a:extLst>
              </p:cNvPr>
              <p:cNvSpPr txBox="1"/>
              <p:nvPr/>
            </p:nvSpPr>
            <p:spPr>
              <a:xfrm>
                <a:off x="1145973" y="1993448"/>
                <a:ext cx="1600200" cy="1138451"/>
              </a:xfrm>
              <a:prstGeom prst="rect">
                <a:avLst/>
              </a:prstGeom>
            </p:spPr>
            <p:txBody>
              <a:bodyPr vert="horz" wrap="square" lIns="91440" tIns="45720" rIns="91440" bIns="45720" rtlCol="0">
                <a:normAutofit/>
              </a:bodyPr>
              <a:lstStyle/>
              <a:p>
                <a:pPr marL="233363" marR="0" indent="-233363" defTabSz="914400" rtl="0" eaLnBrk="1" fontAlgn="auto" latinLnBrk="0" hangingPunct="1">
                  <a:lnSpc>
                    <a:spcPct val="100000"/>
                  </a:lnSpc>
                  <a:spcBef>
                    <a:spcPct val="20000"/>
                  </a:spcBef>
                  <a:spcAft>
                    <a:spcPts val="0"/>
                  </a:spcAft>
                  <a:buClrTx/>
                  <a:buSzTx/>
                  <a:buFont typeface="Wingdings" panose="05000000000000000000" pitchFamily="2" charset="2"/>
                  <a:buChar char="ü"/>
                  <a:tabLst/>
                </a:pPr>
                <a:r>
                  <a:rPr lang="en-US" sz="1150" dirty="0">
                    <a:solidFill>
                      <a:schemeClr val="bg1"/>
                    </a:solidFill>
                  </a:rPr>
                  <a:t>Accessible to all audiences</a:t>
                </a:r>
              </a:p>
              <a:p>
                <a:pPr marL="233363" marR="0" indent="-233363" defTabSz="914400" rtl="0" eaLnBrk="1" fontAlgn="auto" latinLnBrk="0" hangingPunct="1">
                  <a:lnSpc>
                    <a:spcPct val="100000"/>
                  </a:lnSpc>
                  <a:spcBef>
                    <a:spcPct val="20000"/>
                  </a:spcBef>
                  <a:spcAft>
                    <a:spcPts val="0"/>
                  </a:spcAft>
                  <a:buClrTx/>
                  <a:buSzTx/>
                  <a:buFont typeface="Wingdings" panose="05000000000000000000" pitchFamily="2" charset="2"/>
                  <a:buChar char="ü"/>
                  <a:tabLst/>
                </a:pPr>
                <a:r>
                  <a:rPr lang="en-US" sz="1150" dirty="0">
                    <a:solidFill>
                      <a:schemeClr val="bg1"/>
                    </a:solidFill>
                  </a:rPr>
                  <a:t>Protect against misinterpretation of data</a:t>
                </a:r>
                <a:endParaRPr kumimoji="0" lang="en-US" sz="1150" b="0" i="0" u="none" strike="noStrike" kern="1200" cap="none" spc="0" normalizeH="0" baseline="0" noProof="0" dirty="0">
                  <a:ln>
                    <a:noFill/>
                  </a:ln>
                  <a:solidFill>
                    <a:schemeClr val="bg1"/>
                  </a:solidFill>
                  <a:effectLst/>
                  <a:uLnTx/>
                  <a:uFillTx/>
                  <a:latin typeface="+mn-lt"/>
                  <a:ea typeface="+mn-ea"/>
                  <a:cs typeface="+mn-cs"/>
                </a:endParaRPr>
              </a:p>
            </p:txBody>
          </p:sp>
          <p:sp>
            <p:nvSpPr>
              <p:cNvPr id="22" name="TextBox 21">
                <a:extLst>
                  <a:ext uri="{FF2B5EF4-FFF2-40B4-BE49-F238E27FC236}">
                    <a16:creationId xmlns:a16="http://schemas.microsoft.com/office/drawing/2014/main" id="{E71DB181-82CB-2C68-F2FD-7D9F97CF1C80}"/>
                  </a:ext>
                </a:extLst>
              </p:cNvPr>
              <p:cNvSpPr txBox="1"/>
              <p:nvPr/>
            </p:nvSpPr>
            <p:spPr>
              <a:xfrm>
                <a:off x="1085663" y="3429000"/>
                <a:ext cx="1600200" cy="1668306"/>
              </a:xfrm>
              <a:prstGeom prst="rect">
                <a:avLst/>
              </a:prstGeom>
            </p:spPr>
            <p:txBody>
              <a:bodyPr vert="horz" wrap="square" lIns="91440" tIns="45720" rIns="91440" bIns="45720" rtlCol="0">
                <a:normAutofit/>
              </a:bodyPr>
              <a:lstStyle/>
              <a:p>
                <a:pPr marL="233363" marR="0" indent="-233363" defTabSz="914400" rtl="0" eaLnBrk="1" fontAlgn="auto" latinLnBrk="0" hangingPunct="1">
                  <a:lnSpc>
                    <a:spcPct val="100000"/>
                  </a:lnSpc>
                  <a:spcBef>
                    <a:spcPct val="20000"/>
                  </a:spcBef>
                  <a:spcAft>
                    <a:spcPts val="0"/>
                  </a:spcAft>
                  <a:buClrTx/>
                  <a:buSzTx/>
                  <a:buFont typeface="Wingdings" panose="05000000000000000000" pitchFamily="2" charset="2"/>
                  <a:buChar char=""/>
                  <a:tabLst/>
                </a:pPr>
                <a:r>
                  <a:rPr lang="en-US" sz="1150" dirty="0">
                    <a:solidFill>
                      <a:schemeClr val="bg1"/>
                    </a:solidFill>
                  </a:rPr>
                  <a:t>Data cannot be manipulated</a:t>
                </a:r>
                <a:endParaRPr kumimoji="0" lang="en-US" sz="1150" b="0" i="0" u="none" strike="noStrike" kern="1200" cap="none" spc="0" normalizeH="0" baseline="0" noProof="0" dirty="0">
                  <a:ln>
                    <a:noFill/>
                  </a:ln>
                  <a:solidFill>
                    <a:schemeClr val="bg1"/>
                  </a:solidFill>
                  <a:effectLst/>
                  <a:uLnTx/>
                  <a:uFillTx/>
                  <a:latin typeface="+mn-lt"/>
                  <a:ea typeface="+mn-ea"/>
                  <a:cs typeface="+mn-cs"/>
                </a:endParaRPr>
              </a:p>
            </p:txBody>
          </p:sp>
        </p:grpSp>
        <p:grpSp>
          <p:nvGrpSpPr>
            <p:cNvPr id="24" name="Group 23">
              <a:extLst>
                <a:ext uri="{FF2B5EF4-FFF2-40B4-BE49-F238E27FC236}">
                  <a16:creationId xmlns:a16="http://schemas.microsoft.com/office/drawing/2014/main" id="{4C6ABC2E-184F-CF89-32EE-83926AA075E9}"/>
                </a:ext>
              </a:extLst>
            </p:cNvPr>
            <p:cNvGrpSpPr/>
            <p:nvPr/>
          </p:nvGrpSpPr>
          <p:grpSpPr>
            <a:xfrm>
              <a:off x="3078849" y="1996085"/>
              <a:ext cx="1660510" cy="3101221"/>
              <a:chOff x="1085663" y="1993448"/>
              <a:chExt cx="1660510" cy="3101221"/>
            </a:xfrm>
          </p:grpSpPr>
          <p:sp>
            <p:nvSpPr>
              <p:cNvPr id="25" name="TextBox 24">
                <a:extLst>
                  <a:ext uri="{FF2B5EF4-FFF2-40B4-BE49-F238E27FC236}">
                    <a16:creationId xmlns:a16="http://schemas.microsoft.com/office/drawing/2014/main" id="{7184D163-314A-83C1-1E79-27E758A3B548}"/>
                  </a:ext>
                </a:extLst>
              </p:cNvPr>
              <p:cNvSpPr txBox="1"/>
              <p:nvPr/>
            </p:nvSpPr>
            <p:spPr>
              <a:xfrm>
                <a:off x="1145973" y="1993448"/>
                <a:ext cx="1600200" cy="1138451"/>
              </a:xfrm>
              <a:prstGeom prst="rect">
                <a:avLst/>
              </a:prstGeom>
            </p:spPr>
            <p:txBody>
              <a:bodyPr vert="horz" wrap="square" lIns="91440" tIns="45720" rIns="91440" bIns="45720" rtlCol="0">
                <a:normAutofit/>
              </a:bodyPr>
              <a:lstStyle/>
              <a:p>
                <a:pPr marL="233363" marR="0" indent="-233363" defTabSz="914400" rtl="0" eaLnBrk="1" fontAlgn="auto" latinLnBrk="0" hangingPunct="1">
                  <a:lnSpc>
                    <a:spcPct val="100000"/>
                  </a:lnSpc>
                  <a:spcBef>
                    <a:spcPct val="20000"/>
                  </a:spcBef>
                  <a:spcAft>
                    <a:spcPts val="0"/>
                  </a:spcAft>
                  <a:buClrTx/>
                  <a:buSzTx/>
                  <a:buFont typeface="Wingdings" panose="05000000000000000000" pitchFamily="2" charset="2"/>
                  <a:buChar char="ü"/>
                  <a:tabLst/>
                </a:pPr>
                <a:r>
                  <a:rPr lang="en-US" sz="1150" dirty="0">
                    <a:solidFill>
                      <a:schemeClr val="bg1"/>
                    </a:solidFill>
                  </a:rPr>
                  <a:t>All audiences can interact with the data</a:t>
                </a:r>
                <a:endParaRPr kumimoji="0" lang="en-US" sz="1150" b="0" i="0" u="none" strike="noStrike" kern="1200" cap="none" spc="0" normalizeH="0" baseline="0" noProof="0" dirty="0">
                  <a:ln>
                    <a:noFill/>
                  </a:ln>
                  <a:solidFill>
                    <a:schemeClr val="bg1"/>
                  </a:solidFill>
                  <a:effectLst/>
                  <a:uLnTx/>
                  <a:uFillTx/>
                  <a:latin typeface="+mn-lt"/>
                  <a:ea typeface="+mn-ea"/>
                  <a:cs typeface="+mn-cs"/>
                </a:endParaRPr>
              </a:p>
            </p:txBody>
          </p:sp>
          <p:sp>
            <p:nvSpPr>
              <p:cNvPr id="26" name="TextBox 25">
                <a:extLst>
                  <a:ext uri="{FF2B5EF4-FFF2-40B4-BE49-F238E27FC236}">
                    <a16:creationId xmlns:a16="http://schemas.microsoft.com/office/drawing/2014/main" id="{0F6B815F-F01A-F5B0-2885-695427CFA9A6}"/>
                  </a:ext>
                </a:extLst>
              </p:cNvPr>
              <p:cNvSpPr txBox="1"/>
              <p:nvPr/>
            </p:nvSpPr>
            <p:spPr>
              <a:xfrm>
                <a:off x="1085663" y="3426363"/>
                <a:ext cx="1600200" cy="1668306"/>
              </a:xfrm>
              <a:prstGeom prst="rect">
                <a:avLst/>
              </a:prstGeom>
            </p:spPr>
            <p:txBody>
              <a:bodyPr vert="horz" wrap="square" lIns="91440" tIns="45720" rIns="91440" bIns="45720" rtlCol="0">
                <a:normAutofit/>
              </a:bodyPr>
              <a:lstStyle/>
              <a:p>
                <a:pPr marL="233363" marR="0" indent="-233363" defTabSz="914400" rtl="0" eaLnBrk="1" fontAlgn="auto" latinLnBrk="0" hangingPunct="1">
                  <a:lnSpc>
                    <a:spcPct val="100000"/>
                  </a:lnSpc>
                  <a:spcBef>
                    <a:spcPct val="20000"/>
                  </a:spcBef>
                  <a:spcAft>
                    <a:spcPts val="0"/>
                  </a:spcAft>
                  <a:buClrTx/>
                  <a:buSzTx/>
                  <a:buFont typeface="Wingdings" panose="05000000000000000000" pitchFamily="2" charset="2"/>
                  <a:buChar char=""/>
                  <a:tabLst/>
                </a:pPr>
                <a:r>
                  <a:rPr lang="en-US" sz="1150" dirty="0">
                    <a:solidFill>
                      <a:schemeClr val="bg1"/>
                    </a:solidFill>
                  </a:rPr>
                  <a:t>If underlying data is not downloadable, data manipulation is limited</a:t>
                </a:r>
              </a:p>
              <a:p>
                <a:pPr marL="233363" marR="0" indent="-233363" defTabSz="914400" rtl="0" eaLnBrk="1" fontAlgn="auto" latinLnBrk="0" hangingPunct="1">
                  <a:lnSpc>
                    <a:spcPct val="100000"/>
                  </a:lnSpc>
                  <a:spcBef>
                    <a:spcPct val="20000"/>
                  </a:spcBef>
                  <a:spcAft>
                    <a:spcPts val="0"/>
                  </a:spcAft>
                  <a:buClrTx/>
                  <a:buSzTx/>
                  <a:buFont typeface="Wingdings" panose="05000000000000000000" pitchFamily="2" charset="2"/>
                  <a:buChar char=""/>
                  <a:tabLst/>
                </a:pPr>
                <a:r>
                  <a:rPr kumimoji="0" lang="en-US" sz="1150" b="0" i="0" u="none" strike="noStrike" kern="1200" cap="none" spc="0" normalizeH="0" baseline="0" noProof="0" dirty="0">
                    <a:ln>
                      <a:noFill/>
                    </a:ln>
                    <a:solidFill>
                      <a:schemeClr val="bg1"/>
                    </a:solidFill>
                    <a:effectLst/>
                    <a:uLnTx/>
                    <a:uFillTx/>
                    <a:latin typeface="+mn-lt"/>
                    <a:ea typeface="+mn-ea"/>
                    <a:cs typeface="+mn-cs"/>
                  </a:rPr>
                  <a:t>Dashboards require significant effort to develop</a:t>
                </a:r>
              </a:p>
            </p:txBody>
          </p:sp>
        </p:grpSp>
        <p:grpSp>
          <p:nvGrpSpPr>
            <p:cNvPr id="27" name="Group 26">
              <a:extLst>
                <a:ext uri="{FF2B5EF4-FFF2-40B4-BE49-F238E27FC236}">
                  <a16:creationId xmlns:a16="http://schemas.microsoft.com/office/drawing/2014/main" id="{407CD2FE-CFD9-EDE6-4031-E4CD0EC4B693}"/>
                </a:ext>
              </a:extLst>
            </p:cNvPr>
            <p:cNvGrpSpPr/>
            <p:nvPr/>
          </p:nvGrpSpPr>
          <p:grpSpPr>
            <a:xfrm>
              <a:off x="4922845" y="1993448"/>
              <a:ext cx="1660510" cy="3103858"/>
              <a:chOff x="1085663" y="1993448"/>
              <a:chExt cx="1660510" cy="3103858"/>
            </a:xfrm>
          </p:grpSpPr>
          <p:sp>
            <p:nvSpPr>
              <p:cNvPr id="28" name="TextBox 27">
                <a:extLst>
                  <a:ext uri="{FF2B5EF4-FFF2-40B4-BE49-F238E27FC236}">
                    <a16:creationId xmlns:a16="http://schemas.microsoft.com/office/drawing/2014/main" id="{29871CBE-C294-38B8-54F9-A761415F0CD1}"/>
                  </a:ext>
                </a:extLst>
              </p:cNvPr>
              <p:cNvSpPr txBox="1"/>
              <p:nvPr/>
            </p:nvSpPr>
            <p:spPr>
              <a:xfrm>
                <a:off x="1145973" y="1993448"/>
                <a:ext cx="1600200" cy="1435552"/>
              </a:xfrm>
              <a:prstGeom prst="rect">
                <a:avLst/>
              </a:prstGeom>
            </p:spPr>
            <p:txBody>
              <a:bodyPr vert="horz" wrap="square" lIns="91440" tIns="45720" rIns="91440" bIns="45720" rtlCol="0">
                <a:normAutofit/>
              </a:bodyPr>
              <a:lstStyle/>
              <a:p>
                <a:pPr marL="233363" marR="0" indent="-233363" defTabSz="914400" rtl="0" eaLnBrk="1" fontAlgn="auto" latinLnBrk="0" hangingPunct="1">
                  <a:lnSpc>
                    <a:spcPct val="100000"/>
                  </a:lnSpc>
                  <a:spcBef>
                    <a:spcPct val="20000"/>
                  </a:spcBef>
                  <a:spcAft>
                    <a:spcPts val="0"/>
                  </a:spcAft>
                  <a:buClrTx/>
                  <a:buSzTx/>
                  <a:buFont typeface="Wingdings" panose="05000000000000000000" pitchFamily="2" charset="2"/>
                  <a:buChar char="ü"/>
                  <a:tabLst/>
                </a:pPr>
                <a:r>
                  <a:rPr lang="en-US" sz="1150" dirty="0">
                    <a:solidFill>
                      <a:schemeClr val="bg1"/>
                    </a:solidFill>
                  </a:rPr>
                  <a:t>Researchers and innovators can download and manipulate, generating new analysis and insights</a:t>
                </a:r>
                <a:endParaRPr kumimoji="0" lang="en-US" sz="1150" b="0" i="0" u="none" strike="noStrike" kern="1200" cap="none" spc="0" normalizeH="0" baseline="0" noProof="0" dirty="0">
                  <a:ln>
                    <a:noFill/>
                  </a:ln>
                  <a:solidFill>
                    <a:schemeClr val="bg1"/>
                  </a:solidFill>
                  <a:effectLst/>
                  <a:uLnTx/>
                  <a:uFillTx/>
                  <a:latin typeface="+mn-lt"/>
                  <a:ea typeface="+mn-ea"/>
                  <a:cs typeface="+mn-cs"/>
                </a:endParaRPr>
              </a:p>
            </p:txBody>
          </p:sp>
          <p:sp>
            <p:nvSpPr>
              <p:cNvPr id="29" name="TextBox 28">
                <a:extLst>
                  <a:ext uri="{FF2B5EF4-FFF2-40B4-BE49-F238E27FC236}">
                    <a16:creationId xmlns:a16="http://schemas.microsoft.com/office/drawing/2014/main" id="{AEDF29AB-7370-C886-1A89-1E0C03BA68A1}"/>
                  </a:ext>
                </a:extLst>
              </p:cNvPr>
              <p:cNvSpPr txBox="1"/>
              <p:nvPr/>
            </p:nvSpPr>
            <p:spPr>
              <a:xfrm>
                <a:off x="1085663" y="3429000"/>
                <a:ext cx="1600200" cy="1668306"/>
              </a:xfrm>
              <a:prstGeom prst="rect">
                <a:avLst/>
              </a:prstGeom>
            </p:spPr>
            <p:txBody>
              <a:bodyPr vert="horz" wrap="square" lIns="91440" tIns="45720" rIns="91440" bIns="45720" rtlCol="0">
                <a:normAutofit/>
              </a:bodyPr>
              <a:lstStyle/>
              <a:p>
                <a:pPr marL="233363" marR="0" indent="-233363" defTabSz="914400" rtl="0" eaLnBrk="1" fontAlgn="auto" latinLnBrk="0" hangingPunct="1">
                  <a:lnSpc>
                    <a:spcPct val="100000"/>
                  </a:lnSpc>
                  <a:spcBef>
                    <a:spcPct val="20000"/>
                  </a:spcBef>
                  <a:spcAft>
                    <a:spcPts val="0"/>
                  </a:spcAft>
                  <a:buClrTx/>
                  <a:buSzTx/>
                  <a:buFont typeface="Wingdings" panose="05000000000000000000" pitchFamily="2" charset="2"/>
                  <a:buChar char=""/>
                  <a:tabLst/>
                </a:pPr>
                <a:r>
                  <a:rPr lang="en-US" sz="1150" dirty="0">
                    <a:solidFill>
                      <a:schemeClr val="bg1"/>
                    </a:solidFill>
                  </a:rPr>
                  <a:t>Difficult to use for nontechnical audiences</a:t>
                </a:r>
              </a:p>
              <a:p>
                <a:pPr marL="233363" marR="0" indent="-233363" defTabSz="914400" rtl="0" eaLnBrk="1" fontAlgn="auto" latinLnBrk="0" hangingPunct="1">
                  <a:lnSpc>
                    <a:spcPct val="100000"/>
                  </a:lnSpc>
                  <a:spcBef>
                    <a:spcPct val="20000"/>
                  </a:spcBef>
                  <a:spcAft>
                    <a:spcPts val="0"/>
                  </a:spcAft>
                  <a:buClrTx/>
                  <a:buSzTx/>
                  <a:buFont typeface="Wingdings" panose="05000000000000000000" pitchFamily="2" charset="2"/>
                  <a:buChar char=""/>
                  <a:tabLst/>
                </a:pPr>
                <a:r>
                  <a:rPr kumimoji="0" lang="en-US" sz="1150" b="0" i="0" u="none" strike="noStrike" kern="1200" cap="none" spc="0" normalizeH="0" baseline="0" noProof="0" dirty="0">
                    <a:ln>
                      <a:noFill/>
                    </a:ln>
                    <a:solidFill>
                      <a:schemeClr val="bg1"/>
                    </a:solidFill>
                    <a:effectLst/>
                    <a:uLnTx/>
                    <a:uFillTx/>
                    <a:latin typeface="+mn-lt"/>
                    <a:ea typeface="+mn-ea"/>
                    <a:cs typeface="+mn-cs"/>
                  </a:rPr>
                  <a:t>Risk of data misuse</a:t>
                </a:r>
              </a:p>
              <a:p>
                <a:pPr marL="233363" marR="0" indent="-233363" defTabSz="914400" rtl="0" eaLnBrk="1" fontAlgn="auto" latinLnBrk="0" hangingPunct="1">
                  <a:lnSpc>
                    <a:spcPct val="100000"/>
                  </a:lnSpc>
                  <a:spcBef>
                    <a:spcPct val="20000"/>
                  </a:spcBef>
                  <a:spcAft>
                    <a:spcPts val="0"/>
                  </a:spcAft>
                  <a:buClrTx/>
                  <a:buSzTx/>
                  <a:buFont typeface="Wingdings" panose="05000000000000000000" pitchFamily="2" charset="2"/>
                  <a:buChar char=""/>
                  <a:tabLst/>
                </a:pPr>
                <a:r>
                  <a:rPr lang="en-US" sz="1150" dirty="0">
                    <a:solidFill>
                      <a:schemeClr val="bg1"/>
                    </a:solidFill>
                  </a:rPr>
                  <a:t>Not appropriate for disaggregate data on individuals</a:t>
                </a:r>
                <a:endParaRPr kumimoji="0" lang="en-US" sz="1150" b="0" i="0" u="none" strike="noStrike" kern="1200" cap="none" spc="0" normalizeH="0" baseline="0" noProof="0" dirty="0">
                  <a:ln>
                    <a:noFill/>
                  </a:ln>
                  <a:solidFill>
                    <a:schemeClr val="bg1"/>
                  </a:solidFill>
                  <a:effectLst/>
                  <a:uLnTx/>
                  <a:uFillTx/>
                  <a:latin typeface="+mn-lt"/>
                  <a:ea typeface="+mn-ea"/>
                  <a:cs typeface="+mn-cs"/>
                </a:endParaRPr>
              </a:p>
            </p:txBody>
          </p:sp>
        </p:grpSp>
        <p:grpSp>
          <p:nvGrpSpPr>
            <p:cNvPr id="30" name="Group 29">
              <a:extLst>
                <a:ext uri="{FF2B5EF4-FFF2-40B4-BE49-F238E27FC236}">
                  <a16:creationId xmlns:a16="http://schemas.microsoft.com/office/drawing/2014/main" id="{91D9F820-C3F5-0247-AB2E-F7E60901EE50}"/>
                </a:ext>
              </a:extLst>
            </p:cNvPr>
            <p:cNvGrpSpPr/>
            <p:nvPr/>
          </p:nvGrpSpPr>
          <p:grpSpPr>
            <a:xfrm>
              <a:off x="6775708" y="1980698"/>
              <a:ext cx="1660510" cy="3076430"/>
              <a:chOff x="1085663" y="1993448"/>
              <a:chExt cx="1660510" cy="3103858"/>
            </a:xfrm>
          </p:grpSpPr>
          <p:sp>
            <p:nvSpPr>
              <p:cNvPr id="31" name="TextBox 30">
                <a:extLst>
                  <a:ext uri="{FF2B5EF4-FFF2-40B4-BE49-F238E27FC236}">
                    <a16:creationId xmlns:a16="http://schemas.microsoft.com/office/drawing/2014/main" id="{CD01186E-2760-DA7A-219E-1F060D8DE60C}"/>
                  </a:ext>
                </a:extLst>
              </p:cNvPr>
              <p:cNvSpPr txBox="1"/>
              <p:nvPr/>
            </p:nvSpPr>
            <p:spPr>
              <a:xfrm>
                <a:off x="1145973" y="1993448"/>
                <a:ext cx="1600200" cy="1138451"/>
              </a:xfrm>
              <a:prstGeom prst="rect">
                <a:avLst/>
              </a:prstGeom>
            </p:spPr>
            <p:txBody>
              <a:bodyPr vert="horz" wrap="square" lIns="91440" tIns="45720" rIns="91440" bIns="45720" rtlCol="0">
                <a:normAutofit/>
              </a:bodyPr>
              <a:lstStyle/>
              <a:p>
                <a:pPr marL="233363" marR="0" indent="-233363" defTabSz="914400" rtl="0" eaLnBrk="1" fontAlgn="auto" latinLnBrk="0" hangingPunct="1">
                  <a:lnSpc>
                    <a:spcPct val="100000"/>
                  </a:lnSpc>
                  <a:spcBef>
                    <a:spcPct val="20000"/>
                  </a:spcBef>
                  <a:spcAft>
                    <a:spcPts val="0"/>
                  </a:spcAft>
                  <a:buClrTx/>
                  <a:buSzTx/>
                  <a:buFont typeface="Wingdings" panose="05000000000000000000" pitchFamily="2" charset="2"/>
                  <a:buChar char="ü"/>
                  <a:tabLst/>
                </a:pPr>
                <a:r>
                  <a:rPr lang="en-US" sz="1150" dirty="0">
                    <a:solidFill>
                      <a:schemeClr val="bg1"/>
                    </a:solidFill>
                  </a:rPr>
                  <a:t>Developers can efficiently pull data into apps</a:t>
                </a:r>
                <a:endParaRPr kumimoji="0" lang="en-US" sz="1150" b="0" i="0" u="none" strike="noStrike" kern="1200" cap="none" spc="0" normalizeH="0" baseline="0" noProof="0" dirty="0">
                  <a:ln>
                    <a:noFill/>
                  </a:ln>
                  <a:solidFill>
                    <a:schemeClr val="bg1"/>
                  </a:solidFill>
                  <a:effectLst/>
                  <a:uLnTx/>
                  <a:uFillTx/>
                  <a:latin typeface="+mn-lt"/>
                  <a:ea typeface="+mn-ea"/>
                  <a:cs typeface="+mn-cs"/>
                </a:endParaRPr>
              </a:p>
            </p:txBody>
          </p:sp>
          <p:sp>
            <p:nvSpPr>
              <p:cNvPr id="32" name="TextBox 31">
                <a:extLst>
                  <a:ext uri="{FF2B5EF4-FFF2-40B4-BE49-F238E27FC236}">
                    <a16:creationId xmlns:a16="http://schemas.microsoft.com/office/drawing/2014/main" id="{6B7AF893-9A2F-F91E-9CE4-0274E5762347}"/>
                  </a:ext>
                </a:extLst>
              </p:cNvPr>
              <p:cNvSpPr txBox="1"/>
              <p:nvPr/>
            </p:nvSpPr>
            <p:spPr>
              <a:xfrm>
                <a:off x="1085663" y="3429000"/>
                <a:ext cx="1600200" cy="1668306"/>
              </a:xfrm>
              <a:prstGeom prst="rect">
                <a:avLst/>
              </a:prstGeom>
            </p:spPr>
            <p:txBody>
              <a:bodyPr vert="horz" wrap="square" lIns="91440" tIns="45720" rIns="91440" bIns="45720" rtlCol="0">
                <a:normAutofit/>
              </a:bodyPr>
              <a:lstStyle/>
              <a:p>
                <a:pPr marL="233363" marR="0" indent="-233363" defTabSz="914400" rtl="0" eaLnBrk="1" fontAlgn="auto" latinLnBrk="0" hangingPunct="1">
                  <a:lnSpc>
                    <a:spcPct val="100000"/>
                  </a:lnSpc>
                  <a:spcBef>
                    <a:spcPct val="20000"/>
                  </a:spcBef>
                  <a:spcAft>
                    <a:spcPts val="0"/>
                  </a:spcAft>
                  <a:buClrTx/>
                  <a:buSzTx/>
                  <a:buFont typeface="Wingdings" panose="05000000000000000000" pitchFamily="2" charset="2"/>
                  <a:buChar char=""/>
                  <a:tabLst/>
                </a:pPr>
                <a:r>
                  <a:rPr lang="en-US" sz="1150" dirty="0">
                    <a:solidFill>
                      <a:schemeClr val="bg1"/>
                    </a:solidFill>
                  </a:rPr>
                  <a:t>Only appropriate for data sources that man developers want to access at frequent intervals</a:t>
                </a:r>
                <a:endParaRPr kumimoji="0" lang="en-US" sz="1150" b="0" i="0" u="none" strike="noStrike" kern="1200" cap="none" spc="0" normalizeH="0" baseline="0" noProof="0" dirty="0">
                  <a:ln>
                    <a:noFill/>
                  </a:ln>
                  <a:solidFill>
                    <a:schemeClr val="bg1"/>
                  </a:solidFill>
                  <a:effectLst/>
                  <a:uLnTx/>
                  <a:uFillTx/>
                  <a:latin typeface="+mn-lt"/>
                  <a:ea typeface="+mn-ea"/>
                  <a:cs typeface="+mn-cs"/>
                </a:endParaRPr>
              </a:p>
            </p:txBody>
          </p:sp>
        </p:grpSp>
        <p:sp>
          <p:nvSpPr>
            <p:cNvPr id="33" name="TextBox 32">
              <a:extLst>
                <a:ext uri="{FF2B5EF4-FFF2-40B4-BE49-F238E27FC236}">
                  <a16:creationId xmlns:a16="http://schemas.microsoft.com/office/drawing/2014/main" id="{F859BD61-0748-12C9-1EE6-4C7023323CDF}"/>
                </a:ext>
              </a:extLst>
            </p:cNvPr>
            <p:cNvSpPr txBox="1"/>
            <p:nvPr/>
          </p:nvSpPr>
          <p:spPr>
            <a:xfrm>
              <a:off x="3043799" y="5145577"/>
              <a:ext cx="2754910" cy="457201"/>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b="0" i="0" u="none" strike="noStrike" kern="1200" cap="none" spc="0" normalizeH="0" baseline="0" noProof="0" dirty="0">
                  <a:ln>
                    <a:noFill/>
                  </a:ln>
                  <a:solidFill>
                    <a:schemeClr val="tx2">
                      <a:lumMod val="50000"/>
                    </a:schemeClr>
                  </a:solidFill>
                  <a:effectLst/>
                  <a:uLnTx/>
                  <a:uFillTx/>
                  <a:latin typeface="+mn-lt"/>
                  <a:ea typeface="+mn-ea"/>
                  <a:cs typeface="+mn-cs"/>
                </a:rPr>
                <a:t>Increasing Interactivity</a:t>
              </a:r>
            </a:p>
          </p:txBody>
        </p:sp>
      </p:grpSp>
    </p:spTree>
    <p:extLst>
      <p:ext uri="{BB962C8B-B14F-4D97-AF65-F5344CB8AC3E}">
        <p14:creationId xmlns:p14="http://schemas.microsoft.com/office/powerpoint/2010/main" val="653236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BBE8-DB20-4556-AA6C-C18912615F4F}"/>
              </a:ext>
            </a:extLst>
          </p:cNvPr>
          <p:cNvSpPr>
            <a:spLocks noGrp="1"/>
          </p:cNvSpPr>
          <p:nvPr>
            <p:ph type="title"/>
          </p:nvPr>
        </p:nvSpPr>
        <p:spPr/>
        <p:txBody>
          <a:bodyPr>
            <a:normAutofit fontScale="90000"/>
          </a:bodyPr>
          <a:lstStyle/>
          <a:p>
            <a:r>
              <a:rPr lang="en-US" dirty="0" err="1"/>
              <a:t>SharedStreets</a:t>
            </a:r>
            <a:r>
              <a:rPr lang="en-US" dirty="0"/>
              <a:t> Initiative</a:t>
            </a:r>
          </a:p>
        </p:txBody>
      </p:sp>
      <p:sp>
        <p:nvSpPr>
          <p:cNvPr id="3" name="Content Placeholder 2">
            <a:extLst>
              <a:ext uri="{FF2B5EF4-FFF2-40B4-BE49-F238E27FC236}">
                <a16:creationId xmlns:a16="http://schemas.microsoft.com/office/drawing/2014/main" id="{031EC0EC-B589-4618-A52A-8FB402028C7A}"/>
              </a:ext>
            </a:extLst>
          </p:cNvPr>
          <p:cNvSpPr>
            <a:spLocks noGrp="1"/>
          </p:cNvSpPr>
          <p:nvPr>
            <p:ph idx="1"/>
          </p:nvPr>
        </p:nvSpPr>
        <p:spPr>
          <a:xfrm>
            <a:off x="685800" y="1143000"/>
            <a:ext cx="4876800" cy="5486400"/>
          </a:xfrm>
        </p:spPr>
        <p:txBody>
          <a:bodyPr>
            <a:normAutofit fontScale="77500" lnSpcReduction="20000"/>
          </a:bodyPr>
          <a:lstStyle/>
          <a:p>
            <a:r>
              <a:rPr lang="en-US" dirty="0"/>
              <a:t>The National Association of City Transportation Officials (NACTO) launched the </a:t>
            </a:r>
            <a:r>
              <a:rPr lang="en-US" dirty="0" err="1"/>
              <a:t>SharedStreets</a:t>
            </a:r>
            <a:r>
              <a:rPr lang="en-US" dirty="0"/>
              <a:t> initiative in 2018 which provides open-source software tools to public entities and private companies to manage and share data about physical infrastructure and vehicle activity. </a:t>
            </a:r>
          </a:p>
          <a:p>
            <a:pPr lvl="1"/>
            <a:r>
              <a:rPr lang="en-US" dirty="0"/>
              <a:t>Standardizes data on physical infrastructure and vehicle activity</a:t>
            </a:r>
          </a:p>
          <a:p>
            <a:pPr lvl="1"/>
            <a:r>
              <a:rPr lang="en-US" dirty="0"/>
              <a:t>Builds open-source tools</a:t>
            </a:r>
          </a:p>
          <a:p>
            <a:pPr lvl="1"/>
            <a:r>
              <a:rPr lang="en-US" dirty="0"/>
              <a:t>Anonymizes sensitive data on individuals</a:t>
            </a:r>
          </a:p>
          <a:p>
            <a:pPr lvl="1"/>
            <a:r>
              <a:rPr lang="en-US" dirty="0"/>
              <a:t>Platform for collaboration and trust</a:t>
            </a:r>
          </a:p>
        </p:txBody>
      </p:sp>
      <p:pic>
        <p:nvPicPr>
          <p:cNvPr id="4" name="Picture 3"/>
          <p:cNvPicPr>
            <a:picLocks noChangeAspect="1"/>
          </p:cNvPicPr>
          <p:nvPr/>
        </p:nvPicPr>
        <p:blipFill>
          <a:blip r:embed="rId3"/>
          <a:stretch>
            <a:fillRect/>
          </a:stretch>
        </p:blipFill>
        <p:spPr>
          <a:xfrm>
            <a:off x="5562600" y="1143000"/>
            <a:ext cx="2771429" cy="4876190"/>
          </a:xfrm>
          <a:prstGeom prst="rect">
            <a:avLst/>
          </a:prstGeom>
        </p:spPr>
      </p:pic>
      <p:sp>
        <p:nvSpPr>
          <p:cNvPr id="5" name="Rectangle 4"/>
          <p:cNvSpPr/>
          <p:nvPr/>
        </p:nvSpPr>
        <p:spPr>
          <a:xfrm>
            <a:off x="6359870" y="6400190"/>
            <a:ext cx="2771430" cy="677108"/>
          </a:xfrm>
          <a:prstGeom prst="rect">
            <a:avLst/>
          </a:prstGeom>
        </p:spPr>
        <p:txBody>
          <a:bodyPr wrap="square">
            <a:spAutoFit/>
          </a:bodyPr>
          <a:lstStyle/>
          <a:p>
            <a:pPr algn="r"/>
            <a:r>
              <a:rPr lang="en-US" sz="1000" dirty="0">
                <a:solidFill>
                  <a:schemeClr val="bg1">
                    <a:lumMod val="50000"/>
                  </a:schemeClr>
                </a:solidFill>
              </a:rPr>
              <a:t>https://sharedstreets.io/</a:t>
            </a:r>
          </a:p>
          <a:p>
            <a:pPr algn="r"/>
            <a:r>
              <a:rPr lang="en-US" sz="1000" dirty="0">
                <a:solidFill>
                  <a:schemeClr val="bg1">
                    <a:lumMod val="50000"/>
                  </a:schemeClr>
                </a:solidFill>
              </a:rPr>
              <a:t>TCRP 213 Pg. 39</a:t>
            </a:r>
          </a:p>
          <a:p>
            <a:endParaRPr lang="en-US" dirty="0">
              <a:solidFill>
                <a:schemeClr val="bg1">
                  <a:lumMod val="50000"/>
                </a:schemeClr>
              </a:solidFill>
            </a:endParaRPr>
          </a:p>
        </p:txBody>
      </p:sp>
    </p:spTree>
    <p:extLst>
      <p:ext uri="{BB962C8B-B14F-4D97-AF65-F5344CB8AC3E}">
        <p14:creationId xmlns:p14="http://schemas.microsoft.com/office/powerpoint/2010/main" val="797597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Future Trends</a:t>
            </a:r>
          </a:p>
        </p:txBody>
      </p:sp>
      <p:sp>
        <p:nvSpPr>
          <p:cNvPr id="5" name="Content Placeholder 4"/>
          <p:cNvSpPr>
            <a:spLocks noGrp="1"/>
          </p:cNvSpPr>
          <p:nvPr>
            <p:ph idx="1"/>
          </p:nvPr>
        </p:nvSpPr>
        <p:spPr>
          <a:xfrm>
            <a:off x="838200" y="1219200"/>
            <a:ext cx="7467600" cy="4525963"/>
          </a:xfrm>
        </p:spPr>
        <p:txBody>
          <a:bodyPr>
            <a:normAutofit fontScale="92500" lnSpcReduction="20000"/>
          </a:bodyPr>
          <a:lstStyle/>
          <a:p>
            <a:r>
              <a:rPr lang="en-US" dirty="0"/>
              <a:t>Increasing use of automated data collection systems</a:t>
            </a:r>
          </a:p>
          <a:p>
            <a:pPr lvl="1"/>
            <a:r>
              <a:rPr lang="en-US" dirty="0"/>
              <a:t>Including mixed modes (manual &amp; automated)</a:t>
            </a:r>
          </a:p>
          <a:p>
            <a:endParaRPr lang="en-US" dirty="0"/>
          </a:p>
          <a:p>
            <a:r>
              <a:rPr lang="en-US" dirty="0"/>
              <a:t>More disaggregate data used for planning and decision-making (refined units of analysis)</a:t>
            </a:r>
          </a:p>
          <a:p>
            <a:endParaRPr lang="en-US" dirty="0"/>
          </a:p>
          <a:p>
            <a:r>
              <a:rPr lang="en-US" dirty="0"/>
              <a:t>Increasingly common for transit agencies to share data, particularly in standardized formats</a:t>
            </a:r>
          </a:p>
          <a:p>
            <a:endParaRPr lang="en-US" dirty="0"/>
          </a:p>
          <a:p>
            <a:pPr marL="0" indent="0">
              <a:buNone/>
            </a:pPr>
            <a:endParaRPr lang="en-US" dirty="0"/>
          </a:p>
        </p:txBody>
      </p:sp>
    </p:spTree>
    <p:extLst>
      <p:ext uri="{BB962C8B-B14F-4D97-AF65-F5344CB8AC3E}">
        <p14:creationId xmlns:p14="http://schemas.microsoft.com/office/powerpoint/2010/main" val="825366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Conclusions</a:t>
            </a:r>
          </a:p>
        </p:txBody>
      </p:sp>
      <p:sp>
        <p:nvSpPr>
          <p:cNvPr id="3" name="Content Placeholder 2"/>
          <p:cNvSpPr>
            <a:spLocks noGrp="1"/>
          </p:cNvSpPr>
          <p:nvPr>
            <p:ph idx="1"/>
          </p:nvPr>
        </p:nvSpPr>
        <p:spPr/>
        <p:txBody>
          <a:bodyPr>
            <a:normAutofit fontScale="92500" lnSpcReduction="20000"/>
          </a:bodyPr>
          <a:lstStyle/>
          <a:p>
            <a:r>
              <a:rPr lang="en-US" dirty="0"/>
              <a:t>We need accurate data to make appropriate decisions for transit service.</a:t>
            </a:r>
          </a:p>
          <a:p>
            <a:endParaRPr lang="en-US" dirty="0"/>
          </a:p>
          <a:p>
            <a:r>
              <a:rPr lang="en-US" dirty="0"/>
              <a:t>The National Transit Database (NTD) is the largest source of system-level transit data in the US.</a:t>
            </a:r>
          </a:p>
          <a:p>
            <a:endParaRPr lang="en-US" dirty="0"/>
          </a:p>
          <a:p>
            <a:r>
              <a:rPr lang="en-US" dirty="0"/>
              <a:t>Manual data collection consists in recording transit information in person.</a:t>
            </a:r>
          </a:p>
          <a:p>
            <a:endParaRPr lang="en-US" dirty="0"/>
          </a:p>
          <a:p>
            <a:r>
              <a:rPr lang="en-US" dirty="0"/>
              <a:t>Automatic data collection uses new technologies in buses to record vehicle location, vehicle loads, etc.  These new technologies are becoming increasingly common.</a:t>
            </a:r>
          </a:p>
        </p:txBody>
      </p:sp>
    </p:spTree>
    <p:extLst>
      <p:ext uri="{BB962C8B-B14F-4D97-AF65-F5344CB8AC3E}">
        <p14:creationId xmlns:p14="http://schemas.microsoft.com/office/powerpoint/2010/main" val="1161736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8153400" cy="487362"/>
          </a:xfrm>
        </p:spPr>
        <p:txBody>
          <a:bodyPr>
            <a:noAutofit/>
          </a:bodyPr>
          <a:lstStyle/>
          <a:p>
            <a:r>
              <a:rPr lang="en-US" sz="3000" dirty="0"/>
              <a:t>System Level: National Transit Database (NTD)</a:t>
            </a:r>
          </a:p>
        </p:txBody>
      </p:sp>
      <p:sp>
        <p:nvSpPr>
          <p:cNvPr id="5" name="Content Placeholder 4"/>
          <p:cNvSpPr>
            <a:spLocks noGrp="1"/>
          </p:cNvSpPr>
          <p:nvPr>
            <p:ph idx="1"/>
          </p:nvPr>
        </p:nvSpPr>
        <p:spPr>
          <a:xfrm>
            <a:off x="914400" y="1600200"/>
            <a:ext cx="7696200" cy="4525963"/>
          </a:xfrm>
        </p:spPr>
        <p:txBody>
          <a:bodyPr>
            <a:normAutofit fontScale="92500"/>
          </a:bodyPr>
          <a:lstStyle/>
          <a:p>
            <a:r>
              <a:rPr lang="en-US" dirty="0"/>
              <a:t>Established by Congress (Title 49 USC 5335a)</a:t>
            </a:r>
          </a:p>
          <a:p>
            <a:r>
              <a:rPr lang="en-US" dirty="0"/>
              <a:t>Primary source for statistics on transit in US</a:t>
            </a:r>
          </a:p>
          <a:p>
            <a:r>
              <a:rPr lang="en-US" dirty="0"/>
              <a:t>FTA grantees required to submit data</a:t>
            </a:r>
          </a:p>
          <a:p>
            <a:r>
              <a:rPr lang="en-US" dirty="0"/>
              <a:t>&gt; 660 providers currently report to NTD </a:t>
            </a:r>
          </a:p>
          <a:p>
            <a:r>
              <a:rPr lang="en-US" dirty="0"/>
              <a:t>Data used to apportion &gt; $5 billion FTA funds</a:t>
            </a:r>
          </a:p>
          <a:p>
            <a:r>
              <a:rPr lang="en-US" dirty="0"/>
              <a:t>Freely and publically available</a:t>
            </a:r>
          </a:p>
          <a:p>
            <a:endParaRPr lang="en-US" dirty="0"/>
          </a:p>
          <a:p>
            <a:endParaRPr lang="en-US" dirty="0"/>
          </a:p>
        </p:txBody>
      </p:sp>
      <p:sp>
        <p:nvSpPr>
          <p:cNvPr id="2" name="TextBox 1"/>
          <p:cNvSpPr txBox="1"/>
          <p:nvPr/>
        </p:nvSpPr>
        <p:spPr>
          <a:xfrm>
            <a:off x="5562600" y="6553200"/>
            <a:ext cx="3581400" cy="304800"/>
          </a:xfrm>
          <a:prstGeom prst="rect">
            <a:avLst/>
          </a:prstGeom>
        </p:spPr>
        <p:txBody>
          <a:bodyPr vert="horz" wrap="square" lIns="91440" tIns="45720" rIns="91440" bIns="45720" rtlCol="0">
            <a:normAutofit/>
          </a:bodyPr>
          <a:lstStyle/>
          <a:p>
            <a:pPr algn="r">
              <a:spcBef>
                <a:spcPct val="20000"/>
              </a:spcBef>
            </a:pPr>
            <a:r>
              <a:rPr lang="en-US" sz="1000" dirty="0">
                <a:solidFill>
                  <a:schemeClr val="bg1">
                    <a:lumMod val="50000"/>
                  </a:schemeClr>
                </a:solidFill>
              </a:rPr>
              <a:t>https</a:t>
            </a:r>
            <a:r>
              <a:rPr lang="en-US" sz="1200" dirty="0">
                <a:solidFill>
                  <a:schemeClr val="bg1">
                    <a:lumMod val="50000"/>
                  </a:schemeClr>
                </a:solidFill>
              </a:rPr>
              <a:t>://www.transit.dot.gov/ntd</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2044912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References</a:t>
            </a:r>
          </a:p>
        </p:txBody>
      </p:sp>
      <p:sp>
        <p:nvSpPr>
          <p:cNvPr id="5" name="Content Placeholder 4"/>
          <p:cNvSpPr>
            <a:spLocks noGrp="1"/>
          </p:cNvSpPr>
          <p:nvPr>
            <p:ph idx="1"/>
          </p:nvPr>
        </p:nvSpPr>
        <p:spPr>
          <a:xfrm>
            <a:off x="1066800" y="1600200"/>
            <a:ext cx="7467600" cy="4525963"/>
          </a:xfrm>
        </p:spPr>
        <p:txBody>
          <a:bodyPr>
            <a:normAutofit fontScale="55000" lnSpcReduction="20000"/>
          </a:bodyPr>
          <a:lstStyle/>
          <a:p>
            <a:pPr>
              <a:buNone/>
            </a:pPr>
            <a:r>
              <a:rPr lang="en-US" dirty="0"/>
              <a:t>Materials in this lecture were taken from:</a:t>
            </a:r>
          </a:p>
          <a:p>
            <a:r>
              <a:rPr lang="en-US" dirty="0"/>
              <a:t>Walker, J. (2011). </a:t>
            </a:r>
            <a:r>
              <a:rPr lang="en-US" i="1" dirty="0"/>
              <a:t>Human transit: How clearer thinking about public transit can enrich our communities and our lives</a:t>
            </a:r>
            <a:r>
              <a:rPr lang="en-US" dirty="0"/>
              <a:t>. Island Press.</a:t>
            </a:r>
          </a:p>
          <a:p>
            <a:r>
              <a:rPr lang="en-US" dirty="0"/>
              <a:t>TCRP Report 113. Using Archived AVL-APC Data to Improve Transit</a:t>
            </a:r>
          </a:p>
          <a:p>
            <a:r>
              <a:rPr lang="en-US" dirty="0"/>
              <a:t>Performance and Management (2006)</a:t>
            </a:r>
          </a:p>
          <a:p>
            <a:r>
              <a:rPr lang="en-US" dirty="0">
                <a:latin typeface="+mj-lt"/>
                <a:ea typeface="Verdana" pitchFamily="34" charset="0"/>
                <a:cs typeface="Verdana" pitchFamily="34" charset="0"/>
              </a:rPr>
              <a:t>National Transit Database Sampling Manual (2009)</a:t>
            </a:r>
          </a:p>
          <a:p>
            <a:r>
              <a:rPr lang="en-US" dirty="0"/>
              <a:t>Worldwide, </a:t>
            </a:r>
            <a:r>
              <a:rPr lang="en-US" dirty="0" err="1"/>
              <a:t>Wirthlin</a:t>
            </a:r>
            <a:r>
              <a:rPr lang="en-US" dirty="0"/>
              <a:t>, and T. C. R. P. </a:t>
            </a:r>
            <a:r>
              <a:rPr lang="en-US" dirty="0" err="1"/>
              <a:t>FJCandN</a:t>
            </a:r>
            <a:r>
              <a:rPr lang="en-US" dirty="0"/>
              <a:t>. "Report 63: Enhancing the Visibility and Image of Transit in the United States and Canada." </a:t>
            </a:r>
            <a:r>
              <a:rPr lang="en-US" i="1" dirty="0"/>
              <a:t>Transit Cooperative Research Program, National Research Council, Washington, DC</a:t>
            </a:r>
            <a:r>
              <a:rPr lang="en-US" dirty="0"/>
              <a:t> (2000).</a:t>
            </a:r>
          </a:p>
          <a:p>
            <a:r>
              <a:rPr lang="en-US" dirty="0"/>
              <a:t>"Sampling Tests Automatic Passenger Counters." </a:t>
            </a:r>
            <a:r>
              <a:rPr lang="en-US" i="1" dirty="0"/>
              <a:t>The Inside Lane</a:t>
            </a:r>
            <a:r>
              <a:rPr lang="en-US" dirty="0"/>
              <a:t>. </a:t>
            </a:r>
            <a:r>
              <a:rPr lang="en-US" dirty="0" err="1"/>
              <a:t>N.p</a:t>
            </a:r>
            <a:r>
              <a:rPr lang="en-US" dirty="0"/>
              <a:t>., </a:t>
            </a:r>
            <a:r>
              <a:rPr lang="en-US" dirty="0" err="1"/>
              <a:t>n.d.</a:t>
            </a:r>
            <a:r>
              <a:rPr lang="en-US" dirty="0"/>
              <a:t> Web. 11 Sept. 2014.</a:t>
            </a:r>
          </a:p>
          <a:p>
            <a:r>
              <a:rPr lang="en-US" dirty="0"/>
              <a:t>TCRP Synthesis 153: The Transit Analyst Toolbox: Analysis and Approaches for Reporting, Communicating, and Examining Transit Data (2021)</a:t>
            </a:r>
          </a:p>
          <a:p>
            <a:r>
              <a:rPr lang="en-US" dirty="0"/>
              <a:t>TCRP Report 213: Data Sharing Guidance for Public Transit Agencies Now and in the Future (2020)</a:t>
            </a:r>
          </a:p>
          <a:p>
            <a:endParaRPr lang="en-US" dirty="0"/>
          </a:p>
          <a:p>
            <a:endParaRPr lang="en-US" dirty="0"/>
          </a:p>
          <a:p>
            <a:endParaRPr lang="en-US" dirty="0"/>
          </a:p>
          <a:p>
            <a:endParaRPr lang="en-US" dirty="0"/>
          </a:p>
          <a:p>
            <a:endParaRPr lang="en-US" dirty="0"/>
          </a:p>
          <a:p>
            <a:endParaRPr lang="en-US" dirty="0"/>
          </a:p>
          <a:p>
            <a:pPr>
              <a:buNone/>
            </a:pPr>
            <a:endParaRPr lang="en-US" dirty="0"/>
          </a:p>
          <a:p>
            <a:pPr>
              <a:buNone/>
            </a:pPr>
            <a:endParaRPr lang="en-US" dirty="0"/>
          </a:p>
        </p:txBody>
      </p:sp>
    </p:spTree>
    <p:extLst>
      <p:ext uri="{BB962C8B-B14F-4D97-AF65-F5344CB8AC3E}">
        <p14:creationId xmlns:p14="http://schemas.microsoft.com/office/powerpoint/2010/main" val="747375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2018 National Transit Profile</a:t>
            </a:r>
          </a:p>
        </p:txBody>
      </p:sp>
      <p:sp>
        <p:nvSpPr>
          <p:cNvPr id="5" name="Content Placeholder 4"/>
          <p:cNvSpPr>
            <a:spLocks noGrp="1"/>
          </p:cNvSpPr>
          <p:nvPr>
            <p:ph idx="1"/>
          </p:nvPr>
        </p:nvSpPr>
        <p:spPr>
          <a:xfrm>
            <a:off x="685800" y="1676400"/>
            <a:ext cx="8229600" cy="5486400"/>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sz="3800" dirty="0"/>
              <a:t>Does this look familiar? </a:t>
            </a:r>
          </a:p>
        </p:txBody>
      </p:sp>
      <p:sp>
        <p:nvSpPr>
          <p:cNvPr id="8" name="TextBox 7"/>
          <p:cNvSpPr txBox="1"/>
          <p:nvPr/>
        </p:nvSpPr>
        <p:spPr>
          <a:xfrm>
            <a:off x="5410200" y="6596743"/>
            <a:ext cx="3733800" cy="304800"/>
          </a:xfrm>
          <a:prstGeom prst="rect">
            <a:avLst/>
          </a:prstGeom>
        </p:spPr>
        <p:txBody>
          <a:bodyPr vert="horz" wrap="square" lIns="91440" tIns="45720" rIns="91440" bIns="45720" rtlCol="0">
            <a:normAutofit/>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lang="en-US" sz="1000" dirty="0">
                <a:solidFill>
                  <a:schemeClr val="tx1">
                    <a:tint val="75000"/>
                  </a:schemeClr>
                </a:solidFill>
              </a:rPr>
              <a:t>2020 APTA Fact Book – Page 4-5</a:t>
            </a:r>
            <a:endPar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p:cNvPicPr>
            <a:picLocks noChangeAspect="1"/>
          </p:cNvPicPr>
          <p:nvPr/>
        </p:nvPicPr>
        <p:blipFill>
          <a:blip r:embed="rId3"/>
          <a:stretch>
            <a:fillRect/>
          </a:stretch>
        </p:blipFill>
        <p:spPr>
          <a:xfrm>
            <a:off x="1219200" y="1143000"/>
            <a:ext cx="3699329" cy="5045504"/>
          </a:xfrm>
          <a:prstGeom prst="rect">
            <a:avLst/>
          </a:prstGeom>
        </p:spPr>
      </p:pic>
      <p:pic>
        <p:nvPicPr>
          <p:cNvPr id="7" name="Picture 6"/>
          <p:cNvPicPr>
            <a:picLocks noChangeAspect="1"/>
          </p:cNvPicPr>
          <p:nvPr/>
        </p:nvPicPr>
        <p:blipFill>
          <a:blip r:embed="rId4"/>
          <a:stretch>
            <a:fillRect/>
          </a:stretch>
        </p:blipFill>
        <p:spPr>
          <a:xfrm>
            <a:off x="4841609" y="1226115"/>
            <a:ext cx="3826820" cy="4900365"/>
          </a:xfrm>
          <a:prstGeom prst="rect">
            <a:avLst/>
          </a:prstGeom>
        </p:spPr>
      </p:pic>
    </p:spTree>
    <p:extLst>
      <p:ext uri="{BB962C8B-B14F-4D97-AF65-F5344CB8AC3E}">
        <p14:creationId xmlns:p14="http://schemas.microsoft.com/office/powerpoint/2010/main" val="1444727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What is in the NTD?</a:t>
            </a:r>
          </a:p>
        </p:txBody>
      </p:sp>
      <p:sp>
        <p:nvSpPr>
          <p:cNvPr id="5" name="Content Placeholder 4"/>
          <p:cNvSpPr>
            <a:spLocks noGrp="1"/>
          </p:cNvSpPr>
          <p:nvPr>
            <p:ph idx="1"/>
          </p:nvPr>
        </p:nvSpPr>
        <p:spPr/>
        <p:txBody>
          <a:bodyPr>
            <a:normAutofit lnSpcReduction="10000"/>
          </a:bodyPr>
          <a:lstStyle/>
          <a:p>
            <a:r>
              <a:rPr lang="en-US" dirty="0"/>
              <a:t>Modules include:</a:t>
            </a:r>
          </a:p>
          <a:p>
            <a:pPr lvl="1"/>
            <a:r>
              <a:rPr lang="en-US" dirty="0"/>
              <a:t>Financials (Fares/Funding)</a:t>
            </a:r>
          </a:p>
          <a:p>
            <a:pPr lvl="2"/>
            <a:r>
              <a:rPr lang="en-US" dirty="0"/>
              <a:t>Capital funds, operating expenses, operator wages</a:t>
            </a:r>
          </a:p>
          <a:p>
            <a:pPr lvl="1"/>
            <a:r>
              <a:rPr lang="en-US" dirty="0"/>
              <a:t>Transit Service (Supplied and Consumed)</a:t>
            </a:r>
          </a:p>
          <a:p>
            <a:pPr lvl="2"/>
            <a:r>
              <a:rPr lang="en-US" dirty="0"/>
              <a:t>Vehicle revenue miles, Vehicle revenue hours, unlinked passenger trips, passenger miles traveled</a:t>
            </a:r>
          </a:p>
          <a:p>
            <a:pPr lvl="1"/>
            <a:r>
              <a:rPr lang="en-US" dirty="0"/>
              <a:t>Safety and Security </a:t>
            </a:r>
          </a:p>
          <a:p>
            <a:pPr lvl="1"/>
            <a:r>
              <a:rPr lang="en-US" dirty="0"/>
              <a:t>Assets</a:t>
            </a:r>
          </a:p>
          <a:p>
            <a:pPr lvl="2"/>
            <a:r>
              <a:rPr lang="en-US" dirty="0"/>
              <a:t>Stations and maintenance facilities, transit way mileage, revenue vehicles</a:t>
            </a:r>
          </a:p>
          <a:p>
            <a:pPr lvl="1"/>
            <a:r>
              <a:rPr lang="en-US" dirty="0"/>
              <a:t>Resources</a:t>
            </a:r>
          </a:p>
          <a:p>
            <a:pPr lvl="2"/>
            <a:r>
              <a:rPr lang="en-US" dirty="0"/>
              <a:t>Number of employees, energy consumption</a:t>
            </a:r>
          </a:p>
        </p:txBody>
      </p:sp>
    </p:spTree>
    <p:extLst>
      <p:ext uri="{BB962C8B-B14F-4D97-AF65-F5344CB8AC3E}">
        <p14:creationId xmlns:p14="http://schemas.microsoft.com/office/powerpoint/2010/main" val="3614088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NTD Glossary (Expenses)</a:t>
            </a:r>
          </a:p>
        </p:txBody>
      </p:sp>
      <p:sp>
        <p:nvSpPr>
          <p:cNvPr id="3" name="Content Placeholder 2"/>
          <p:cNvSpPr>
            <a:spLocks noGrp="1"/>
          </p:cNvSpPr>
          <p:nvPr>
            <p:ph idx="1"/>
          </p:nvPr>
        </p:nvSpPr>
        <p:spPr>
          <a:xfrm>
            <a:off x="1295400" y="1143000"/>
            <a:ext cx="7467600" cy="5486400"/>
          </a:xfrm>
        </p:spPr>
        <p:txBody>
          <a:bodyPr>
            <a:noAutofit/>
          </a:bodyPr>
          <a:lstStyle/>
          <a:p>
            <a:pPr>
              <a:lnSpc>
                <a:spcPct val="150000"/>
              </a:lnSpc>
            </a:pPr>
            <a:r>
              <a:rPr lang="en-US" sz="2000" b="1" dirty="0"/>
              <a:t>Capital Expenses </a:t>
            </a:r>
            <a:r>
              <a:rPr lang="en-US" sz="2000" dirty="0"/>
              <a:t>= Purchase of Equipment</a:t>
            </a:r>
          </a:p>
          <a:p>
            <a:pPr lvl="1">
              <a:lnSpc>
                <a:spcPct val="150000"/>
              </a:lnSpc>
            </a:pPr>
            <a:r>
              <a:rPr lang="en-US" sz="2000" dirty="0"/>
              <a:t>Useful life greater than one year and greater than $5,000</a:t>
            </a:r>
          </a:p>
          <a:p>
            <a:pPr lvl="1">
              <a:lnSpc>
                <a:spcPct val="150000"/>
              </a:lnSpc>
            </a:pPr>
            <a:r>
              <a:rPr lang="en-US" sz="2000" dirty="0"/>
              <a:t>Includes Facilities (Guideway, Passenger Stations, Administration Buildings, Maintenance), Rolling Stock (Vehicles), other equipment</a:t>
            </a:r>
          </a:p>
          <a:p>
            <a:pPr>
              <a:lnSpc>
                <a:spcPct val="150000"/>
              </a:lnSpc>
            </a:pPr>
            <a:r>
              <a:rPr lang="en-US" sz="2000" b="1" dirty="0"/>
              <a:t>Operating Expenses </a:t>
            </a:r>
            <a:r>
              <a:rPr lang="en-US" sz="2000" dirty="0"/>
              <a:t>= Operation of the Agency</a:t>
            </a:r>
          </a:p>
          <a:p>
            <a:pPr lvl="1">
              <a:lnSpc>
                <a:spcPct val="150000"/>
              </a:lnSpc>
            </a:pPr>
            <a:r>
              <a:rPr lang="en-US" sz="2000" dirty="0"/>
              <a:t>Function (Vehicle Operations, Vehicle Maintenance, Non-Vehicle Maintenance, General Administration)</a:t>
            </a:r>
          </a:p>
          <a:p>
            <a:pPr lvl="1">
              <a:lnSpc>
                <a:spcPct val="150000"/>
              </a:lnSpc>
            </a:pPr>
            <a:r>
              <a:rPr lang="en-US" sz="2000" dirty="0"/>
              <a:t>Object Class (Salary &amp; Wages + Fringe= Compensation, Services, Materials and Supplies, Utilities, Casualty and Liability, Purchased Transportation, Other)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NTD Glossary (Service Consumed)</a:t>
            </a:r>
          </a:p>
        </p:txBody>
      </p:sp>
      <p:sp>
        <p:nvSpPr>
          <p:cNvPr id="3" name="Content Placeholder 2"/>
          <p:cNvSpPr>
            <a:spLocks noGrp="1"/>
          </p:cNvSpPr>
          <p:nvPr>
            <p:ph idx="1"/>
          </p:nvPr>
        </p:nvSpPr>
        <p:spPr>
          <a:xfrm>
            <a:off x="1295400" y="1143000"/>
            <a:ext cx="7467600" cy="5486400"/>
          </a:xfrm>
        </p:spPr>
        <p:txBody>
          <a:bodyPr>
            <a:noAutofit/>
          </a:bodyPr>
          <a:lstStyle/>
          <a:p>
            <a:pPr>
              <a:lnSpc>
                <a:spcPct val="150000"/>
              </a:lnSpc>
            </a:pPr>
            <a:r>
              <a:rPr lang="en-US" sz="2000" b="1" dirty="0"/>
              <a:t>Unlinked Passenger Trips </a:t>
            </a:r>
            <a:r>
              <a:rPr lang="en-US" sz="2000" dirty="0"/>
              <a:t>= Boardings</a:t>
            </a:r>
          </a:p>
          <a:p>
            <a:pPr>
              <a:lnSpc>
                <a:spcPct val="150000"/>
              </a:lnSpc>
            </a:pPr>
            <a:r>
              <a:rPr lang="en-US" sz="2000" b="1" dirty="0"/>
              <a:t>Passenger Miles </a:t>
            </a:r>
            <a:r>
              <a:rPr lang="en-US" sz="2000" dirty="0"/>
              <a:t>= Cumulative sum of the distances ridden by each passenger</a:t>
            </a:r>
          </a:p>
          <a:p>
            <a:pPr>
              <a:lnSpc>
                <a:spcPct val="150000"/>
              </a:lnSpc>
            </a:pPr>
            <a:r>
              <a:rPr lang="en-US" sz="2000" b="1" dirty="0"/>
              <a:t>Average Trip Length </a:t>
            </a:r>
            <a:r>
              <a:rPr lang="en-US" sz="2000" dirty="0"/>
              <a:t>= Avg distance ridden = Passenger Miles / Unlinked Passenger Trips</a:t>
            </a:r>
          </a:p>
          <a:p>
            <a:pPr>
              <a:lnSpc>
                <a:spcPct val="150000"/>
              </a:lnSpc>
            </a:pPr>
            <a:r>
              <a:rPr lang="en-US" sz="2000" b="1" dirty="0"/>
              <a:t>Average Passenger Load </a:t>
            </a:r>
            <a:r>
              <a:rPr lang="en-US" sz="2000" dirty="0"/>
              <a:t>= Avg number of passengers aboard a vehicle at any one time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sz="2800" b="0" i="0" u="none" strike="noStrike" kern="1200" cap="none" spc="0" normalizeH="0" baseline="0" noProof="0" dirty="0" smtClean="0">
            <a:ln>
              <a:noFill/>
            </a:ln>
            <a:solidFill>
              <a:schemeClr val="tx1">
                <a:tint val="75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9051</TotalTime>
  <Words>4813</Words>
  <Application>Microsoft Office PowerPoint</Application>
  <PresentationFormat>On-screen Show (4:3)</PresentationFormat>
  <Paragraphs>493</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Corbel</vt:lpstr>
      <vt:lpstr>Times New Roman</vt:lpstr>
      <vt:lpstr>Verdana</vt:lpstr>
      <vt:lpstr>Wingdings</vt:lpstr>
      <vt:lpstr>Office Theme</vt:lpstr>
      <vt:lpstr>Lecture #3: Transit Data Types &amp; Sources</vt:lpstr>
      <vt:lpstr>Outline: Transit Data Types and Sources</vt:lpstr>
      <vt:lpstr>TYPES OF TRANSIT DATA</vt:lpstr>
      <vt:lpstr>Three Main Types of Data</vt:lpstr>
      <vt:lpstr>System Level: National Transit Database (NTD)</vt:lpstr>
      <vt:lpstr>2018 National Transit Profile</vt:lpstr>
      <vt:lpstr>What is in the NTD?</vt:lpstr>
      <vt:lpstr>NTD Glossary (Expenses)</vt:lpstr>
      <vt:lpstr>NTD Glossary (Service Consumed)</vt:lpstr>
      <vt:lpstr>NTD Glossary (Service Supplied)</vt:lpstr>
      <vt:lpstr>NTD Glossary (Service Supplied)</vt:lpstr>
      <vt:lpstr>NTD Performance Measures</vt:lpstr>
      <vt:lpstr>In-Class Exercise</vt:lpstr>
      <vt:lpstr>Three Main Types of Data</vt:lpstr>
      <vt:lpstr>Route and Trip Levels Are Similar</vt:lpstr>
      <vt:lpstr>Manual Data collection</vt:lpstr>
      <vt:lpstr>Manual Procedure Considerations</vt:lpstr>
      <vt:lpstr>Ride Checks</vt:lpstr>
      <vt:lpstr>Ride Check Data Sheet - Example</vt:lpstr>
      <vt:lpstr>Ride Check - Basic Calculations </vt:lpstr>
      <vt:lpstr>Example Load Profile</vt:lpstr>
      <vt:lpstr>Point Checks</vt:lpstr>
      <vt:lpstr>Surveys</vt:lpstr>
      <vt:lpstr>PowerPoint Presentation</vt:lpstr>
      <vt:lpstr>PowerPoint Presentation</vt:lpstr>
      <vt:lpstr>Automated Data collection</vt:lpstr>
      <vt:lpstr>Automated Data Sources</vt:lpstr>
      <vt:lpstr>Service Quality Improvement Cycles</vt:lpstr>
      <vt:lpstr>Automated Fare Collection (AFC)</vt:lpstr>
      <vt:lpstr>Smart Card Example: OD Estimation</vt:lpstr>
      <vt:lpstr>Automated Passenger Counters (APC)</vt:lpstr>
      <vt:lpstr>Automated Vehicle Location (AVL)</vt:lpstr>
      <vt:lpstr>Signpost-based AVL</vt:lpstr>
      <vt:lpstr>GPS-based AVL</vt:lpstr>
      <vt:lpstr>Combining AVL &amp; APC</vt:lpstr>
      <vt:lpstr>Comparison OF Service DataSETS</vt:lpstr>
      <vt:lpstr>Data Creation &amp; Collection Tools for Transit Planning &amp; Performance </vt:lpstr>
      <vt:lpstr>Transit Systems &amp;  Service Data Use &amp; Generation</vt:lpstr>
      <vt:lpstr>Static Service Data by Mode</vt:lpstr>
      <vt:lpstr>Real Time Data Collected by Mode</vt:lpstr>
      <vt:lpstr>Bus Ridership Data Sources</vt:lpstr>
      <vt:lpstr>Rail Ridership Data Sources</vt:lpstr>
      <vt:lpstr>Data Collection Challenges</vt:lpstr>
      <vt:lpstr>Data Sharing </vt:lpstr>
      <vt:lpstr>Transit Data Types &amp; Sharing Characteristics</vt:lpstr>
      <vt:lpstr>Methods for Sharing Data</vt:lpstr>
      <vt:lpstr>SharedStreets Initiative</vt:lpstr>
      <vt:lpstr>Future Trends</vt:lpstr>
      <vt:lpstr>Conclusions</vt:lpstr>
      <vt:lpstr>References</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jjl0006</dc:creator>
  <cp:lastModifiedBy>Candace Brakewood</cp:lastModifiedBy>
  <cp:revision>136</cp:revision>
  <cp:lastPrinted>2021-08-31T13:34:47Z</cp:lastPrinted>
  <dcterms:created xsi:type="dcterms:W3CDTF">2014-01-17T20:58:51Z</dcterms:created>
  <dcterms:modified xsi:type="dcterms:W3CDTF">2022-10-03T13:45:56Z</dcterms:modified>
</cp:coreProperties>
</file>