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95" r:id="rId2"/>
    <p:sldId id="597" r:id="rId3"/>
    <p:sldId id="598" r:id="rId4"/>
    <p:sldId id="599" r:id="rId5"/>
    <p:sldId id="600" r:id="rId6"/>
    <p:sldId id="601" r:id="rId7"/>
    <p:sldId id="602" r:id="rId8"/>
    <p:sldId id="603" r:id="rId9"/>
    <p:sldId id="604" r:id="rId10"/>
    <p:sldId id="605" r:id="rId11"/>
    <p:sldId id="606" r:id="rId12"/>
    <p:sldId id="607"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40" r:id="rId27"/>
    <p:sldId id="621" r:id="rId28"/>
    <p:sldId id="641" r:id="rId29"/>
    <p:sldId id="642" r:id="rId30"/>
    <p:sldId id="627" r:id="rId31"/>
    <p:sldId id="646" r:id="rId32"/>
    <p:sldId id="647" r:id="rId33"/>
    <p:sldId id="648" r:id="rId34"/>
    <p:sldId id="649" r:id="rId35"/>
    <p:sldId id="650" r:id="rId36"/>
    <p:sldId id="651" r:id="rId37"/>
    <p:sldId id="652" r:id="rId38"/>
    <p:sldId id="653" r:id="rId39"/>
    <p:sldId id="654" r:id="rId40"/>
    <p:sldId id="628" r:id="rId41"/>
    <p:sldId id="62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423A"/>
    <a:srgbClr val="608DC4"/>
    <a:srgbClr val="607472"/>
    <a:srgbClr val="0F1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75501" autoAdjust="0"/>
  </p:normalViewPr>
  <p:slideViewPr>
    <p:cSldViewPr>
      <p:cViewPr varScale="1">
        <p:scale>
          <a:sx n="83" d="100"/>
          <a:sy n="83" d="100"/>
        </p:scale>
        <p:origin x="1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https://ebpgroup.sharepoint.com/sites/US-P-TCRPH-58TransitPrioritizationproject/Freigegebene%20Dokumente/General/2.%20Successful%20Practice/2.1%20Lit%20Review/Data/FundingSources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Sheet1!$M$8</c:f>
              <c:strCache>
                <c:ptCount val="1"/>
                <c:pt idx="0">
                  <c:v>Passenger Fares and Other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3B6-4D5D-974E-01501A5303A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Sheet1!$S$7:$U$7</c:f>
              <c:strCache>
                <c:ptCount val="3"/>
                <c:pt idx="0">
                  <c:v>Operating</c:v>
                </c:pt>
                <c:pt idx="1">
                  <c:v>Capital</c:v>
                </c:pt>
                <c:pt idx="2">
                  <c:v>Total</c:v>
                </c:pt>
              </c:strCache>
            </c:strRef>
          </c:cat>
          <c:val>
            <c:numRef>
              <c:f>Sheet1!$S$8:$U$8</c:f>
              <c:numCache>
                <c:formatCode>0.0%</c:formatCode>
                <c:ptCount val="3"/>
                <c:pt idx="0">
                  <c:v>0.36047000000000001</c:v>
                </c:pt>
                <c:pt idx="1">
                  <c:v>0</c:v>
                </c:pt>
                <c:pt idx="2">
                  <c:v>0.25385000000000002</c:v>
                </c:pt>
              </c:numCache>
            </c:numRef>
          </c:val>
          <c:extLst>
            <c:ext xmlns:c16="http://schemas.microsoft.com/office/drawing/2014/chart" uri="{C3380CC4-5D6E-409C-BE32-E72D297353CC}">
              <c16:uniqueId val="{00000001-13B6-4D5D-974E-01501A5303AA}"/>
            </c:ext>
          </c:extLst>
        </c:ser>
        <c:ser>
          <c:idx val="1"/>
          <c:order val="1"/>
          <c:tx>
            <c:strRef>
              <c:f>Sheet1!$M$9</c:f>
              <c:strCache>
                <c:ptCount val="1"/>
                <c:pt idx="0">
                  <c:v>Local Plus Directly Generated Assistance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Sheet1!$S$7:$U$7</c:f>
              <c:strCache>
                <c:ptCount val="3"/>
                <c:pt idx="0">
                  <c:v>Operating</c:v>
                </c:pt>
                <c:pt idx="1">
                  <c:v>Capital</c:v>
                </c:pt>
                <c:pt idx="2">
                  <c:v>Total</c:v>
                </c:pt>
              </c:strCache>
            </c:strRef>
          </c:cat>
          <c:val>
            <c:numRef>
              <c:f>Sheet1!$S$9:$U$9</c:f>
              <c:numCache>
                <c:formatCode>0.0%</c:formatCode>
                <c:ptCount val="3"/>
                <c:pt idx="0">
                  <c:v>0.32620000000000005</c:v>
                </c:pt>
                <c:pt idx="1">
                  <c:v>0.48694999999999999</c:v>
                </c:pt>
                <c:pt idx="2">
                  <c:v>0.37375000000000003</c:v>
                </c:pt>
              </c:numCache>
            </c:numRef>
          </c:val>
          <c:extLst>
            <c:ext xmlns:c16="http://schemas.microsoft.com/office/drawing/2014/chart" uri="{C3380CC4-5D6E-409C-BE32-E72D297353CC}">
              <c16:uniqueId val="{00000002-13B6-4D5D-974E-01501A5303AA}"/>
            </c:ext>
          </c:extLst>
        </c:ser>
        <c:ser>
          <c:idx val="2"/>
          <c:order val="2"/>
          <c:tx>
            <c:strRef>
              <c:f>Sheet1!$M$10</c:f>
              <c:strCache>
                <c:ptCount val="1"/>
                <c:pt idx="0">
                  <c:v>State Assistance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Sheet1!$S$7:$U$7</c:f>
              <c:strCache>
                <c:ptCount val="3"/>
                <c:pt idx="0">
                  <c:v>Operating</c:v>
                </c:pt>
                <c:pt idx="1">
                  <c:v>Capital</c:v>
                </c:pt>
                <c:pt idx="2">
                  <c:v>Total</c:v>
                </c:pt>
              </c:strCache>
            </c:strRef>
          </c:cat>
          <c:val>
            <c:numRef>
              <c:f>Sheet1!$S$10:$U$10</c:f>
              <c:numCache>
                <c:formatCode>0.0%</c:formatCode>
                <c:ptCount val="3"/>
                <c:pt idx="0">
                  <c:v>0.22700000000000001</c:v>
                </c:pt>
                <c:pt idx="1">
                  <c:v>0.15115000000000001</c:v>
                </c:pt>
                <c:pt idx="2">
                  <c:v>0.20457</c:v>
                </c:pt>
              </c:numCache>
            </c:numRef>
          </c:val>
          <c:extLst>
            <c:ext xmlns:c16="http://schemas.microsoft.com/office/drawing/2014/chart" uri="{C3380CC4-5D6E-409C-BE32-E72D297353CC}">
              <c16:uniqueId val="{00000003-13B6-4D5D-974E-01501A5303AA}"/>
            </c:ext>
          </c:extLst>
        </c:ser>
        <c:ser>
          <c:idx val="3"/>
          <c:order val="3"/>
          <c:tx>
            <c:strRef>
              <c:f>Sheet1!$M$11</c:f>
              <c:strCache>
                <c:ptCount val="1"/>
                <c:pt idx="0">
                  <c:v>Federal Assistance</c:v>
                </c:pt>
              </c:strCache>
            </c:strRef>
          </c:tx>
          <c:spPr>
            <a:solidFill>
              <a:schemeClr val="accent4"/>
            </a:solidFill>
            <a:ln>
              <a:noFill/>
            </a:ln>
            <a:effectLst/>
          </c:spPr>
          <c:invertIfNegative val="0"/>
          <c:dLbls>
            <c:dLbl>
              <c:idx val="0"/>
              <c:layout>
                <c:manualLayout>
                  <c:x val="3.2531570993109453E-3"/>
                  <c:y val="-2.3809523809523812E-3"/>
                </c:manualLayout>
              </c:layout>
              <c:tx>
                <c:rich>
                  <a:bodyPr/>
                  <a:lstStyle/>
                  <a:p>
                    <a:fld id="{1545E41F-C36B-434B-9682-2C44492003C0}" type="VALUE">
                      <a:rPr lang="en-US" sz="8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1C-45BA-85AF-5272187778A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Sheet1!$S$7:$U$7</c:f>
              <c:strCache>
                <c:ptCount val="3"/>
                <c:pt idx="0">
                  <c:v>Operating</c:v>
                </c:pt>
                <c:pt idx="1">
                  <c:v>Capital</c:v>
                </c:pt>
                <c:pt idx="2">
                  <c:v>Total</c:v>
                </c:pt>
              </c:strCache>
            </c:strRef>
          </c:cat>
          <c:val>
            <c:numRef>
              <c:f>Sheet1!$S$11:$U$11</c:f>
              <c:numCache>
                <c:formatCode>0.0%</c:formatCode>
                <c:ptCount val="3"/>
                <c:pt idx="0">
                  <c:v>8.6330000000000004E-2</c:v>
                </c:pt>
                <c:pt idx="1">
                  <c:v>0.3619</c:v>
                </c:pt>
                <c:pt idx="2">
                  <c:v>0.16783999999999999</c:v>
                </c:pt>
              </c:numCache>
            </c:numRef>
          </c:val>
          <c:extLst>
            <c:ext xmlns:c16="http://schemas.microsoft.com/office/drawing/2014/chart" uri="{C3380CC4-5D6E-409C-BE32-E72D297353CC}">
              <c16:uniqueId val="{00000004-13B6-4D5D-974E-01501A5303AA}"/>
            </c:ext>
          </c:extLst>
        </c:ser>
        <c:dLbls>
          <c:dLblPos val="ctr"/>
          <c:showLegendKey val="0"/>
          <c:showVal val="1"/>
          <c:showCatName val="0"/>
          <c:showSerName val="0"/>
          <c:showPercent val="0"/>
          <c:showBubbleSize val="0"/>
        </c:dLbls>
        <c:gapWidth val="150"/>
        <c:overlap val="100"/>
        <c:axId val="1262870912"/>
        <c:axId val="1316218192"/>
      </c:barChart>
      <c:catAx>
        <c:axId val="126287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316218192"/>
        <c:crosses val="autoZero"/>
        <c:auto val="1"/>
        <c:lblAlgn val="ctr"/>
        <c:lblOffset val="100"/>
        <c:noMultiLvlLbl val="0"/>
      </c:catAx>
      <c:valAx>
        <c:axId val="1316218192"/>
        <c:scaling>
          <c:orientation val="minMax"/>
        </c:scaling>
        <c:delete val="1"/>
        <c:axPos val="b"/>
        <c:numFmt formatCode="0%" sourceLinked="1"/>
        <c:majorTickMark val="none"/>
        <c:minorTickMark val="none"/>
        <c:tickLblPos val="nextTo"/>
        <c:crossAx val="12628709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5" Type="http://schemas.openxmlformats.org/officeDocument/2006/relationships/image" Target="../media/image19.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5" Type="http://schemas.openxmlformats.org/officeDocument/2006/relationships/image" Target="../media/image19.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14E1C-E653-4FA1-B179-AF952B397AE2}"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US"/>
        </a:p>
      </dgm:t>
    </dgm:pt>
    <dgm:pt modelId="{04746155-B3DC-4A4E-8227-81E59EB85FE3}">
      <dgm:prSet phldrT="[Text]" custT="1"/>
      <dgm:spPr>
        <a:solidFill>
          <a:srgbClr val="8CB48C"/>
        </a:solidFill>
        <a:ln>
          <a:noFill/>
        </a:ln>
      </dgm:spPr>
      <dgm:t>
        <a:bodyPr/>
        <a:lstStyle/>
        <a:p>
          <a:r>
            <a:rPr lang="en-US" sz="1400" b="1" dirty="0">
              <a:solidFill>
                <a:schemeClr val="bg1"/>
              </a:solidFill>
              <a:latin typeface="+mj-lt"/>
              <a:cs typeface="Arial" panose="020B0604020202020204" pitchFamily="34" charset="0"/>
            </a:rPr>
            <a:t>Traditional Traveler Benefits</a:t>
          </a:r>
        </a:p>
      </dgm:t>
    </dgm:pt>
    <dgm:pt modelId="{72CCCADF-1FA8-445B-8EC8-7E6EEB99CDF6}" type="parTrans" cxnId="{82C44C52-F8EB-4E37-9287-0FEC1D2E428D}">
      <dgm:prSet/>
      <dgm:spPr/>
      <dgm:t>
        <a:bodyPr/>
        <a:lstStyle/>
        <a:p>
          <a:endParaRPr lang="en-US" sz="1100">
            <a:latin typeface="Arial Narrow" panose="020B0606020202030204" pitchFamily="34" charset="0"/>
            <a:cs typeface="Arial" panose="020B0604020202020204" pitchFamily="34" charset="0"/>
          </a:endParaRPr>
        </a:p>
      </dgm:t>
    </dgm:pt>
    <dgm:pt modelId="{62D74995-835E-4644-8E58-893ECEA6E11C}" type="sibTrans" cxnId="{82C44C52-F8EB-4E37-9287-0FEC1D2E428D}">
      <dgm:prSet/>
      <dgm:spPr/>
      <dgm:t>
        <a:bodyPr/>
        <a:lstStyle/>
        <a:p>
          <a:endParaRPr lang="en-US" sz="1100">
            <a:latin typeface="Arial Narrow" panose="020B0606020202030204" pitchFamily="34" charset="0"/>
            <a:cs typeface="Arial" panose="020B0604020202020204" pitchFamily="34" charset="0"/>
          </a:endParaRPr>
        </a:p>
      </dgm:t>
    </dgm:pt>
    <dgm:pt modelId="{BBFD8D58-CF6F-410F-A827-691CED6EEB76}">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Travel Time &amp; Reliability for Transit Users</a:t>
          </a:r>
        </a:p>
      </dgm:t>
    </dgm:pt>
    <dgm:pt modelId="{8031D2F4-6FAD-4679-9C91-B049E7B16958}" type="parTrans" cxnId="{397D8EDB-1E89-4BCF-BA6B-1AB3F86F33C7}">
      <dgm:prSet/>
      <dgm:spPr/>
      <dgm:t>
        <a:bodyPr/>
        <a:lstStyle/>
        <a:p>
          <a:endParaRPr lang="en-US" sz="1100">
            <a:latin typeface="Arial Narrow" panose="020B0606020202030204" pitchFamily="34" charset="0"/>
            <a:cs typeface="Arial" panose="020B0604020202020204" pitchFamily="34" charset="0"/>
          </a:endParaRPr>
        </a:p>
      </dgm:t>
    </dgm:pt>
    <dgm:pt modelId="{F0C8C833-7D9D-4FAA-AC76-319C77F2F5D9}" type="sibTrans" cxnId="{397D8EDB-1E89-4BCF-BA6B-1AB3F86F33C7}">
      <dgm:prSet/>
      <dgm:spPr/>
      <dgm:t>
        <a:bodyPr/>
        <a:lstStyle/>
        <a:p>
          <a:endParaRPr lang="en-US" sz="1100">
            <a:latin typeface="Arial Narrow" panose="020B0606020202030204" pitchFamily="34" charset="0"/>
            <a:cs typeface="Arial" panose="020B0604020202020204" pitchFamily="34" charset="0"/>
          </a:endParaRPr>
        </a:p>
      </dgm:t>
    </dgm:pt>
    <dgm:pt modelId="{F992B000-6945-4C83-A56B-A547AAACE44F}">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Travel Cost (Affordability)</a:t>
          </a:r>
        </a:p>
      </dgm:t>
    </dgm:pt>
    <dgm:pt modelId="{29A5B882-9636-4580-BB13-24D10BCBF33E}" type="parTrans" cxnId="{BA472936-B168-4F4C-8510-B33FF2CAE860}">
      <dgm:prSet/>
      <dgm:spPr/>
      <dgm:t>
        <a:bodyPr/>
        <a:lstStyle/>
        <a:p>
          <a:endParaRPr lang="en-US" sz="1100">
            <a:latin typeface="Arial Narrow" panose="020B0606020202030204" pitchFamily="34" charset="0"/>
            <a:cs typeface="Arial" panose="020B0604020202020204" pitchFamily="34" charset="0"/>
          </a:endParaRPr>
        </a:p>
      </dgm:t>
    </dgm:pt>
    <dgm:pt modelId="{E9B88751-E4FF-4048-A495-C24C0761159F}" type="sibTrans" cxnId="{BA472936-B168-4F4C-8510-B33FF2CAE860}">
      <dgm:prSet/>
      <dgm:spPr/>
      <dgm:t>
        <a:bodyPr/>
        <a:lstStyle/>
        <a:p>
          <a:endParaRPr lang="en-US" sz="1100">
            <a:latin typeface="Arial Narrow" panose="020B0606020202030204" pitchFamily="34" charset="0"/>
            <a:cs typeface="Arial" panose="020B0604020202020204" pitchFamily="34" charset="0"/>
          </a:endParaRPr>
        </a:p>
      </dgm:t>
    </dgm:pt>
    <dgm:pt modelId="{5326E9A2-3F7E-4CC0-85ED-AD20B701AF1D}">
      <dgm:prSet phldrT="[Text]" custT="1"/>
      <dgm:spPr>
        <a:solidFill>
          <a:srgbClr val="8CB48C"/>
        </a:solidFill>
        <a:ln>
          <a:noFill/>
        </a:ln>
      </dgm:spPr>
      <dgm:t>
        <a:bodyPr/>
        <a:lstStyle/>
        <a:p>
          <a:r>
            <a:rPr lang="en-US" sz="1400" b="1" dirty="0">
              <a:solidFill>
                <a:schemeClr val="bg1"/>
              </a:solidFill>
              <a:latin typeface="+mj-lt"/>
              <a:cs typeface="Arial" panose="020B0604020202020204" pitchFamily="34" charset="0"/>
            </a:rPr>
            <a:t>Wider Benefits for Society</a:t>
          </a:r>
        </a:p>
      </dgm:t>
    </dgm:pt>
    <dgm:pt modelId="{3D596C9E-A0C6-404D-9980-61D30B45CD7E}" type="parTrans" cxnId="{415F094D-048E-4528-BCC7-8ADC1DB61E66}">
      <dgm:prSet/>
      <dgm:spPr/>
      <dgm:t>
        <a:bodyPr/>
        <a:lstStyle/>
        <a:p>
          <a:endParaRPr lang="en-US" sz="1100">
            <a:latin typeface="Arial Narrow" panose="020B0606020202030204" pitchFamily="34" charset="0"/>
            <a:cs typeface="Arial" panose="020B0604020202020204" pitchFamily="34" charset="0"/>
          </a:endParaRPr>
        </a:p>
      </dgm:t>
    </dgm:pt>
    <dgm:pt modelId="{87598A87-FB83-42C5-8472-FC3B5A05D847}" type="sibTrans" cxnId="{415F094D-048E-4528-BCC7-8ADC1DB61E66}">
      <dgm:prSet/>
      <dgm:spPr/>
      <dgm:t>
        <a:bodyPr/>
        <a:lstStyle/>
        <a:p>
          <a:endParaRPr lang="en-US" sz="1100">
            <a:latin typeface="Arial Narrow" panose="020B0606020202030204" pitchFamily="34" charset="0"/>
            <a:cs typeface="Arial" panose="020B0604020202020204" pitchFamily="34" charset="0"/>
          </a:endParaRPr>
        </a:p>
      </dgm:t>
    </dgm:pt>
    <dgm:pt modelId="{0ECB0A72-C074-4EA3-8BA3-9BE2C8F3EF09}">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Accessibility</a:t>
          </a:r>
        </a:p>
      </dgm:t>
    </dgm:pt>
    <dgm:pt modelId="{3E864942-9851-4397-83BD-0C8291F77D3F}" type="parTrans" cxnId="{845CD663-D326-4AB9-B832-13C404D1964E}">
      <dgm:prSet/>
      <dgm:spPr/>
      <dgm:t>
        <a:bodyPr/>
        <a:lstStyle/>
        <a:p>
          <a:endParaRPr lang="en-US" sz="1100">
            <a:latin typeface="Arial Narrow" panose="020B0606020202030204" pitchFamily="34" charset="0"/>
            <a:cs typeface="Arial" panose="020B0604020202020204" pitchFamily="34" charset="0"/>
          </a:endParaRPr>
        </a:p>
      </dgm:t>
    </dgm:pt>
    <dgm:pt modelId="{AEA7DFEF-1DE6-45BC-A8E6-6235D2FA031B}" type="sibTrans" cxnId="{845CD663-D326-4AB9-B832-13C404D1964E}">
      <dgm:prSet/>
      <dgm:spPr/>
      <dgm:t>
        <a:bodyPr/>
        <a:lstStyle/>
        <a:p>
          <a:endParaRPr lang="en-US" sz="1100">
            <a:latin typeface="Arial Narrow" panose="020B0606020202030204" pitchFamily="34" charset="0"/>
            <a:cs typeface="Arial" panose="020B0604020202020204" pitchFamily="34" charset="0"/>
          </a:endParaRPr>
        </a:p>
      </dgm:t>
    </dgm:pt>
    <dgm:pt modelId="{F7E4DB4E-3A1B-4C0A-A92C-7BD3182E268C}">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Economic Impacts</a:t>
          </a:r>
        </a:p>
      </dgm:t>
    </dgm:pt>
    <dgm:pt modelId="{5D69CB8E-5405-49B8-8F3E-9206A9C99034}" type="parTrans" cxnId="{DC20FE93-62FF-4349-A0CF-ED83B9A5D2C4}">
      <dgm:prSet/>
      <dgm:spPr/>
      <dgm:t>
        <a:bodyPr/>
        <a:lstStyle/>
        <a:p>
          <a:endParaRPr lang="en-US" sz="1100">
            <a:latin typeface="Arial Narrow" panose="020B0606020202030204" pitchFamily="34" charset="0"/>
            <a:cs typeface="Arial" panose="020B0604020202020204" pitchFamily="34" charset="0"/>
          </a:endParaRPr>
        </a:p>
      </dgm:t>
    </dgm:pt>
    <dgm:pt modelId="{09C23ADC-3E50-4825-AB87-FADE7C8C684F}" type="sibTrans" cxnId="{DC20FE93-62FF-4349-A0CF-ED83B9A5D2C4}">
      <dgm:prSet/>
      <dgm:spPr/>
      <dgm:t>
        <a:bodyPr/>
        <a:lstStyle/>
        <a:p>
          <a:endParaRPr lang="en-US" sz="1100">
            <a:latin typeface="Arial Narrow" panose="020B0606020202030204" pitchFamily="34" charset="0"/>
            <a:cs typeface="Arial" panose="020B0604020202020204" pitchFamily="34" charset="0"/>
          </a:endParaRPr>
        </a:p>
      </dgm:t>
    </dgm:pt>
    <dgm:pt modelId="{3F91483C-09C5-4EE8-8578-C6F1A4A2D861}">
      <dgm:prSet phldrT="[Text]" custT="1"/>
      <dgm:spPr>
        <a:solidFill>
          <a:srgbClr val="8CB48C"/>
        </a:solidFill>
        <a:ln>
          <a:noFill/>
        </a:ln>
      </dgm:spPr>
      <dgm:t>
        <a:bodyPr/>
        <a:lstStyle/>
        <a:p>
          <a:r>
            <a:rPr lang="en-US" sz="1400" b="1" dirty="0">
              <a:solidFill>
                <a:schemeClr val="bg1"/>
              </a:solidFill>
              <a:latin typeface="+mj-lt"/>
              <a:cs typeface="Arial" panose="020B0604020202020204" pitchFamily="34" charset="0"/>
            </a:rPr>
            <a:t>System Stewardship</a:t>
          </a:r>
        </a:p>
      </dgm:t>
    </dgm:pt>
    <dgm:pt modelId="{6C71C9EF-B95D-46F2-BF06-B0A8EADF21B7}" type="parTrans" cxnId="{3FEBD53D-800E-4EB8-8F58-7872FDC68D7E}">
      <dgm:prSet/>
      <dgm:spPr/>
      <dgm:t>
        <a:bodyPr/>
        <a:lstStyle/>
        <a:p>
          <a:endParaRPr lang="en-US" sz="1100">
            <a:latin typeface="Arial Narrow" panose="020B0606020202030204" pitchFamily="34" charset="0"/>
            <a:cs typeface="Arial" panose="020B0604020202020204" pitchFamily="34" charset="0"/>
          </a:endParaRPr>
        </a:p>
      </dgm:t>
    </dgm:pt>
    <dgm:pt modelId="{A96627EE-1299-4628-8E9A-5EE6B072E053}" type="sibTrans" cxnId="{3FEBD53D-800E-4EB8-8F58-7872FDC68D7E}">
      <dgm:prSet/>
      <dgm:spPr/>
      <dgm:t>
        <a:bodyPr/>
        <a:lstStyle/>
        <a:p>
          <a:endParaRPr lang="en-US" sz="1100">
            <a:latin typeface="Arial Narrow" panose="020B0606020202030204" pitchFamily="34" charset="0"/>
            <a:cs typeface="Arial" panose="020B0604020202020204" pitchFamily="34" charset="0"/>
          </a:endParaRPr>
        </a:p>
      </dgm:t>
    </dgm:pt>
    <dgm:pt modelId="{03276697-A5AE-44EB-A4A9-BD41FD71F022}">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Congestion Reduction for Road Users</a:t>
          </a:r>
        </a:p>
      </dgm:t>
    </dgm:pt>
    <dgm:pt modelId="{1534AE5F-F950-43C2-A3F5-339F1CDDFFF4}" type="parTrans" cxnId="{3D79B0D6-098D-488E-A52C-16FD92937346}">
      <dgm:prSet/>
      <dgm:spPr/>
      <dgm:t>
        <a:bodyPr/>
        <a:lstStyle/>
        <a:p>
          <a:endParaRPr lang="en-US" sz="1100">
            <a:latin typeface="Arial Narrow" panose="020B0606020202030204" pitchFamily="34" charset="0"/>
            <a:cs typeface="Arial" panose="020B0604020202020204" pitchFamily="34" charset="0"/>
          </a:endParaRPr>
        </a:p>
      </dgm:t>
    </dgm:pt>
    <dgm:pt modelId="{177F78CC-53D7-4718-8883-E4658A45CD17}" type="sibTrans" cxnId="{3D79B0D6-098D-488E-A52C-16FD92937346}">
      <dgm:prSet/>
      <dgm:spPr/>
      <dgm:t>
        <a:bodyPr/>
        <a:lstStyle/>
        <a:p>
          <a:endParaRPr lang="en-US" sz="1100">
            <a:latin typeface="Arial Narrow" panose="020B0606020202030204" pitchFamily="34" charset="0"/>
            <a:cs typeface="Arial" panose="020B0604020202020204" pitchFamily="34" charset="0"/>
          </a:endParaRPr>
        </a:p>
      </dgm:t>
    </dgm:pt>
    <dgm:pt modelId="{F195CE96-21EF-4DFD-B72B-6563BD391CEC}">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Safety and Security</a:t>
          </a:r>
        </a:p>
      </dgm:t>
    </dgm:pt>
    <dgm:pt modelId="{43CE588F-3ABE-409F-9E76-C38E63212947}" type="parTrans" cxnId="{BF245756-CE20-4D6E-BB02-B08DDC5194F9}">
      <dgm:prSet/>
      <dgm:spPr/>
      <dgm:t>
        <a:bodyPr/>
        <a:lstStyle/>
        <a:p>
          <a:endParaRPr lang="en-US" sz="1100">
            <a:latin typeface="Arial Narrow" panose="020B0606020202030204" pitchFamily="34" charset="0"/>
            <a:cs typeface="Arial" panose="020B0604020202020204" pitchFamily="34" charset="0"/>
          </a:endParaRPr>
        </a:p>
      </dgm:t>
    </dgm:pt>
    <dgm:pt modelId="{3AF05B71-45A1-4DE7-AFA7-F35BB29D012A}" type="sibTrans" cxnId="{BF245756-CE20-4D6E-BB02-B08DDC5194F9}">
      <dgm:prSet/>
      <dgm:spPr/>
      <dgm:t>
        <a:bodyPr/>
        <a:lstStyle/>
        <a:p>
          <a:endParaRPr lang="en-US" sz="1100">
            <a:latin typeface="Arial Narrow" panose="020B0606020202030204" pitchFamily="34" charset="0"/>
            <a:cs typeface="Arial" panose="020B0604020202020204" pitchFamily="34" charset="0"/>
          </a:endParaRPr>
        </a:p>
      </dgm:t>
    </dgm:pt>
    <dgm:pt modelId="{A9D4C242-A078-4B24-BF51-127332F9F380}">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Environmental Quality</a:t>
          </a:r>
        </a:p>
      </dgm:t>
    </dgm:pt>
    <dgm:pt modelId="{C140036C-9472-43DB-B11A-9F6E86DD9B99}" type="parTrans" cxnId="{81E889D0-838B-414E-8ABE-B2C4F35CE019}">
      <dgm:prSet/>
      <dgm:spPr/>
      <dgm:t>
        <a:bodyPr/>
        <a:lstStyle/>
        <a:p>
          <a:endParaRPr lang="en-US" sz="1100">
            <a:latin typeface="Arial Narrow" panose="020B0606020202030204" pitchFamily="34" charset="0"/>
            <a:cs typeface="Arial" panose="020B0604020202020204" pitchFamily="34" charset="0"/>
          </a:endParaRPr>
        </a:p>
      </dgm:t>
    </dgm:pt>
    <dgm:pt modelId="{403E5F64-43EF-4AB1-A513-C8F2A9C445D5}" type="sibTrans" cxnId="{81E889D0-838B-414E-8ABE-B2C4F35CE019}">
      <dgm:prSet/>
      <dgm:spPr/>
      <dgm:t>
        <a:bodyPr/>
        <a:lstStyle/>
        <a:p>
          <a:endParaRPr lang="en-US" sz="1100">
            <a:latin typeface="Arial Narrow" panose="020B0606020202030204" pitchFamily="34" charset="0"/>
            <a:cs typeface="Arial" panose="020B0604020202020204" pitchFamily="34" charset="0"/>
          </a:endParaRPr>
        </a:p>
      </dgm:t>
    </dgm:pt>
    <dgm:pt modelId="{A8506A28-AE29-4751-B663-371B5DF3F490}">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Public Health and Quality-of-Life</a:t>
          </a:r>
        </a:p>
      </dgm:t>
    </dgm:pt>
    <dgm:pt modelId="{9DBD6F89-EDC0-4470-BD45-67B5AFF064D1}" type="parTrans" cxnId="{D4957DD7-3DA1-4720-863D-53DDE29EB8D2}">
      <dgm:prSet/>
      <dgm:spPr/>
      <dgm:t>
        <a:bodyPr/>
        <a:lstStyle/>
        <a:p>
          <a:endParaRPr lang="en-US" sz="1100">
            <a:latin typeface="Arial Narrow" panose="020B0606020202030204" pitchFamily="34" charset="0"/>
            <a:cs typeface="Arial" panose="020B0604020202020204" pitchFamily="34" charset="0"/>
          </a:endParaRPr>
        </a:p>
      </dgm:t>
    </dgm:pt>
    <dgm:pt modelId="{3CDF213A-F554-402B-8F85-FDA4D378002B}" type="sibTrans" cxnId="{D4957DD7-3DA1-4720-863D-53DDE29EB8D2}">
      <dgm:prSet/>
      <dgm:spPr/>
      <dgm:t>
        <a:bodyPr/>
        <a:lstStyle/>
        <a:p>
          <a:endParaRPr lang="en-US" sz="1100">
            <a:latin typeface="Arial Narrow" panose="020B0606020202030204" pitchFamily="34" charset="0"/>
            <a:cs typeface="Arial" panose="020B0604020202020204" pitchFamily="34" charset="0"/>
          </a:endParaRPr>
        </a:p>
      </dgm:t>
    </dgm:pt>
    <dgm:pt modelId="{3A2F8CE7-733D-4C60-B117-EA101C112909}">
      <dgm:prSet phldrT="[Text]" custT="1"/>
      <dgm:spPr>
        <a:solidFill>
          <a:srgbClr val="8CB48C"/>
        </a:solidFill>
        <a:ln>
          <a:noFill/>
        </a:ln>
      </dgm:spPr>
      <dgm:t>
        <a:bodyPr/>
        <a:lstStyle/>
        <a:p>
          <a:r>
            <a:rPr lang="en-US" sz="1100">
              <a:solidFill>
                <a:schemeClr val="bg1"/>
              </a:solidFill>
              <a:latin typeface="+mj-lt"/>
              <a:cs typeface="Arial" panose="020B0604020202020204" pitchFamily="34" charset="0"/>
            </a:rPr>
            <a:t>Regional Integration and Coordination</a:t>
          </a:r>
        </a:p>
      </dgm:t>
    </dgm:pt>
    <dgm:pt modelId="{6EE8D886-1F1E-42DC-9F73-0DA59B3467D5}" type="parTrans" cxnId="{2A952006-5181-4457-BFBE-FD06730421D8}">
      <dgm:prSet/>
      <dgm:spPr/>
      <dgm:t>
        <a:bodyPr/>
        <a:lstStyle/>
        <a:p>
          <a:endParaRPr lang="en-US" sz="1100">
            <a:latin typeface="Arial Narrow" panose="020B0606020202030204" pitchFamily="34" charset="0"/>
            <a:cs typeface="Arial" panose="020B0604020202020204" pitchFamily="34" charset="0"/>
          </a:endParaRPr>
        </a:p>
      </dgm:t>
    </dgm:pt>
    <dgm:pt modelId="{F4802BF7-E5E5-454B-AD31-72D97B5F71EE}" type="sibTrans" cxnId="{2A952006-5181-4457-BFBE-FD06730421D8}">
      <dgm:prSet/>
      <dgm:spPr/>
      <dgm:t>
        <a:bodyPr/>
        <a:lstStyle/>
        <a:p>
          <a:endParaRPr lang="en-US" sz="1100">
            <a:latin typeface="Arial Narrow" panose="020B0606020202030204" pitchFamily="34" charset="0"/>
            <a:cs typeface="Arial" panose="020B0604020202020204" pitchFamily="34" charset="0"/>
          </a:endParaRPr>
        </a:p>
      </dgm:t>
    </dgm:pt>
    <dgm:pt modelId="{9279D39B-726E-41DC-BAA8-0A3195DF5F2B}">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Cost Effectiveness / System Preservation</a:t>
          </a:r>
        </a:p>
      </dgm:t>
    </dgm:pt>
    <dgm:pt modelId="{CC0A1988-79F1-42D1-9B6B-911535EE7AD5}" type="parTrans" cxnId="{991B87A3-C45D-4F00-A243-663EFC016950}">
      <dgm:prSet/>
      <dgm:spPr/>
      <dgm:t>
        <a:bodyPr/>
        <a:lstStyle/>
        <a:p>
          <a:endParaRPr lang="en-US" sz="1100">
            <a:latin typeface="Arial Narrow" panose="020B0606020202030204" pitchFamily="34" charset="0"/>
            <a:cs typeface="Arial" panose="020B0604020202020204" pitchFamily="34" charset="0"/>
          </a:endParaRPr>
        </a:p>
      </dgm:t>
    </dgm:pt>
    <dgm:pt modelId="{277000D1-BFB9-46E7-BE30-DB267AAC4FA8}" type="sibTrans" cxnId="{991B87A3-C45D-4F00-A243-663EFC016950}">
      <dgm:prSet/>
      <dgm:spPr/>
      <dgm:t>
        <a:bodyPr/>
        <a:lstStyle/>
        <a:p>
          <a:endParaRPr lang="en-US" sz="1100">
            <a:latin typeface="Arial Narrow" panose="020B0606020202030204" pitchFamily="34" charset="0"/>
            <a:cs typeface="Arial" panose="020B0604020202020204" pitchFamily="34" charset="0"/>
          </a:endParaRPr>
        </a:p>
      </dgm:t>
    </dgm:pt>
    <dgm:pt modelId="{DA219993-8DA0-4ECD-B6B9-7C2CD708BDE6}">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Project Viability / Feasibility</a:t>
          </a:r>
        </a:p>
      </dgm:t>
    </dgm:pt>
    <dgm:pt modelId="{4C5A572C-7C90-44CF-AED7-62729FED69D7}" type="parTrans" cxnId="{713D55AD-7357-4A0D-BB9E-B0AA4FB7EF47}">
      <dgm:prSet/>
      <dgm:spPr/>
      <dgm:t>
        <a:bodyPr/>
        <a:lstStyle/>
        <a:p>
          <a:endParaRPr lang="en-US" sz="1100">
            <a:latin typeface="Arial Narrow" panose="020B0606020202030204" pitchFamily="34" charset="0"/>
            <a:cs typeface="Arial" panose="020B0604020202020204" pitchFamily="34" charset="0"/>
          </a:endParaRPr>
        </a:p>
      </dgm:t>
    </dgm:pt>
    <dgm:pt modelId="{47CDE051-A49B-458A-B7E3-FF36CBC75E44}" type="sibTrans" cxnId="{713D55AD-7357-4A0D-BB9E-B0AA4FB7EF47}">
      <dgm:prSet/>
      <dgm:spPr/>
      <dgm:t>
        <a:bodyPr/>
        <a:lstStyle/>
        <a:p>
          <a:endParaRPr lang="en-US" sz="1100">
            <a:latin typeface="Arial Narrow" panose="020B0606020202030204" pitchFamily="34" charset="0"/>
            <a:cs typeface="Arial" panose="020B0604020202020204" pitchFamily="34" charset="0"/>
          </a:endParaRPr>
        </a:p>
      </dgm:t>
    </dgm:pt>
    <dgm:pt modelId="{B8248C92-EF03-480F-876C-7BAC939E172C}">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Land Use Compatibility</a:t>
          </a:r>
        </a:p>
      </dgm:t>
    </dgm:pt>
    <dgm:pt modelId="{B965811D-913B-4D01-A120-364EF542E756}" type="parTrans" cxnId="{F32F1CB5-DECE-43E5-9D54-4ACD2792ED69}">
      <dgm:prSet/>
      <dgm:spPr/>
      <dgm:t>
        <a:bodyPr/>
        <a:lstStyle/>
        <a:p>
          <a:endParaRPr lang="en-US" sz="1100">
            <a:latin typeface="Arial Narrow" panose="020B0606020202030204" pitchFamily="34" charset="0"/>
            <a:cs typeface="Arial" panose="020B0604020202020204" pitchFamily="34" charset="0"/>
          </a:endParaRPr>
        </a:p>
      </dgm:t>
    </dgm:pt>
    <dgm:pt modelId="{8EA1D9AA-CD96-4FFB-A0D8-1690EADB1341}" type="sibTrans" cxnId="{F32F1CB5-DECE-43E5-9D54-4ACD2792ED69}">
      <dgm:prSet/>
      <dgm:spPr/>
      <dgm:t>
        <a:bodyPr/>
        <a:lstStyle/>
        <a:p>
          <a:endParaRPr lang="en-US" sz="1100">
            <a:latin typeface="Arial Narrow" panose="020B0606020202030204" pitchFamily="34" charset="0"/>
            <a:cs typeface="Arial" panose="020B0604020202020204" pitchFamily="34" charset="0"/>
          </a:endParaRPr>
        </a:p>
      </dgm:t>
    </dgm:pt>
    <dgm:pt modelId="{09B4CA71-9E57-44A0-8699-6236D951CFC6}">
      <dgm:prSet phldrT="[Text]" custT="1"/>
      <dgm:spPr>
        <a:solidFill>
          <a:srgbClr val="8CB48C"/>
        </a:solidFill>
        <a:ln>
          <a:noFill/>
        </a:ln>
      </dgm:spPr>
      <dgm:t>
        <a:bodyPr/>
        <a:lstStyle/>
        <a:p>
          <a:r>
            <a:rPr lang="en-US" sz="1100" dirty="0">
              <a:solidFill>
                <a:schemeClr val="bg1"/>
              </a:solidFill>
              <a:latin typeface="+mj-lt"/>
              <a:cs typeface="Arial" panose="020B0604020202020204" pitchFamily="34" charset="0"/>
            </a:rPr>
            <a:t>Social Equity / Environmental Justice</a:t>
          </a:r>
        </a:p>
      </dgm:t>
    </dgm:pt>
    <dgm:pt modelId="{BD0EDDFB-A1B2-4D85-8E01-6D93697E2423}" type="parTrans" cxnId="{DE28FA2D-79A5-49D4-B3CC-F191C5C5A7FC}">
      <dgm:prSet/>
      <dgm:spPr/>
      <dgm:t>
        <a:bodyPr/>
        <a:lstStyle/>
        <a:p>
          <a:endParaRPr lang="en-US" sz="1100">
            <a:latin typeface="Arial Narrow" panose="020B0606020202030204" pitchFamily="34" charset="0"/>
            <a:cs typeface="Arial" panose="020B0604020202020204" pitchFamily="34" charset="0"/>
          </a:endParaRPr>
        </a:p>
      </dgm:t>
    </dgm:pt>
    <dgm:pt modelId="{8C91101C-28FE-45B2-BA17-0F367C5A4744}" type="sibTrans" cxnId="{DE28FA2D-79A5-49D4-B3CC-F191C5C5A7FC}">
      <dgm:prSet/>
      <dgm:spPr/>
      <dgm:t>
        <a:bodyPr/>
        <a:lstStyle/>
        <a:p>
          <a:endParaRPr lang="en-US" sz="1100">
            <a:latin typeface="Arial Narrow" panose="020B0606020202030204" pitchFamily="34" charset="0"/>
            <a:cs typeface="Arial" panose="020B0604020202020204" pitchFamily="34" charset="0"/>
          </a:endParaRPr>
        </a:p>
      </dgm:t>
    </dgm:pt>
    <dgm:pt modelId="{6717FF81-646E-4D4F-BC8F-95714A1223C5}" type="pres">
      <dgm:prSet presAssocID="{59814E1C-E653-4FA1-B179-AF952B397AE2}" presName="linearFlow" presStyleCnt="0">
        <dgm:presLayoutVars>
          <dgm:dir/>
          <dgm:resizeHandles val="exact"/>
        </dgm:presLayoutVars>
      </dgm:prSet>
      <dgm:spPr/>
    </dgm:pt>
    <dgm:pt modelId="{C7C0B872-2D2C-4109-8ED6-124EA1BAC796}" type="pres">
      <dgm:prSet presAssocID="{04746155-B3DC-4A4E-8227-81E59EB85FE3}" presName="composite" presStyleCnt="0"/>
      <dgm:spPr/>
    </dgm:pt>
    <dgm:pt modelId="{77723E58-0D1E-4A3E-965E-A8608222FC6E}" type="pres">
      <dgm:prSet presAssocID="{04746155-B3DC-4A4E-8227-81E59EB85FE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a:solidFill>
            <a:srgbClr val="FFFFFF"/>
          </a:solidFill>
        </a:ln>
      </dgm:spPr>
    </dgm:pt>
    <dgm:pt modelId="{B10137B0-4186-4D0F-B7C8-32684C8DC198}" type="pres">
      <dgm:prSet presAssocID="{04746155-B3DC-4A4E-8227-81E59EB85FE3}" presName="txShp" presStyleLbl="node1" presStyleIdx="0" presStyleCnt="3">
        <dgm:presLayoutVars>
          <dgm:bulletEnabled val="1"/>
        </dgm:presLayoutVars>
      </dgm:prSet>
      <dgm:spPr/>
    </dgm:pt>
    <dgm:pt modelId="{BDDD31D5-CC77-48BF-82D0-7CD90F18366F}" type="pres">
      <dgm:prSet presAssocID="{62D74995-835E-4644-8E58-893ECEA6E11C}" presName="spacing" presStyleCnt="0"/>
      <dgm:spPr/>
    </dgm:pt>
    <dgm:pt modelId="{B0189131-95CF-46EA-928A-22FDCF90E3BC}" type="pres">
      <dgm:prSet presAssocID="{5326E9A2-3F7E-4CC0-85ED-AD20B701AF1D}" presName="composite" presStyleCnt="0"/>
      <dgm:spPr/>
    </dgm:pt>
    <dgm:pt modelId="{FBCF4A29-F400-4AE0-9284-314E084C4F64}" type="pres">
      <dgm:prSet presAssocID="{5326E9A2-3F7E-4CC0-85ED-AD20B701AF1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9050">
          <a:solidFill>
            <a:srgbClr val="FFFFFF"/>
          </a:solidFill>
        </a:ln>
      </dgm:spPr>
    </dgm:pt>
    <dgm:pt modelId="{FA678EB7-3102-470E-9008-A8FA1EB09844}" type="pres">
      <dgm:prSet presAssocID="{5326E9A2-3F7E-4CC0-85ED-AD20B701AF1D}" presName="txShp" presStyleLbl="node1" presStyleIdx="1" presStyleCnt="3" custScaleY="119044">
        <dgm:presLayoutVars>
          <dgm:bulletEnabled val="1"/>
        </dgm:presLayoutVars>
      </dgm:prSet>
      <dgm:spPr/>
    </dgm:pt>
    <dgm:pt modelId="{BFC013EA-C109-4FDF-A7F7-00F02B90CDDE}" type="pres">
      <dgm:prSet presAssocID="{87598A87-FB83-42C5-8472-FC3B5A05D847}" presName="spacing" presStyleCnt="0"/>
      <dgm:spPr/>
    </dgm:pt>
    <dgm:pt modelId="{EDC9A050-E607-4FBF-AC3E-62AC4D899C5D}" type="pres">
      <dgm:prSet presAssocID="{3F91483C-09C5-4EE8-8578-C6F1A4A2D861}" presName="composite" presStyleCnt="0"/>
      <dgm:spPr/>
    </dgm:pt>
    <dgm:pt modelId="{4671B755-07A3-485F-8B22-A97371EB4D8E}" type="pres">
      <dgm:prSet presAssocID="{3F91483C-09C5-4EE8-8578-C6F1A4A2D861}" presName="imgShp"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3220" r="-6780"/>
          </a:stretch>
        </a:blipFill>
        <a:ln w="19050">
          <a:solidFill>
            <a:srgbClr val="FFFFFF"/>
          </a:solidFill>
        </a:ln>
      </dgm:spPr>
      <dgm:extLst>
        <a:ext uri="{E40237B7-FDA0-4F09-8148-C483321AD2D9}">
          <dgm14:cNvPr xmlns:dgm14="http://schemas.microsoft.com/office/drawing/2010/diagram" id="0" name="" descr="Worker holding safety helmet"/>
        </a:ext>
      </dgm:extLst>
    </dgm:pt>
    <dgm:pt modelId="{60F2ECF3-D42C-4850-B260-6C270D55F80D}" type="pres">
      <dgm:prSet presAssocID="{3F91483C-09C5-4EE8-8578-C6F1A4A2D861}" presName="txShp" presStyleLbl="node1" presStyleIdx="2" presStyleCnt="3">
        <dgm:presLayoutVars>
          <dgm:bulletEnabled val="1"/>
        </dgm:presLayoutVars>
      </dgm:prSet>
      <dgm:spPr/>
    </dgm:pt>
  </dgm:ptLst>
  <dgm:cxnLst>
    <dgm:cxn modelId="{2A952006-5181-4457-BFBE-FD06730421D8}" srcId="{3F91483C-09C5-4EE8-8578-C6F1A4A2D861}" destId="{3A2F8CE7-733D-4C60-B117-EA101C112909}" srcOrd="1" destOrd="0" parTransId="{6EE8D886-1F1E-42DC-9F73-0DA59B3467D5}" sibTransId="{F4802BF7-E5E5-454B-AD31-72D97B5F71EE}"/>
    <dgm:cxn modelId="{1F6F7412-A9B7-47BB-A3F4-C1F745C99CE8}" type="presOf" srcId="{3F91483C-09C5-4EE8-8578-C6F1A4A2D861}" destId="{60F2ECF3-D42C-4850-B260-6C270D55F80D}" srcOrd="0" destOrd="0" presId="urn:microsoft.com/office/officeart/2005/8/layout/vList3"/>
    <dgm:cxn modelId="{C303D11A-689E-4CE6-8566-A17F322DACEB}" type="presOf" srcId="{B8248C92-EF03-480F-876C-7BAC939E172C}" destId="{60F2ECF3-D42C-4850-B260-6C270D55F80D}" srcOrd="0" destOrd="4" presId="urn:microsoft.com/office/officeart/2005/8/layout/vList3"/>
    <dgm:cxn modelId="{22946723-29A8-498A-9E04-6D8F946E0CF3}" type="presOf" srcId="{F7E4DB4E-3A1B-4C0A-A92C-7BD3182E268C}" destId="{FA678EB7-3102-470E-9008-A8FA1EB09844}" srcOrd="0" destOrd="2" presId="urn:microsoft.com/office/officeart/2005/8/layout/vList3"/>
    <dgm:cxn modelId="{DE28FA2D-79A5-49D4-B3CC-F191C5C5A7FC}" srcId="{5326E9A2-3F7E-4CC0-85ED-AD20B701AF1D}" destId="{09B4CA71-9E57-44A0-8699-6236D951CFC6}" srcOrd="2" destOrd="0" parTransId="{BD0EDDFB-A1B2-4D85-8E01-6D93697E2423}" sibTransId="{8C91101C-28FE-45B2-BA17-0F367C5A4744}"/>
    <dgm:cxn modelId="{BA472936-B168-4F4C-8510-B33FF2CAE860}" srcId="{04746155-B3DC-4A4E-8227-81E59EB85FE3}" destId="{F992B000-6945-4C83-A56B-A547AAACE44F}" srcOrd="1" destOrd="0" parTransId="{29A5B882-9636-4580-BB13-24D10BCBF33E}" sibTransId="{E9B88751-E4FF-4048-A495-C24C0761159F}"/>
    <dgm:cxn modelId="{F2405238-304B-4097-9F74-A777D633BFA4}" type="presOf" srcId="{DA219993-8DA0-4ECD-B6B9-7C2CD708BDE6}" destId="{60F2ECF3-D42C-4850-B260-6C270D55F80D}" srcOrd="0" destOrd="3" presId="urn:microsoft.com/office/officeart/2005/8/layout/vList3"/>
    <dgm:cxn modelId="{711BF239-88BB-4261-9746-D48713CB7C77}" type="presOf" srcId="{59814E1C-E653-4FA1-B179-AF952B397AE2}" destId="{6717FF81-646E-4D4F-BC8F-95714A1223C5}" srcOrd="0" destOrd="0" presId="urn:microsoft.com/office/officeart/2005/8/layout/vList3"/>
    <dgm:cxn modelId="{3FEBD53D-800E-4EB8-8F58-7872FDC68D7E}" srcId="{59814E1C-E653-4FA1-B179-AF952B397AE2}" destId="{3F91483C-09C5-4EE8-8578-C6F1A4A2D861}" srcOrd="2" destOrd="0" parTransId="{6C71C9EF-B95D-46F2-BF06-B0A8EADF21B7}" sibTransId="{A96627EE-1299-4628-8E9A-5EE6B072E053}"/>
    <dgm:cxn modelId="{7FC1013E-156B-4AF8-BC00-C2865CF35FE3}" type="presOf" srcId="{A8506A28-AE29-4751-B663-371B5DF3F490}" destId="{FA678EB7-3102-470E-9008-A8FA1EB09844}" srcOrd="0" destOrd="5" presId="urn:microsoft.com/office/officeart/2005/8/layout/vList3"/>
    <dgm:cxn modelId="{845CD663-D326-4AB9-B832-13C404D1964E}" srcId="{5326E9A2-3F7E-4CC0-85ED-AD20B701AF1D}" destId="{0ECB0A72-C074-4EA3-8BA3-9BE2C8F3EF09}" srcOrd="0" destOrd="0" parTransId="{3E864942-9851-4397-83BD-0C8291F77D3F}" sibTransId="{AEA7DFEF-1DE6-45BC-A8E6-6235D2FA031B}"/>
    <dgm:cxn modelId="{E9796567-1F77-4E2B-AA2C-E86415D72AF4}" type="presOf" srcId="{3A2F8CE7-733D-4C60-B117-EA101C112909}" destId="{60F2ECF3-D42C-4850-B260-6C270D55F80D}" srcOrd="0" destOrd="2" presId="urn:microsoft.com/office/officeart/2005/8/layout/vList3"/>
    <dgm:cxn modelId="{BD41934A-A21C-4284-9C1B-BDA2C2D46C75}" type="presOf" srcId="{03276697-A5AE-44EB-A4A9-BD41FD71F022}" destId="{B10137B0-4186-4D0F-B7C8-32684C8DC198}" srcOrd="0" destOrd="3" presId="urn:microsoft.com/office/officeart/2005/8/layout/vList3"/>
    <dgm:cxn modelId="{5CCBB26B-A6E7-43B1-8E77-BE670127337D}" type="presOf" srcId="{BBFD8D58-CF6F-410F-A827-691CED6EEB76}" destId="{B10137B0-4186-4D0F-B7C8-32684C8DC198}" srcOrd="0" destOrd="1" presId="urn:microsoft.com/office/officeart/2005/8/layout/vList3"/>
    <dgm:cxn modelId="{415F094D-048E-4528-BCC7-8ADC1DB61E66}" srcId="{59814E1C-E653-4FA1-B179-AF952B397AE2}" destId="{5326E9A2-3F7E-4CC0-85ED-AD20B701AF1D}" srcOrd="1" destOrd="0" parTransId="{3D596C9E-A0C6-404D-9980-61D30B45CD7E}" sibTransId="{87598A87-FB83-42C5-8472-FC3B5A05D847}"/>
    <dgm:cxn modelId="{82C44C52-F8EB-4E37-9287-0FEC1D2E428D}" srcId="{59814E1C-E653-4FA1-B179-AF952B397AE2}" destId="{04746155-B3DC-4A4E-8227-81E59EB85FE3}" srcOrd="0" destOrd="0" parTransId="{72CCCADF-1FA8-445B-8EC8-7E6EEB99CDF6}" sibTransId="{62D74995-835E-4644-8E58-893ECEA6E11C}"/>
    <dgm:cxn modelId="{272E6254-CE76-4038-8B34-04CD834825EA}" type="presOf" srcId="{0ECB0A72-C074-4EA3-8BA3-9BE2C8F3EF09}" destId="{FA678EB7-3102-470E-9008-A8FA1EB09844}" srcOrd="0" destOrd="1" presId="urn:microsoft.com/office/officeart/2005/8/layout/vList3"/>
    <dgm:cxn modelId="{6ACFB555-D288-4F77-B4C5-4127FDB1364C}" type="presOf" srcId="{5326E9A2-3F7E-4CC0-85ED-AD20B701AF1D}" destId="{FA678EB7-3102-470E-9008-A8FA1EB09844}" srcOrd="0" destOrd="0" presId="urn:microsoft.com/office/officeart/2005/8/layout/vList3"/>
    <dgm:cxn modelId="{BF245756-CE20-4D6E-BB02-B08DDC5194F9}" srcId="{04746155-B3DC-4A4E-8227-81E59EB85FE3}" destId="{F195CE96-21EF-4DFD-B72B-6563BD391CEC}" srcOrd="3" destOrd="0" parTransId="{43CE588F-3ABE-409F-9E76-C38E63212947}" sibTransId="{3AF05B71-45A1-4DE7-AFA7-F35BB29D012A}"/>
    <dgm:cxn modelId="{92B50D7B-6FE6-4276-953B-79992CE95A4A}" type="presOf" srcId="{A9D4C242-A078-4B24-BF51-127332F9F380}" destId="{FA678EB7-3102-470E-9008-A8FA1EB09844}" srcOrd="0" destOrd="4" presId="urn:microsoft.com/office/officeart/2005/8/layout/vList3"/>
    <dgm:cxn modelId="{E29C417F-DB76-4F8E-A408-D6E024E3A6CE}" type="presOf" srcId="{04746155-B3DC-4A4E-8227-81E59EB85FE3}" destId="{B10137B0-4186-4D0F-B7C8-32684C8DC198}" srcOrd="0" destOrd="0" presId="urn:microsoft.com/office/officeart/2005/8/layout/vList3"/>
    <dgm:cxn modelId="{DC20FE93-62FF-4349-A0CF-ED83B9A5D2C4}" srcId="{5326E9A2-3F7E-4CC0-85ED-AD20B701AF1D}" destId="{F7E4DB4E-3A1B-4C0A-A92C-7BD3182E268C}" srcOrd="1" destOrd="0" parTransId="{5D69CB8E-5405-49B8-8F3E-9206A9C99034}" sibTransId="{09C23ADC-3E50-4825-AB87-FADE7C8C684F}"/>
    <dgm:cxn modelId="{F2855D96-6149-42A5-BE6C-1D2CC9F3852E}" type="presOf" srcId="{F195CE96-21EF-4DFD-B72B-6563BD391CEC}" destId="{B10137B0-4186-4D0F-B7C8-32684C8DC198}" srcOrd="0" destOrd="4" presId="urn:microsoft.com/office/officeart/2005/8/layout/vList3"/>
    <dgm:cxn modelId="{03737DA2-71CF-4016-9181-01503D0274BE}" type="presOf" srcId="{9279D39B-726E-41DC-BAA8-0A3195DF5F2B}" destId="{60F2ECF3-D42C-4850-B260-6C270D55F80D}" srcOrd="0" destOrd="1" presId="urn:microsoft.com/office/officeart/2005/8/layout/vList3"/>
    <dgm:cxn modelId="{991B87A3-C45D-4F00-A243-663EFC016950}" srcId="{3F91483C-09C5-4EE8-8578-C6F1A4A2D861}" destId="{9279D39B-726E-41DC-BAA8-0A3195DF5F2B}" srcOrd="0" destOrd="0" parTransId="{CC0A1988-79F1-42D1-9B6B-911535EE7AD5}" sibTransId="{277000D1-BFB9-46E7-BE30-DB267AAC4FA8}"/>
    <dgm:cxn modelId="{713D55AD-7357-4A0D-BB9E-B0AA4FB7EF47}" srcId="{3F91483C-09C5-4EE8-8578-C6F1A4A2D861}" destId="{DA219993-8DA0-4ECD-B6B9-7C2CD708BDE6}" srcOrd="2" destOrd="0" parTransId="{4C5A572C-7C90-44CF-AED7-62729FED69D7}" sibTransId="{47CDE051-A49B-458A-B7E3-FF36CBC75E44}"/>
    <dgm:cxn modelId="{F32F1CB5-DECE-43E5-9D54-4ACD2792ED69}" srcId="{3F91483C-09C5-4EE8-8578-C6F1A4A2D861}" destId="{B8248C92-EF03-480F-876C-7BAC939E172C}" srcOrd="3" destOrd="0" parTransId="{B965811D-913B-4D01-A120-364EF542E756}" sibTransId="{8EA1D9AA-CD96-4FFB-A0D8-1690EADB1341}"/>
    <dgm:cxn modelId="{81E889D0-838B-414E-8ABE-B2C4F35CE019}" srcId="{5326E9A2-3F7E-4CC0-85ED-AD20B701AF1D}" destId="{A9D4C242-A078-4B24-BF51-127332F9F380}" srcOrd="3" destOrd="0" parTransId="{C140036C-9472-43DB-B11A-9F6E86DD9B99}" sibTransId="{403E5F64-43EF-4AB1-A513-C8F2A9C445D5}"/>
    <dgm:cxn modelId="{1AD306D1-2AE7-4FAF-8FD6-95EDC802C982}" type="presOf" srcId="{F992B000-6945-4C83-A56B-A547AAACE44F}" destId="{B10137B0-4186-4D0F-B7C8-32684C8DC198}" srcOrd="0" destOrd="2" presId="urn:microsoft.com/office/officeart/2005/8/layout/vList3"/>
    <dgm:cxn modelId="{3D79B0D6-098D-488E-A52C-16FD92937346}" srcId="{04746155-B3DC-4A4E-8227-81E59EB85FE3}" destId="{03276697-A5AE-44EB-A4A9-BD41FD71F022}" srcOrd="2" destOrd="0" parTransId="{1534AE5F-F950-43C2-A3F5-339F1CDDFFF4}" sibTransId="{177F78CC-53D7-4718-8883-E4658A45CD17}"/>
    <dgm:cxn modelId="{D4957DD7-3DA1-4720-863D-53DDE29EB8D2}" srcId="{5326E9A2-3F7E-4CC0-85ED-AD20B701AF1D}" destId="{A8506A28-AE29-4751-B663-371B5DF3F490}" srcOrd="4" destOrd="0" parTransId="{9DBD6F89-EDC0-4470-BD45-67B5AFF064D1}" sibTransId="{3CDF213A-F554-402B-8F85-FDA4D378002B}"/>
    <dgm:cxn modelId="{397D8EDB-1E89-4BCF-BA6B-1AB3F86F33C7}" srcId="{04746155-B3DC-4A4E-8227-81E59EB85FE3}" destId="{BBFD8D58-CF6F-410F-A827-691CED6EEB76}" srcOrd="0" destOrd="0" parTransId="{8031D2F4-6FAD-4679-9C91-B049E7B16958}" sibTransId="{F0C8C833-7D9D-4FAA-AC76-319C77F2F5D9}"/>
    <dgm:cxn modelId="{B3F98FF8-6FE4-49FC-B088-1FE56CCDEFFD}" type="presOf" srcId="{09B4CA71-9E57-44A0-8699-6236D951CFC6}" destId="{FA678EB7-3102-470E-9008-A8FA1EB09844}" srcOrd="0" destOrd="3" presId="urn:microsoft.com/office/officeart/2005/8/layout/vList3"/>
    <dgm:cxn modelId="{4829CE54-3FEA-4154-8C3B-DA1968CD3D4E}" type="presParOf" srcId="{6717FF81-646E-4D4F-BC8F-95714A1223C5}" destId="{C7C0B872-2D2C-4109-8ED6-124EA1BAC796}" srcOrd="0" destOrd="0" presId="urn:microsoft.com/office/officeart/2005/8/layout/vList3"/>
    <dgm:cxn modelId="{999A4E1F-0CD8-4AAB-AB63-871A9D51E2BF}" type="presParOf" srcId="{C7C0B872-2D2C-4109-8ED6-124EA1BAC796}" destId="{77723E58-0D1E-4A3E-965E-A8608222FC6E}" srcOrd="0" destOrd="0" presId="urn:microsoft.com/office/officeart/2005/8/layout/vList3"/>
    <dgm:cxn modelId="{521EC72B-FC60-4115-91A7-9328458BC2E0}" type="presParOf" srcId="{C7C0B872-2D2C-4109-8ED6-124EA1BAC796}" destId="{B10137B0-4186-4D0F-B7C8-32684C8DC198}" srcOrd="1" destOrd="0" presId="urn:microsoft.com/office/officeart/2005/8/layout/vList3"/>
    <dgm:cxn modelId="{6CA8F2F6-802E-454D-9BA5-EF84863ABF20}" type="presParOf" srcId="{6717FF81-646E-4D4F-BC8F-95714A1223C5}" destId="{BDDD31D5-CC77-48BF-82D0-7CD90F18366F}" srcOrd="1" destOrd="0" presId="urn:microsoft.com/office/officeart/2005/8/layout/vList3"/>
    <dgm:cxn modelId="{3EF62B46-83A7-48E2-9874-CB4FE85EAA19}" type="presParOf" srcId="{6717FF81-646E-4D4F-BC8F-95714A1223C5}" destId="{B0189131-95CF-46EA-928A-22FDCF90E3BC}" srcOrd="2" destOrd="0" presId="urn:microsoft.com/office/officeart/2005/8/layout/vList3"/>
    <dgm:cxn modelId="{5063E97C-7804-4DCA-9B18-83D752511B39}" type="presParOf" srcId="{B0189131-95CF-46EA-928A-22FDCF90E3BC}" destId="{FBCF4A29-F400-4AE0-9284-314E084C4F64}" srcOrd="0" destOrd="0" presId="urn:microsoft.com/office/officeart/2005/8/layout/vList3"/>
    <dgm:cxn modelId="{6DB03FAE-64D5-46A4-9EF6-155AA54BBC05}" type="presParOf" srcId="{B0189131-95CF-46EA-928A-22FDCF90E3BC}" destId="{FA678EB7-3102-470E-9008-A8FA1EB09844}" srcOrd="1" destOrd="0" presId="urn:microsoft.com/office/officeart/2005/8/layout/vList3"/>
    <dgm:cxn modelId="{D6499304-D902-4118-9227-36E248ACE6E3}" type="presParOf" srcId="{6717FF81-646E-4D4F-BC8F-95714A1223C5}" destId="{BFC013EA-C109-4FDF-A7F7-00F02B90CDDE}" srcOrd="3" destOrd="0" presId="urn:microsoft.com/office/officeart/2005/8/layout/vList3"/>
    <dgm:cxn modelId="{C62CE291-C38F-4B08-8F16-C1A01A83CF2D}" type="presParOf" srcId="{6717FF81-646E-4D4F-BC8F-95714A1223C5}" destId="{EDC9A050-E607-4FBF-AC3E-62AC4D899C5D}" srcOrd="4" destOrd="0" presId="urn:microsoft.com/office/officeart/2005/8/layout/vList3"/>
    <dgm:cxn modelId="{68FB89C2-1CFF-4D48-A35A-F11E9F177AB2}" type="presParOf" srcId="{EDC9A050-E607-4FBF-AC3E-62AC4D899C5D}" destId="{4671B755-07A3-485F-8B22-A97371EB4D8E}" srcOrd="0" destOrd="0" presId="urn:microsoft.com/office/officeart/2005/8/layout/vList3"/>
    <dgm:cxn modelId="{D33F6C76-4C2B-41AC-9B0D-9C04820ADE48}" type="presParOf" srcId="{EDC9A050-E607-4FBF-AC3E-62AC4D899C5D}" destId="{60F2ECF3-D42C-4850-B260-6C270D55F8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29BEB-0474-4162-81F6-58F07FB157BC}"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2057B2E0-6BA7-409B-BF16-1B15D355CF80}">
      <dgm:prSet custT="1"/>
      <dgm:spPr>
        <a:ln>
          <a:solidFill>
            <a:srgbClr val="8CB48C"/>
          </a:solidFill>
        </a:ln>
      </dgm:spPr>
      <dgm:t>
        <a:bodyPr/>
        <a:lstStyle/>
        <a:p>
          <a:r>
            <a:rPr lang="en-US" sz="1400" dirty="0">
              <a:latin typeface="Arial Narrow" panose="020B0606020202030204" pitchFamily="34" charset="0"/>
            </a:rPr>
            <a:t>Carefully define investment </a:t>
          </a:r>
          <a:r>
            <a:rPr lang="en-US" sz="1400" b="1" dirty="0">
              <a:latin typeface="Arial Narrow" panose="020B0606020202030204" pitchFamily="34" charset="0"/>
            </a:rPr>
            <a:t>objectives</a:t>
          </a:r>
        </a:p>
      </dgm:t>
    </dgm:pt>
    <dgm:pt modelId="{E48C315C-8929-445B-9F15-D8863F5BF4A0}" type="parTrans" cxnId="{29C84FA7-CD27-47E7-ACF3-19A92C4BE44F}">
      <dgm:prSet/>
      <dgm:spPr/>
      <dgm:t>
        <a:bodyPr/>
        <a:lstStyle/>
        <a:p>
          <a:endParaRPr lang="en-US" sz="1400">
            <a:latin typeface="Arial Narrow" panose="020B0606020202030204" pitchFamily="34" charset="0"/>
          </a:endParaRPr>
        </a:p>
      </dgm:t>
    </dgm:pt>
    <dgm:pt modelId="{9CE248C0-DA9C-477A-B84E-40DB71E764FD}" type="sibTrans" cxnId="{29C84FA7-CD27-47E7-ACF3-19A92C4BE44F}">
      <dgm:prSet/>
      <dgm:spPr/>
      <dgm:t>
        <a:bodyPr/>
        <a:lstStyle/>
        <a:p>
          <a:endParaRPr lang="en-US" sz="1400">
            <a:latin typeface="Arial Narrow" panose="020B0606020202030204" pitchFamily="34" charset="0"/>
          </a:endParaRPr>
        </a:p>
      </dgm:t>
    </dgm:pt>
    <dgm:pt modelId="{0760ED7D-C492-4C5C-BF1B-59031728B214}">
      <dgm:prSet custT="1"/>
      <dgm:spPr>
        <a:ln>
          <a:solidFill>
            <a:srgbClr val="8CB48C"/>
          </a:solidFill>
        </a:ln>
      </dgm:spPr>
      <dgm:t>
        <a:bodyPr/>
        <a:lstStyle/>
        <a:p>
          <a:r>
            <a:rPr lang="en-US" sz="1400" dirty="0">
              <a:latin typeface="Arial Narrow" panose="020B0606020202030204" pitchFamily="34" charset="0"/>
            </a:rPr>
            <a:t>Measure </a:t>
          </a:r>
          <a:r>
            <a:rPr lang="en-US" sz="1400" b="1" dirty="0">
              <a:latin typeface="Arial Narrow" panose="020B0606020202030204" pitchFamily="34" charset="0"/>
            </a:rPr>
            <a:t>progress</a:t>
          </a:r>
          <a:r>
            <a:rPr lang="en-US" sz="1400" dirty="0">
              <a:latin typeface="Arial Narrow" panose="020B0606020202030204" pitchFamily="34" charset="0"/>
            </a:rPr>
            <a:t> toward objectives</a:t>
          </a:r>
        </a:p>
      </dgm:t>
    </dgm:pt>
    <dgm:pt modelId="{27AA802C-FA13-419D-B21A-5B3160FFC2F0}" type="parTrans" cxnId="{5E3C313C-0E0D-429B-92DE-A45DB8AC9CB4}">
      <dgm:prSet/>
      <dgm:spPr/>
      <dgm:t>
        <a:bodyPr/>
        <a:lstStyle/>
        <a:p>
          <a:endParaRPr lang="en-US" sz="1400">
            <a:latin typeface="Arial Narrow" panose="020B0606020202030204" pitchFamily="34" charset="0"/>
          </a:endParaRPr>
        </a:p>
      </dgm:t>
    </dgm:pt>
    <dgm:pt modelId="{FBFAE91E-AAAA-4DF5-AB49-A55FD9B60AFE}" type="sibTrans" cxnId="{5E3C313C-0E0D-429B-92DE-A45DB8AC9CB4}">
      <dgm:prSet/>
      <dgm:spPr/>
      <dgm:t>
        <a:bodyPr/>
        <a:lstStyle/>
        <a:p>
          <a:endParaRPr lang="en-US" sz="1400">
            <a:latin typeface="Arial Narrow" panose="020B0606020202030204" pitchFamily="34" charset="0"/>
          </a:endParaRPr>
        </a:p>
      </dgm:t>
    </dgm:pt>
    <dgm:pt modelId="{4C73977B-03D2-4379-9FEA-BB146FB6D07A}">
      <dgm:prSet custT="1"/>
      <dgm:spPr>
        <a:ln>
          <a:solidFill>
            <a:srgbClr val="8CB48C"/>
          </a:solidFill>
        </a:ln>
      </dgm:spPr>
      <dgm:t>
        <a:bodyPr/>
        <a:lstStyle/>
        <a:p>
          <a:r>
            <a:rPr lang="en-US" sz="1400" dirty="0">
              <a:latin typeface="Arial Narrow" panose="020B0606020202030204" pitchFamily="34" charset="0"/>
            </a:rPr>
            <a:t>Leverage </a:t>
          </a:r>
          <a:r>
            <a:rPr lang="en-US" sz="1400" b="1" dirty="0">
              <a:latin typeface="Arial Narrow" panose="020B0606020202030204" pitchFamily="34" charset="0"/>
            </a:rPr>
            <a:t>benefit-cost framework </a:t>
          </a:r>
          <a:r>
            <a:rPr lang="en-US" sz="1400" dirty="0">
              <a:latin typeface="Arial Narrow" panose="020B0606020202030204" pitchFamily="34" charset="0"/>
            </a:rPr>
            <a:t>to compare among objectives, scale relative to cost</a:t>
          </a:r>
        </a:p>
      </dgm:t>
    </dgm:pt>
    <dgm:pt modelId="{C7576C3A-505B-4550-91A1-7C74C264F7B9}" type="parTrans" cxnId="{94A03A2F-942E-4A9A-BF84-73BCAD27D3F4}">
      <dgm:prSet/>
      <dgm:spPr/>
      <dgm:t>
        <a:bodyPr/>
        <a:lstStyle/>
        <a:p>
          <a:endParaRPr lang="en-US" sz="1400">
            <a:latin typeface="Arial Narrow" panose="020B0606020202030204" pitchFamily="34" charset="0"/>
          </a:endParaRPr>
        </a:p>
      </dgm:t>
    </dgm:pt>
    <dgm:pt modelId="{61C58DB0-C4B0-422B-BED3-9724709ED196}" type="sibTrans" cxnId="{94A03A2F-942E-4A9A-BF84-73BCAD27D3F4}">
      <dgm:prSet/>
      <dgm:spPr/>
      <dgm:t>
        <a:bodyPr/>
        <a:lstStyle/>
        <a:p>
          <a:endParaRPr lang="en-US" sz="1400">
            <a:latin typeface="Arial Narrow" panose="020B0606020202030204" pitchFamily="34" charset="0"/>
          </a:endParaRPr>
        </a:p>
      </dgm:t>
    </dgm:pt>
    <dgm:pt modelId="{4454A76C-A885-4E62-957B-D7CE79081ADF}">
      <dgm:prSet custT="1"/>
      <dgm:spPr>
        <a:ln>
          <a:solidFill>
            <a:srgbClr val="8CB48C"/>
          </a:solidFill>
        </a:ln>
      </dgm:spPr>
      <dgm:t>
        <a:bodyPr/>
        <a:lstStyle/>
        <a:p>
          <a:r>
            <a:rPr lang="en-US" sz="1400" dirty="0">
              <a:latin typeface="Arial Narrow" panose="020B0606020202030204" pitchFamily="34" charset="0"/>
            </a:rPr>
            <a:t>Integrate </a:t>
          </a:r>
          <a:r>
            <a:rPr lang="en-US" sz="1400" b="1" dirty="0">
              <a:latin typeface="Arial Narrow" panose="020B0606020202030204" pitchFamily="34" charset="0"/>
            </a:rPr>
            <a:t>qualitative approaches</a:t>
          </a:r>
          <a:r>
            <a:rPr lang="en-US" sz="1400" dirty="0">
              <a:latin typeface="Arial Narrow" panose="020B0606020202030204" pitchFamily="34" charset="0"/>
            </a:rPr>
            <a:t> for objectives that are important but not easily quantified</a:t>
          </a:r>
        </a:p>
      </dgm:t>
    </dgm:pt>
    <dgm:pt modelId="{E6759139-46CA-45C6-BDEB-0DFDB0E2F155}" type="parTrans" cxnId="{DA20EC77-E047-4240-9375-3263714C0A63}">
      <dgm:prSet/>
      <dgm:spPr/>
      <dgm:t>
        <a:bodyPr/>
        <a:lstStyle/>
        <a:p>
          <a:endParaRPr lang="en-US" sz="1400">
            <a:latin typeface="Arial Narrow" panose="020B0606020202030204" pitchFamily="34" charset="0"/>
          </a:endParaRPr>
        </a:p>
      </dgm:t>
    </dgm:pt>
    <dgm:pt modelId="{ED38205E-5AA1-41C1-8A71-4B6FD4EDFA07}" type="sibTrans" cxnId="{DA20EC77-E047-4240-9375-3263714C0A63}">
      <dgm:prSet/>
      <dgm:spPr/>
      <dgm:t>
        <a:bodyPr/>
        <a:lstStyle/>
        <a:p>
          <a:endParaRPr lang="en-US" sz="1400">
            <a:latin typeface="Arial Narrow" panose="020B0606020202030204" pitchFamily="34" charset="0"/>
          </a:endParaRPr>
        </a:p>
      </dgm:t>
    </dgm:pt>
    <dgm:pt modelId="{7742E0D1-E463-4291-A99E-049226F84E04}">
      <dgm:prSet custT="1"/>
      <dgm:spPr>
        <a:ln>
          <a:solidFill>
            <a:srgbClr val="8CB48C"/>
          </a:solidFill>
        </a:ln>
      </dgm:spPr>
      <dgm:t>
        <a:bodyPr/>
        <a:lstStyle/>
        <a:p>
          <a:r>
            <a:rPr lang="en-US" sz="1400" b="1" dirty="0">
              <a:latin typeface="Arial Narrow" panose="020B0606020202030204" pitchFamily="34" charset="0"/>
            </a:rPr>
            <a:t>Context matters </a:t>
          </a:r>
          <a:r>
            <a:rPr lang="en-US" sz="1400" dirty="0">
              <a:latin typeface="Arial Narrow" panose="020B0606020202030204" pitchFamily="34" charset="0"/>
            </a:rPr>
            <a:t>– consider the decisions that are to be informed, types of investments, timeframe, available data</a:t>
          </a:r>
        </a:p>
      </dgm:t>
    </dgm:pt>
    <dgm:pt modelId="{113D120A-7EC9-4E5E-8B60-10BEFD3DEEE0}" type="parTrans" cxnId="{9085897D-312F-4312-B9BF-9D033DD3C0AC}">
      <dgm:prSet/>
      <dgm:spPr/>
      <dgm:t>
        <a:bodyPr/>
        <a:lstStyle/>
        <a:p>
          <a:endParaRPr lang="en-US" sz="1400">
            <a:latin typeface="Arial Narrow" panose="020B0606020202030204" pitchFamily="34" charset="0"/>
          </a:endParaRPr>
        </a:p>
      </dgm:t>
    </dgm:pt>
    <dgm:pt modelId="{8F7800E8-953D-4C19-924F-09DFB809A649}" type="sibTrans" cxnId="{9085897D-312F-4312-B9BF-9D033DD3C0AC}">
      <dgm:prSet/>
      <dgm:spPr/>
      <dgm:t>
        <a:bodyPr/>
        <a:lstStyle/>
        <a:p>
          <a:endParaRPr lang="en-US" sz="1400">
            <a:latin typeface="Arial Narrow" panose="020B0606020202030204" pitchFamily="34" charset="0"/>
          </a:endParaRPr>
        </a:p>
      </dgm:t>
    </dgm:pt>
    <dgm:pt modelId="{D6ACACD1-CC9C-4DF4-AE4C-5622F01C79CC}">
      <dgm:prSet custT="1"/>
      <dgm:spPr>
        <a:ln>
          <a:solidFill>
            <a:srgbClr val="8CB48C"/>
          </a:solidFill>
        </a:ln>
      </dgm:spPr>
      <dgm:t>
        <a:bodyPr/>
        <a:lstStyle/>
        <a:p>
          <a:r>
            <a:rPr lang="en-US" sz="1400" dirty="0">
              <a:latin typeface="Arial Narrow" panose="020B0606020202030204" pitchFamily="34" charset="0"/>
            </a:rPr>
            <a:t>Work toward </a:t>
          </a:r>
          <a:r>
            <a:rPr lang="en-US" sz="1400" b="1" dirty="0">
              <a:latin typeface="Arial Narrow" panose="020B0606020202030204" pitchFamily="34" charset="0"/>
            </a:rPr>
            <a:t>structure, repeatability, and accountability</a:t>
          </a:r>
          <a:r>
            <a:rPr lang="en-US" sz="1400" dirty="0">
              <a:latin typeface="Arial Narrow" panose="020B0606020202030204" pitchFamily="34" charset="0"/>
            </a:rPr>
            <a:t> to stakeholders</a:t>
          </a:r>
        </a:p>
      </dgm:t>
    </dgm:pt>
    <dgm:pt modelId="{4726C9B0-0629-4877-B9F3-4607B8394184}" type="parTrans" cxnId="{E263D0D6-9307-44BA-9AB7-46E71617C6B6}">
      <dgm:prSet/>
      <dgm:spPr/>
      <dgm:t>
        <a:bodyPr/>
        <a:lstStyle/>
        <a:p>
          <a:endParaRPr lang="en-US" sz="1400">
            <a:latin typeface="Arial Narrow" panose="020B0606020202030204" pitchFamily="34" charset="0"/>
          </a:endParaRPr>
        </a:p>
      </dgm:t>
    </dgm:pt>
    <dgm:pt modelId="{05EDBF7C-9714-42C5-92DC-1EB07644C115}" type="sibTrans" cxnId="{E263D0D6-9307-44BA-9AB7-46E71617C6B6}">
      <dgm:prSet/>
      <dgm:spPr/>
      <dgm:t>
        <a:bodyPr/>
        <a:lstStyle/>
        <a:p>
          <a:endParaRPr lang="en-US" sz="1400">
            <a:latin typeface="Arial Narrow" panose="020B0606020202030204" pitchFamily="34" charset="0"/>
          </a:endParaRPr>
        </a:p>
      </dgm:t>
    </dgm:pt>
    <dgm:pt modelId="{2E71B1AD-10B8-4B3C-A420-F7D13C20A141}" type="pres">
      <dgm:prSet presAssocID="{D7029BEB-0474-4162-81F6-58F07FB157BC}" presName="diagram" presStyleCnt="0">
        <dgm:presLayoutVars>
          <dgm:dir/>
          <dgm:resizeHandles val="exact"/>
        </dgm:presLayoutVars>
      </dgm:prSet>
      <dgm:spPr/>
    </dgm:pt>
    <dgm:pt modelId="{009346CA-BBC4-44F5-B03D-E1836D2039B0}" type="pres">
      <dgm:prSet presAssocID="{2057B2E0-6BA7-409B-BF16-1B15D355CF80}" presName="node" presStyleLbl="node1" presStyleIdx="0" presStyleCnt="6">
        <dgm:presLayoutVars>
          <dgm:bulletEnabled val="1"/>
        </dgm:presLayoutVars>
      </dgm:prSet>
      <dgm:spPr/>
    </dgm:pt>
    <dgm:pt modelId="{50F74EA7-52EF-4D04-A241-334B02278164}" type="pres">
      <dgm:prSet presAssocID="{9CE248C0-DA9C-477A-B84E-40DB71E764FD}" presName="sibTrans" presStyleCnt="0"/>
      <dgm:spPr/>
    </dgm:pt>
    <dgm:pt modelId="{65663D48-FCF8-4A1F-B6BB-B5612A79466D}" type="pres">
      <dgm:prSet presAssocID="{0760ED7D-C492-4C5C-BF1B-59031728B214}" presName="node" presStyleLbl="node1" presStyleIdx="1" presStyleCnt="6">
        <dgm:presLayoutVars>
          <dgm:bulletEnabled val="1"/>
        </dgm:presLayoutVars>
      </dgm:prSet>
      <dgm:spPr/>
    </dgm:pt>
    <dgm:pt modelId="{235897E7-E200-4435-973C-8223A426F39E}" type="pres">
      <dgm:prSet presAssocID="{FBFAE91E-AAAA-4DF5-AB49-A55FD9B60AFE}" presName="sibTrans" presStyleCnt="0"/>
      <dgm:spPr/>
    </dgm:pt>
    <dgm:pt modelId="{46E06074-78A2-45D9-B3E2-830D7E1002C3}" type="pres">
      <dgm:prSet presAssocID="{4C73977B-03D2-4379-9FEA-BB146FB6D07A}" presName="node" presStyleLbl="node1" presStyleIdx="2" presStyleCnt="6">
        <dgm:presLayoutVars>
          <dgm:bulletEnabled val="1"/>
        </dgm:presLayoutVars>
      </dgm:prSet>
      <dgm:spPr/>
    </dgm:pt>
    <dgm:pt modelId="{1827E402-CF26-4A65-8130-12AE144CA14A}" type="pres">
      <dgm:prSet presAssocID="{61C58DB0-C4B0-422B-BED3-9724709ED196}" presName="sibTrans" presStyleCnt="0"/>
      <dgm:spPr/>
    </dgm:pt>
    <dgm:pt modelId="{54AF55F2-8912-453C-90A1-6334ABDC30B9}" type="pres">
      <dgm:prSet presAssocID="{4454A76C-A885-4E62-957B-D7CE79081ADF}" presName="node" presStyleLbl="node1" presStyleIdx="3" presStyleCnt="6">
        <dgm:presLayoutVars>
          <dgm:bulletEnabled val="1"/>
        </dgm:presLayoutVars>
      </dgm:prSet>
      <dgm:spPr/>
    </dgm:pt>
    <dgm:pt modelId="{BE102609-F406-4D32-B13D-9FB8D6D04DB5}" type="pres">
      <dgm:prSet presAssocID="{ED38205E-5AA1-41C1-8A71-4B6FD4EDFA07}" presName="sibTrans" presStyleCnt="0"/>
      <dgm:spPr/>
    </dgm:pt>
    <dgm:pt modelId="{964EDFF0-2118-4DC2-9F87-C76F22F4C74E}" type="pres">
      <dgm:prSet presAssocID="{7742E0D1-E463-4291-A99E-049226F84E04}" presName="node" presStyleLbl="node1" presStyleIdx="4" presStyleCnt="6">
        <dgm:presLayoutVars>
          <dgm:bulletEnabled val="1"/>
        </dgm:presLayoutVars>
      </dgm:prSet>
      <dgm:spPr/>
    </dgm:pt>
    <dgm:pt modelId="{4591847C-4710-4661-8B52-ECFD30EC5DA7}" type="pres">
      <dgm:prSet presAssocID="{8F7800E8-953D-4C19-924F-09DFB809A649}" presName="sibTrans" presStyleCnt="0"/>
      <dgm:spPr/>
    </dgm:pt>
    <dgm:pt modelId="{D046CF47-5DA3-49E7-9CE6-3BAF37DD4859}" type="pres">
      <dgm:prSet presAssocID="{D6ACACD1-CC9C-4DF4-AE4C-5622F01C79CC}" presName="node" presStyleLbl="node1" presStyleIdx="5" presStyleCnt="6">
        <dgm:presLayoutVars>
          <dgm:bulletEnabled val="1"/>
        </dgm:presLayoutVars>
      </dgm:prSet>
      <dgm:spPr/>
    </dgm:pt>
  </dgm:ptLst>
  <dgm:cxnLst>
    <dgm:cxn modelId="{94A03A2F-942E-4A9A-BF84-73BCAD27D3F4}" srcId="{D7029BEB-0474-4162-81F6-58F07FB157BC}" destId="{4C73977B-03D2-4379-9FEA-BB146FB6D07A}" srcOrd="2" destOrd="0" parTransId="{C7576C3A-505B-4550-91A1-7C74C264F7B9}" sibTransId="{61C58DB0-C4B0-422B-BED3-9724709ED196}"/>
    <dgm:cxn modelId="{5E3C313C-0E0D-429B-92DE-A45DB8AC9CB4}" srcId="{D7029BEB-0474-4162-81F6-58F07FB157BC}" destId="{0760ED7D-C492-4C5C-BF1B-59031728B214}" srcOrd="1" destOrd="0" parTransId="{27AA802C-FA13-419D-B21A-5B3160FFC2F0}" sibTransId="{FBFAE91E-AAAA-4DF5-AB49-A55FD9B60AFE}"/>
    <dgm:cxn modelId="{98AE1142-AABB-4362-9975-71B60C131705}" type="presOf" srcId="{4454A76C-A885-4E62-957B-D7CE79081ADF}" destId="{54AF55F2-8912-453C-90A1-6334ABDC30B9}" srcOrd="0" destOrd="0" presId="urn:microsoft.com/office/officeart/2005/8/layout/default"/>
    <dgm:cxn modelId="{C599CB66-1B44-4E8D-9E99-FB9B72FE5863}" type="presOf" srcId="{D7029BEB-0474-4162-81F6-58F07FB157BC}" destId="{2E71B1AD-10B8-4B3C-A420-F7D13C20A141}" srcOrd="0" destOrd="0" presId="urn:microsoft.com/office/officeart/2005/8/layout/default"/>
    <dgm:cxn modelId="{C9745656-D8B7-43F3-BE57-92AE8DA47F5A}" type="presOf" srcId="{7742E0D1-E463-4291-A99E-049226F84E04}" destId="{964EDFF0-2118-4DC2-9F87-C76F22F4C74E}" srcOrd="0" destOrd="0" presId="urn:microsoft.com/office/officeart/2005/8/layout/default"/>
    <dgm:cxn modelId="{DA20EC77-E047-4240-9375-3263714C0A63}" srcId="{D7029BEB-0474-4162-81F6-58F07FB157BC}" destId="{4454A76C-A885-4E62-957B-D7CE79081ADF}" srcOrd="3" destOrd="0" parTransId="{E6759139-46CA-45C6-BDEB-0DFDB0E2F155}" sibTransId="{ED38205E-5AA1-41C1-8A71-4B6FD4EDFA07}"/>
    <dgm:cxn modelId="{9085897D-312F-4312-B9BF-9D033DD3C0AC}" srcId="{D7029BEB-0474-4162-81F6-58F07FB157BC}" destId="{7742E0D1-E463-4291-A99E-049226F84E04}" srcOrd="4" destOrd="0" parTransId="{113D120A-7EC9-4E5E-8B60-10BEFD3DEEE0}" sibTransId="{8F7800E8-953D-4C19-924F-09DFB809A649}"/>
    <dgm:cxn modelId="{C5A9E78E-FE97-40D0-A7EF-A72D05C66968}" type="presOf" srcId="{2057B2E0-6BA7-409B-BF16-1B15D355CF80}" destId="{009346CA-BBC4-44F5-B03D-E1836D2039B0}" srcOrd="0" destOrd="0" presId="urn:microsoft.com/office/officeart/2005/8/layout/default"/>
    <dgm:cxn modelId="{F6213FA6-BB6F-488E-9CD6-B174EE521816}" type="presOf" srcId="{D6ACACD1-CC9C-4DF4-AE4C-5622F01C79CC}" destId="{D046CF47-5DA3-49E7-9CE6-3BAF37DD4859}" srcOrd="0" destOrd="0" presId="urn:microsoft.com/office/officeart/2005/8/layout/default"/>
    <dgm:cxn modelId="{29C84FA7-CD27-47E7-ACF3-19A92C4BE44F}" srcId="{D7029BEB-0474-4162-81F6-58F07FB157BC}" destId="{2057B2E0-6BA7-409B-BF16-1B15D355CF80}" srcOrd="0" destOrd="0" parTransId="{E48C315C-8929-445B-9F15-D8863F5BF4A0}" sibTransId="{9CE248C0-DA9C-477A-B84E-40DB71E764FD}"/>
    <dgm:cxn modelId="{D3275FAB-5981-468E-BD86-70E349028DE7}" type="presOf" srcId="{4C73977B-03D2-4379-9FEA-BB146FB6D07A}" destId="{46E06074-78A2-45D9-B3E2-830D7E1002C3}" srcOrd="0" destOrd="0" presId="urn:microsoft.com/office/officeart/2005/8/layout/default"/>
    <dgm:cxn modelId="{D030CBAF-F0D3-471B-889D-2DF6BDB93630}" type="presOf" srcId="{0760ED7D-C492-4C5C-BF1B-59031728B214}" destId="{65663D48-FCF8-4A1F-B6BB-B5612A79466D}" srcOrd="0" destOrd="0" presId="urn:microsoft.com/office/officeart/2005/8/layout/default"/>
    <dgm:cxn modelId="{E263D0D6-9307-44BA-9AB7-46E71617C6B6}" srcId="{D7029BEB-0474-4162-81F6-58F07FB157BC}" destId="{D6ACACD1-CC9C-4DF4-AE4C-5622F01C79CC}" srcOrd="5" destOrd="0" parTransId="{4726C9B0-0629-4877-B9F3-4607B8394184}" sibTransId="{05EDBF7C-9714-42C5-92DC-1EB07644C115}"/>
    <dgm:cxn modelId="{C52E7689-A653-49BF-809D-1649B9E2977D}" type="presParOf" srcId="{2E71B1AD-10B8-4B3C-A420-F7D13C20A141}" destId="{009346CA-BBC4-44F5-B03D-E1836D2039B0}" srcOrd="0" destOrd="0" presId="urn:microsoft.com/office/officeart/2005/8/layout/default"/>
    <dgm:cxn modelId="{AA95DE2B-4975-49D6-A8E7-72149D704E4B}" type="presParOf" srcId="{2E71B1AD-10B8-4B3C-A420-F7D13C20A141}" destId="{50F74EA7-52EF-4D04-A241-334B02278164}" srcOrd="1" destOrd="0" presId="urn:microsoft.com/office/officeart/2005/8/layout/default"/>
    <dgm:cxn modelId="{24852189-80F4-4B32-A863-F2889A8678E4}" type="presParOf" srcId="{2E71B1AD-10B8-4B3C-A420-F7D13C20A141}" destId="{65663D48-FCF8-4A1F-B6BB-B5612A79466D}" srcOrd="2" destOrd="0" presId="urn:microsoft.com/office/officeart/2005/8/layout/default"/>
    <dgm:cxn modelId="{B860302A-D15D-4A81-A369-E0A48DE52AEF}" type="presParOf" srcId="{2E71B1AD-10B8-4B3C-A420-F7D13C20A141}" destId="{235897E7-E200-4435-973C-8223A426F39E}" srcOrd="3" destOrd="0" presId="urn:microsoft.com/office/officeart/2005/8/layout/default"/>
    <dgm:cxn modelId="{C2A5B233-6F27-4060-95DC-2EB8701BD4CA}" type="presParOf" srcId="{2E71B1AD-10B8-4B3C-A420-F7D13C20A141}" destId="{46E06074-78A2-45D9-B3E2-830D7E1002C3}" srcOrd="4" destOrd="0" presId="urn:microsoft.com/office/officeart/2005/8/layout/default"/>
    <dgm:cxn modelId="{4DB0F817-128A-4CB7-B59C-2D555D2C659B}" type="presParOf" srcId="{2E71B1AD-10B8-4B3C-A420-F7D13C20A141}" destId="{1827E402-CF26-4A65-8130-12AE144CA14A}" srcOrd="5" destOrd="0" presId="urn:microsoft.com/office/officeart/2005/8/layout/default"/>
    <dgm:cxn modelId="{E5DDC7FD-8988-41D7-8E3D-33A7074E3108}" type="presParOf" srcId="{2E71B1AD-10B8-4B3C-A420-F7D13C20A141}" destId="{54AF55F2-8912-453C-90A1-6334ABDC30B9}" srcOrd="6" destOrd="0" presId="urn:microsoft.com/office/officeart/2005/8/layout/default"/>
    <dgm:cxn modelId="{E42342C3-7AE5-4E9C-8EB8-C9CD4DDFD696}" type="presParOf" srcId="{2E71B1AD-10B8-4B3C-A420-F7D13C20A141}" destId="{BE102609-F406-4D32-B13D-9FB8D6D04DB5}" srcOrd="7" destOrd="0" presId="urn:microsoft.com/office/officeart/2005/8/layout/default"/>
    <dgm:cxn modelId="{23CEA56C-80C4-40BD-8DD8-E083B68D8524}" type="presParOf" srcId="{2E71B1AD-10B8-4B3C-A420-F7D13C20A141}" destId="{964EDFF0-2118-4DC2-9F87-C76F22F4C74E}" srcOrd="8" destOrd="0" presId="urn:microsoft.com/office/officeart/2005/8/layout/default"/>
    <dgm:cxn modelId="{417BBD0D-B8F5-43D2-8208-13D6261E3F0F}" type="presParOf" srcId="{2E71B1AD-10B8-4B3C-A420-F7D13C20A141}" destId="{4591847C-4710-4661-8B52-ECFD30EC5DA7}" srcOrd="9" destOrd="0" presId="urn:microsoft.com/office/officeart/2005/8/layout/default"/>
    <dgm:cxn modelId="{2C61B2E4-8BA1-45D0-A0B0-1A1879F19D80}" type="presParOf" srcId="{2E71B1AD-10B8-4B3C-A420-F7D13C20A141}" destId="{D046CF47-5DA3-49E7-9CE6-3BAF37DD4859}" srcOrd="10" destOrd="0" presId="urn:microsoft.com/office/officeart/2005/8/layout/default"/>
  </dgm:cxnLst>
  <dgm:bg>
    <a:solidFill>
      <a:srgbClr val="8CB48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32AEB-5C50-419A-A363-770B72D501DD}" type="doc">
      <dgm:prSet loTypeId="urn:microsoft.com/office/officeart/2005/8/layout/bList2" loCatId="picture" qsTypeId="urn:microsoft.com/office/officeart/2005/8/quickstyle/simple1" qsCatId="simple" csTypeId="urn:microsoft.com/office/officeart/2005/8/colors/accent1_2" csCatId="accent1" phldr="1"/>
      <dgm:spPr/>
    </dgm:pt>
    <dgm:pt modelId="{95BF3DE5-C54F-4C20-A84F-87DB3D762EA9}">
      <dgm:prSet phldrT="[Text]" custT="1"/>
      <dgm:spPr/>
      <dgm:t>
        <a:bodyPr/>
        <a:lstStyle/>
        <a:p>
          <a:r>
            <a:rPr lang="en-US" sz="1600" dirty="0"/>
            <a:t>Basic Access</a:t>
          </a:r>
        </a:p>
      </dgm:t>
    </dgm:pt>
    <dgm:pt modelId="{B57DBFCD-F931-47A6-BC95-7D1741AAD1E8}" type="parTrans" cxnId="{A9290C75-B1D8-4E5C-B76B-91C7C0F76DAE}">
      <dgm:prSet/>
      <dgm:spPr/>
      <dgm:t>
        <a:bodyPr/>
        <a:lstStyle/>
        <a:p>
          <a:endParaRPr lang="en-US" sz="1000"/>
        </a:p>
      </dgm:t>
    </dgm:pt>
    <dgm:pt modelId="{EBB065BC-7058-42E2-8A12-47D7CC8E3633}" type="sibTrans" cxnId="{A9290C75-B1D8-4E5C-B76B-91C7C0F76DAE}">
      <dgm:prSet/>
      <dgm:spPr/>
      <dgm:t>
        <a:bodyPr/>
        <a:lstStyle/>
        <a:p>
          <a:endParaRPr lang="en-US" sz="1000"/>
        </a:p>
      </dgm:t>
    </dgm:pt>
    <dgm:pt modelId="{80984409-7CE9-4396-9DC2-82B7D587B39A}">
      <dgm:prSet phldrT="[Text]" custT="1"/>
      <dgm:spPr/>
      <dgm:t>
        <a:bodyPr/>
        <a:lstStyle/>
        <a:p>
          <a:r>
            <a:rPr lang="en-US" sz="1600" dirty="0"/>
            <a:t>Large Legacy System</a:t>
          </a:r>
        </a:p>
      </dgm:t>
    </dgm:pt>
    <dgm:pt modelId="{D0DD1494-6377-4E10-8F0C-B00BFB0DCE6F}" type="parTrans" cxnId="{6C64E390-6961-4EDF-AD1C-AA5C5C90C4A8}">
      <dgm:prSet/>
      <dgm:spPr/>
      <dgm:t>
        <a:bodyPr/>
        <a:lstStyle/>
        <a:p>
          <a:endParaRPr lang="en-US" sz="1000"/>
        </a:p>
      </dgm:t>
    </dgm:pt>
    <dgm:pt modelId="{26A1ACB8-0B88-43A6-93FC-3A2B3896BD88}" type="sibTrans" cxnId="{6C64E390-6961-4EDF-AD1C-AA5C5C90C4A8}">
      <dgm:prSet/>
      <dgm:spPr/>
      <dgm:t>
        <a:bodyPr/>
        <a:lstStyle/>
        <a:p>
          <a:endParaRPr lang="en-US" sz="1000"/>
        </a:p>
      </dgm:t>
    </dgm:pt>
    <dgm:pt modelId="{2D1F216D-CF95-42ED-BB5F-75A69364C0FC}">
      <dgm:prSet phldrT="[Text]" custT="1"/>
      <dgm:spPr/>
      <dgm:t>
        <a:bodyPr/>
        <a:lstStyle/>
        <a:p>
          <a:r>
            <a:rPr lang="en-US" sz="1600" dirty="0"/>
            <a:t>Statewide</a:t>
          </a:r>
        </a:p>
      </dgm:t>
    </dgm:pt>
    <dgm:pt modelId="{1F573678-31D0-4A37-A26E-8E48E4D2BE25}" type="parTrans" cxnId="{2C30D80B-28A5-4AF2-97C4-B62AAF134DFE}">
      <dgm:prSet/>
      <dgm:spPr/>
      <dgm:t>
        <a:bodyPr/>
        <a:lstStyle/>
        <a:p>
          <a:endParaRPr lang="en-US" sz="1000"/>
        </a:p>
      </dgm:t>
    </dgm:pt>
    <dgm:pt modelId="{9F622605-AA8F-421B-A9C0-F3FB5407E223}" type="sibTrans" cxnId="{2C30D80B-28A5-4AF2-97C4-B62AAF134DFE}">
      <dgm:prSet/>
      <dgm:spPr/>
      <dgm:t>
        <a:bodyPr/>
        <a:lstStyle/>
        <a:p>
          <a:endParaRPr lang="en-US" sz="1000"/>
        </a:p>
      </dgm:t>
    </dgm:pt>
    <dgm:pt modelId="{2AE2F14A-F724-4484-8BB8-18BB356916A8}">
      <dgm:prSet phldrT="[Text]" custT="1"/>
      <dgm:spPr/>
      <dgm:t>
        <a:bodyPr/>
        <a:lstStyle/>
        <a:p>
          <a:r>
            <a:rPr lang="en-US" sz="1600" dirty="0"/>
            <a:t>Growing Transit</a:t>
          </a:r>
        </a:p>
      </dgm:t>
    </dgm:pt>
    <dgm:pt modelId="{5883C9DF-B648-47FB-A031-A2A9C4F32C94}" type="parTrans" cxnId="{B8365C4D-1222-4913-B52E-7DADADDFC107}">
      <dgm:prSet/>
      <dgm:spPr/>
      <dgm:t>
        <a:bodyPr/>
        <a:lstStyle/>
        <a:p>
          <a:endParaRPr lang="en-US" sz="1000"/>
        </a:p>
      </dgm:t>
    </dgm:pt>
    <dgm:pt modelId="{E54C760B-4128-4B85-80EC-035BBB6D6CB0}" type="sibTrans" cxnId="{B8365C4D-1222-4913-B52E-7DADADDFC107}">
      <dgm:prSet/>
      <dgm:spPr/>
      <dgm:t>
        <a:bodyPr/>
        <a:lstStyle/>
        <a:p>
          <a:endParaRPr lang="en-US" sz="1000"/>
        </a:p>
      </dgm:t>
    </dgm:pt>
    <dgm:pt modelId="{E862C1DC-F5F7-4A0C-B47B-A36866DD7B7E}">
      <dgm:prSet phldrT="[Text]" custT="1"/>
      <dgm:spPr/>
      <dgm:t>
        <a:bodyPr/>
        <a:lstStyle/>
        <a:p>
          <a:r>
            <a:rPr lang="en-US" sz="1600" dirty="0"/>
            <a:t>Small Fixed Route</a:t>
          </a:r>
        </a:p>
      </dgm:t>
    </dgm:pt>
    <dgm:pt modelId="{D64754B0-9873-440C-81B8-4A31411351B4}" type="parTrans" cxnId="{6EF602FC-4420-4257-A3F8-F59A7076BB2C}">
      <dgm:prSet/>
      <dgm:spPr/>
      <dgm:t>
        <a:bodyPr/>
        <a:lstStyle/>
        <a:p>
          <a:endParaRPr lang="en-US" sz="1000"/>
        </a:p>
      </dgm:t>
    </dgm:pt>
    <dgm:pt modelId="{A511736E-4DBD-4A73-9411-F68408563E87}" type="sibTrans" cxnId="{6EF602FC-4420-4257-A3F8-F59A7076BB2C}">
      <dgm:prSet/>
      <dgm:spPr/>
      <dgm:t>
        <a:bodyPr/>
        <a:lstStyle/>
        <a:p>
          <a:endParaRPr lang="en-US" sz="1000"/>
        </a:p>
      </dgm:t>
    </dgm:pt>
    <dgm:pt modelId="{45DC4AAF-A238-4AC6-A41A-D79ACFF70C57}">
      <dgm:prSet phldrT="[Text]" custT="1"/>
      <dgm:spPr/>
      <dgm:t>
        <a:bodyPr/>
        <a:lstStyle/>
        <a:p>
          <a:r>
            <a:rPr lang="en-US" sz="1200" dirty="0"/>
            <a:t>Focused on basic access</a:t>
          </a:r>
        </a:p>
      </dgm:t>
    </dgm:pt>
    <dgm:pt modelId="{D8445BE8-1B42-41EE-8EFC-B861E52036E6}" type="parTrans" cxnId="{7A478B7F-A72D-40F7-8CC7-C73F0F46553F}">
      <dgm:prSet/>
      <dgm:spPr/>
      <dgm:t>
        <a:bodyPr/>
        <a:lstStyle/>
        <a:p>
          <a:endParaRPr lang="en-US" sz="1000"/>
        </a:p>
      </dgm:t>
    </dgm:pt>
    <dgm:pt modelId="{4D4D390F-AC85-4CEF-A45E-702F1CC55B77}" type="sibTrans" cxnId="{7A478B7F-A72D-40F7-8CC7-C73F0F46553F}">
      <dgm:prSet/>
      <dgm:spPr/>
      <dgm:t>
        <a:bodyPr/>
        <a:lstStyle/>
        <a:p>
          <a:endParaRPr lang="en-US" sz="1000"/>
        </a:p>
      </dgm:t>
    </dgm:pt>
    <dgm:pt modelId="{DEFCC264-BEC7-4611-A399-8C05C24DFD6D}">
      <dgm:prSet phldrT="[Text]" custT="1"/>
      <dgm:spPr/>
      <dgm:t>
        <a:bodyPr/>
        <a:lstStyle/>
        <a:p>
          <a:r>
            <a:rPr lang="en-US" sz="1200"/>
            <a:t>Demand response / rural transit</a:t>
          </a:r>
        </a:p>
      </dgm:t>
    </dgm:pt>
    <dgm:pt modelId="{9B2BCB17-7F15-48E6-89D9-6582375D5B43}" type="parTrans" cxnId="{9A55C69A-1805-4567-9176-9BCCD1EED081}">
      <dgm:prSet/>
      <dgm:spPr/>
      <dgm:t>
        <a:bodyPr/>
        <a:lstStyle/>
        <a:p>
          <a:endParaRPr lang="en-US" sz="1000"/>
        </a:p>
      </dgm:t>
    </dgm:pt>
    <dgm:pt modelId="{3FCC95A9-A374-4E37-8650-9A742C2C3EE2}" type="sibTrans" cxnId="{9A55C69A-1805-4567-9176-9BCCD1EED081}">
      <dgm:prSet/>
      <dgm:spPr/>
      <dgm:t>
        <a:bodyPr/>
        <a:lstStyle/>
        <a:p>
          <a:endParaRPr lang="en-US" sz="1000"/>
        </a:p>
      </dgm:t>
    </dgm:pt>
    <dgm:pt modelId="{05C281F5-ED2A-48FD-BCF0-17B76C61B648}">
      <dgm:prSet phldrT="[Text]" custT="1"/>
      <dgm:spPr/>
      <dgm:t>
        <a:bodyPr/>
        <a:lstStyle/>
        <a:p>
          <a:r>
            <a:rPr lang="en-US" sz="1200" dirty="0"/>
            <a:t>May be under jurisdiction of State DOT or MPO with rural area</a:t>
          </a:r>
        </a:p>
      </dgm:t>
    </dgm:pt>
    <dgm:pt modelId="{4758F758-5BE3-42DF-BD9D-667901AA5C62}" type="parTrans" cxnId="{A9098ECC-8583-419B-9E5E-5572EA6F8D0B}">
      <dgm:prSet/>
      <dgm:spPr/>
      <dgm:t>
        <a:bodyPr/>
        <a:lstStyle/>
        <a:p>
          <a:endParaRPr lang="en-US" sz="1000"/>
        </a:p>
      </dgm:t>
    </dgm:pt>
    <dgm:pt modelId="{43247B88-27AA-4095-8EC8-64B46E8EEEF0}" type="sibTrans" cxnId="{A9098ECC-8583-419B-9E5E-5572EA6F8D0B}">
      <dgm:prSet/>
      <dgm:spPr/>
      <dgm:t>
        <a:bodyPr/>
        <a:lstStyle/>
        <a:p>
          <a:endParaRPr lang="en-US" sz="1000"/>
        </a:p>
      </dgm:t>
    </dgm:pt>
    <dgm:pt modelId="{6215154C-142D-4DFF-9904-7CF93EA205E0}">
      <dgm:prSet phldrT="[Text]" custT="1"/>
      <dgm:spPr/>
      <dgm:t>
        <a:bodyPr/>
        <a:lstStyle/>
        <a:p>
          <a:r>
            <a:rPr lang="en-US" sz="1200" dirty="0"/>
            <a:t>Small fixed-route system</a:t>
          </a:r>
        </a:p>
      </dgm:t>
    </dgm:pt>
    <dgm:pt modelId="{E87F9A40-8052-46CF-AC02-F95E350B17BF}" type="parTrans" cxnId="{D1CC87E7-10C0-4006-92A8-98753A14AFA8}">
      <dgm:prSet/>
      <dgm:spPr/>
      <dgm:t>
        <a:bodyPr/>
        <a:lstStyle/>
        <a:p>
          <a:endParaRPr lang="en-US" sz="1000"/>
        </a:p>
      </dgm:t>
    </dgm:pt>
    <dgm:pt modelId="{CE2F13F7-4E25-4DDD-ACDF-01B9D16DA3E5}" type="sibTrans" cxnId="{D1CC87E7-10C0-4006-92A8-98753A14AFA8}">
      <dgm:prSet/>
      <dgm:spPr/>
      <dgm:t>
        <a:bodyPr/>
        <a:lstStyle/>
        <a:p>
          <a:endParaRPr lang="en-US" sz="1000"/>
        </a:p>
      </dgm:t>
    </dgm:pt>
    <dgm:pt modelId="{2AEA3801-DF34-4BD1-8E7F-BA840861977F}">
      <dgm:prSet phldrT="[Text]" custT="1"/>
      <dgm:spPr/>
      <dgm:t>
        <a:bodyPr/>
        <a:lstStyle/>
        <a:p>
          <a:r>
            <a:rPr lang="en-US" sz="1200" dirty="0"/>
            <a:t>Limited resources</a:t>
          </a:r>
        </a:p>
      </dgm:t>
    </dgm:pt>
    <dgm:pt modelId="{18CE2CEC-1A77-4B23-95B0-4D50429A2B2F}" type="sibTrans" cxnId="{F2F248CD-34B6-4467-919F-CF01B908A8C5}">
      <dgm:prSet/>
      <dgm:spPr/>
      <dgm:t>
        <a:bodyPr/>
        <a:lstStyle/>
        <a:p>
          <a:endParaRPr lang="en-US" sz="1000"/>
        </a:p>
      </dgm:t>
    </dgm:pt>
    <dgm:pt modelId="{161C7347-2183-4839-97EB-074E9B55331D}" type="parTrans" cxnId="{F2F248CD-34B6-4467-919F-CF01B908A8C5}">
      <dgm:prSet/>
      <dgm:spPr/>
      <dgm:t>
        <a:bodyPr/>
        <a:lstStyle/>
        <a:p>
          <a:endParaRPr lang="en-US" sz="1000"/>
        </a:p>
      </dgm:t>
    </dgm:pt>
    <dgm:pt modelId="{2DC82400-7F22-401A-908E-8CF3DB823F31}">
      <dgm:prSet phldrT="[Text]" custT="1"/>
      <dgm:spPr/>
      <dgm:t>
        <a:bodyPr/>
        <a:lstStyle/>
        <a:p>
          <a:r>
            <a:rPr lang="en-US" sz="1200" dirty="0"/>
            <a:t>Gradual expansion of transit network via new investment to address regional growth</a:t>
          </a:r>
        </a:p>
      </dgm:t>
    </dgm:pt>
    <dgm:pt modelId="{9B42CE4A-6994-4CBD-9D21-C539687775ED}" type="parTrans" cxnId="{C3704E3D-F6AC-4EB9-A8EC-1C08B9AA06FD}">
      <dgm:prSet/>
      <dgm:spPr/>
      <dgm:t>
        <a:bodyPr/>
        <a:lstStyle/>
        <a:p>
          <a:endParaRPr lang="en-US" sz="1000"/>
        </a:p>
      </dgm:t>
    </dgm:pt>
    <dgm:pt modelId="{B4CCEFD2-9F5E-4F2B-9F22-37E50D095D99}" type="sibTrans" cxnId="{C3704E3D-F6AC-4EB9-A8EC-1C08B9AA06FD}">
      <dgm:prSet/>
      <dgm:spPr/>
      <dgm:t>
        <a:bodyPr/>
        <a:lstStyle/>
        <a:p>
          <a:endParaRPr lang="en-US" sz="1000"/>
        </a:p>
      </dgm:t>
    </dgm:pt>
    <dgm:pt modelId="{78F5B00E-2571-4423-92C4-C98E3B42BBE8}">
      <dgm:prSet phldrT="[Text]" custT="1"/>
      <dgm:spPr/>
      <dgm:t>
        <a:bodyPr/>
        <a:lstStyle/>
        <a:p>
          <a:r>
            <a:rPr lang="en-US" sz="1200" dirty="0"/>
            <a:t>MPO planning support on transit relationship to regional growth strategy</a:t>
          </a:r>
        </a:p>
      </dgm:t>
    </dgm:pt>
    <dgm:pt modelId="{F5B3F00E-074F-472A-AC21-8BEC0EB031D5}" type="parTrans" cxnId="{41DA4184-AE19-4EF9-9472-5E3717D1C9D1}">
      <dgm:prSet/>
      <dgm:spPr/>
      <dgm:t>
        <a:bodyPr/>
        <a:lstStyle/>
        <a:p>
          <a:endParaRPr lang="en-US" sz="1000"/>
        </a:p>
      </dgm:t>
    </dgm:pt>
    <dgm:pt modelId="{C7C9FACF-EC8B-45FF-B727-88A0D2D76BD3}" type="sibTrans" cxnId="{41DA4184-AE19-4EF9-9472-5E3717D1C9D1}">
      <dgm:prSet/>
      <dgm:spPr/>
      <dgm:t>
        <a:bodyPr/>
        <a:lstStyle/>
        <a:p>
          <a:endParaRPr lang="en-US" sz="1000"/>
        </a:p>
      </dgm:t>
    </dgm:pt>
    <dgm:pt modelId="{4C96DBE1-EE04-4B06-BCE7-E2490AEC427E}">
      <dgm:prSet phldrT="[Text]" custT="1"/>
      <dgm:spPr/>
      <dgm:t>
        <a:bodyPr/>
        <a:lstStyle/>
        <a:p>
          <a:r>
            <a:rPr lang="en-US" sz="1200" dirty="0"/>
            <a:t>Large transit system</a:t>
          </a:r>
        </a:p>
      </dgm:t>
    </dgm:pt>
    <dgm:pt modelId="{668535F1-01B0-435E-82E0-3167B08F53A1}" type="parTrans" cxnId="{E2A13021-1431-4348-AD8B-A415F5319B9B}">
      <dgm:prSet/>
      <dgm:spPr/>
      <dgm:t>
        <a:bodyPr/>
        <a:lstStyle/>
        <a:p>
          <a:endParaRPr lang="en-US" sz="1000"/>
        </a:p>
      </dgm:t>
    </dgm:pt>
    <dgm:pt modelId="{DD6F96C6-1345-4527-85F7-0F6303701066}" type="sibTrans" cxnId="{E2A13021-1431-4348-AD8B-A415F5319B9B}">
      <dgm:prSet/>
      <dgm:spPr/>
      <dgm:t>
        <a:bodyPr/>
        <a:lstStyle/>
        <a:p>
          <a:endParaRPr lang="en-US" sz="1000"/>
        </a:p>
      </dgm:t>
    </dgm:pt>
    <dgm:pt modelId="{991C5357-CE70-4549-9319-0616EF63606D}">
      <dgm:prSet phldrT="[Text]" custT="1"/>
      <dgm:spPr/>
      <dgm:t>
        <a:bodyPr/>
        <a:lstStyle/>
        <a:p>
          <a:r>
            <a:rPr lang="en-US" sz="1200" dirty="0"/>
            <a:t>Significant institutional capacity within transit agency</a:t>
          </a:r>
        </a:p>
      </dgm:t>
    </dgm:pt>
    <dgm:pt modelId="{FF463471-BD45-450A-8680-F5E68B9EF5FB}" type="parTrans" cxnId="{F5EBC1D8-27F3-47E0-892F-E73E8081391C}">
      <dgm:prSet/>
      <dgm:spPr/>
      <dgm:t>
        <a:bodyPr/>
        <a:lstStyle/>
        <a:p>
          <a:endParaRPr lang="en-US" sz="1000"/>
        </a:p>
      </dgm:t>
    </dgm:pt>
    <dgm:pt modelId="{A40AD0B7-C334-4378-998C-B715597E2E82}" type="sibTrans" cxnId="{F5EBC1D8-27F3-47E0-892F-E73E8081391C}">
      <dgm:prSet/>
      <dgm:spPr/>
      <dgm:t>
        <a:bodyPr/>
        <a:lstStyle/>
        <a:p>
          <a:endParaRPr lang="en-US" sz="1000"/>
        </a:p>
      </dgm:t>
    </dgm:pt>
    <dgm:pt modelId="{B6BA091B-D9A3-41FA-951B-EE62425892AE}">
      <dgm:prSet phldrT="[Text]" custT="1"/>
      <dgm:spPr/>
      <dgm:t>
        <a:bodyPr/>
        <a:lstStyle/>
        <a:p>
          <a:r>
            <a:rPr lang="en-US" sz="1200" dirty="0"/>
            <a:t>Struggle to keep up with state of good repair</a:t>
          </a:r>
        </a:p>
      </dgm:t>
    </dgm:pt>
    <dgm:pt modelId="{38F9A420-68D6-4B67-B3E5-87B4A08AE246}" type="parTrans" cxnId="{1F4497B6-5BA2-434F-BB0C-960EA8F6A5B2}">
      <dgm:prSet/>
      <dgm:spPr/>
      <dgm:t>
        <a:bodyPr/>
        <a:lstStyle/>
        <a:p>
          <a:endParaRPr lang="en-US" sz="1000"/>
        </a:p>
      </dgm:t>
    </dgm:pt>
    <dgm:pt modelId="{C9020A3E-1BE4-443F-A029-BE18D708619E}" type="sibTrans" cxnId="{1F4497B6-5BA2-434F-BB0C-960EA8F6A5B2}">
      <dgm:prSet/>
      <dgm:spPr/>
      <dgm:t>
        <a:bodyPr/>
        <a:lstStyle/>
        <a:p>
          <a:endParaRPr lang="en-US" sz="1000"/>
        </a:p>
      </dgm:t>
    </dgm:pt>
    <dgm:pt modelId="{703A518C-D51D-479F-9B16-EB3F7EB5B7EE}">
      <dgm:prSet phldrT="[Text]" custT="1"/>
      <dgm:spPr/>
      <dgm:t>
        <a:bodyPr/>
        <a:lstStyle/>
        <a:p>
          <a:r>
            <a:rPr lang="en-US" sz="1200" dirty="0"/>
            <a:t>Aging system</a:t>
          </a:r>
        </a:p>
      </dgm:t>
    </dgm:pt>
    <dgm:pt modelId="{27576895-FD12-4F63-A70A-BA02B73EA674}" type="parTrans" cxnId="{41C50AB2-CA3A-4669-BCC3-980499D1FD6E}">
      <dgm:prSet/>
      <dgm:spPr/>
      <dgm:t>
        <a:bodyPr/>
        <a:lstStyle/>
        <a:p>
          <a:endParaRPr lang="en-US" sz="1000"/>
        </a:p>
      </dgm:t>
    </dgm:pt>
    <dgm:pt modelId="{B728DFF6-3936-402B-B705-03F2B4F0F5A7}" type="sibTrans" cxnId="{41C50AB2-CA3A-4669-BCC3-980499D1FD6E}">
      <dgm:prSet/>
      <dgm:spPr/>
      <dgm:t>
        <a:bodyPr/>
        <a:lstStyle/>
        <a:p>
          <a:endParaRPr lang="en-US" sz="1000"/>
        </a:p>
      </dgm:t>
    </dgm:pt>
    <dgm:pt modelId="{4E4ED5FD-E654-48D0-9AE0-14F217408BD8}">
      <dgm:prSet phldrT="[Text]" custT="1"/>
      <dgm:spPr/>
      <dgm:t>
        <a:bodyPr/>
        <a:lstStyle/>
        <a:p>
          <a:r>
            <a:rPr lang="en-US" sz="1200" dirty="0"/>
            <a:t>State DOT exerting influence over a diversity of transit systems and regions</a:t>
          </a:r>
        </a:p>
      </dgm:t>
    </dgm:pt>
    <dgm:pt modelId="{D3FEB7BF-976E-442D-AEE3-798BE856E841}" type="parTrans" cxnId="{43D4847F-EBCC-4701-BE6C-08A9E6202AA4}">
      <dgm:prSet/>
      <dgm:spPr/>
      <dgm:t>
        <a:bodyPr/>
        <a:lstStyle/>
        <a:p>
          <a:endParaRPr lang="en-US" sz="1000"/>
        </a:p>
      </dgm:t>
    </dgm:pt>
    <dgm:pt modelId="{59D52F8A-2BB0-4C1C-887E-5A5FA97564CC}" type="sibTrans" cxnId="{43D4847F-EBCC-4701-BE6C-08A9E6202AA4}">
      <dgm:prSet/>
      <dgm:spPr/>
      <dgm:t>
        <a:bodyPr/>
        <a:lstStyle/>
        <a:p>
          <a:endParaRPr lang="en-US" sz="1000"/>
        </a:p>
      </dgm:t>
    </dgm:pt>
    <dgm:pt modelId="{8AA789E2-FF1B-4026-9352-C971E80E71FB}">
      <dgm:prSet phldrT="[Text]" custT="1"/>
      <dgm:spPr/>
      <dgm:t>
        <a:bodyPr/>
        <a:lstStyle/>
        <a:p>
          <a:endParaRPr lang="en-US" sz="1000" dirty="0"/>
        </a:p>
      </dgm:t>
    </dgm:pt>
    <dgm:pt modelId="{8968D540-9390-4793-8B20-9162A7B3D6B8}" type="parTrans" cxnId="{03F7D6FE-D44D-4012-9EEE-ED202BE1F155}">
      <dgm:prSet/>
      <dgm:spPr/>
      <dgm:t>
        <a:bodyPr/>
        <a:lstStyle/>
        <a:p>
          <a:endParaRPr lang="en-US" sz="1000"/>
        </a:p>
      </dgm:t>
    </dgm:pt>
    <dgm:pt modelId="{B7458CD1-1254-4920-8060-F030EFD70394}" type="sibTrans" cxnId="{03F7D6FE-D44D-4012-9EEE-ED202BE1F155}">
      <dgm:prSet/>
      <dgm:spPr/>
      <dgm:t>
        <a:bodyPr/>
        <a:lstStyle/>
        <a:p>
          <a:endParaRPr lang="en-US" sz="1000"/>
        </a:p>
      </dgm:t>
    </dgm:pt>
    <dgm:pt modelId="{0CDAAEAF-195B-4E9B-AC65-E9B94BAE671E}">
      <dgm:prSet phldrT="[Text]" custT="1"/>
      <dgm:spPr/>
      <dgm:t>
        <a:bodyPr/>
        <a:lstStyle/>
        <a:p>
          <a:r>
            <a:rPr lang="en-US" sz="1200" dirty="0"/>
            <a:t>Multi-actor collaborative decision-making (MPO, locality, operator)</a:t>
          </a:r>
        </a:p>
      </dgm:t>
    </dgm:pt>
    <dgm:pt modelId="{A0899B8B-0CE0-4029-B2B8-ED5CB6712870}" type="parTrans" cxnId="{F1647429-C6FE-4A0E-9CDD-94B24D6F946C}">
      <dgm:prSet/>
      <dgm:spPr/>
      <dgm:t>
        <a:bodyPr/>
        <a:lstStyle/>
        <a:p>
          <a:endParaRPr lang="en-US" sz="1000"/>
        </a:p>
      </dgm:t>
    </dgm:pt>
    <dgm:pt modelId="{7E3B31B6-D205-41BC-97BB-F5E65C0AA132}" type="sibTrans" cxnId="{F1647429-C6FE-4A0E-9CDD-94B24D6F946C}">
      <dgm:prSet/>
      <dgm:spPr/>
      <dgm:t>
        <a:bodyPr/>
        <a:lstStyle/>
        <a:p>
          <a:endParaRPr lang="en-US" sz="1000"/>
        </a:p>
      </dgm:t>
    </dgm:pt>
    <dgm:pt modelId="{96514CDD-DA36-41B1-867F-4A7C4E3C1091}">
      <dgm:prSet phldrT="[Text]" custT="1"/>
      <dgm:spPr/>
      <dgm:t>
        <a:bodyPr/>
        <a:lstStyle/>
        <a:p>
          <a:r>
            <a:rPr lang="en-US" sz="1200" dirty="0"/>
            <a:t>Decision-making must accommodate diversity of needs</a:t>
          </a:r>
        </a:p>
      </dgm:t>
    </dgm:pt>
    <dgm:pt modelId="{A8899A26-326F-441A-9C1C-D8FFB88B9096}" type="parTrans" cxnId="{FA86A1AB-2769-477B-967A-C6AF96DE35B9}">
      <dgm:prSet/>
      <dgm:spPr/>
      <dgm:t>
        <a:bodyPr/>
        <a:lstStyle/>
        <a:p>
          <a:endParaRPr lang="en-US" sz="1000"/>
        </a:p>
      </dgm:t>
    </dgm:pt>
    <dgm:pt modelId="{B38CA152-8913-47D0-868F-6167549101AD}" type="sibTrans" cxnId="{FA86A1AB-2769-477B-967A-C6AF96DE35B9}">
      <dgm:prSet/>
      <dgm:spPr/>
      <dgm:t>
        <a:bodyPr/>
        <a:lstStyle/>
        <a:p>
          <a:endParaRPr lang="en-US" sz="1000"/>
        </a:p>
      </dgm:t>
    </dgm:pt>
    <dgm:pt modelId="{0CE61089-0720-4495-8AE1-1E3685BC17BF}" type="pres">
      <dgm:prSet presAssocID="{ED032AEB-5C50-419A-A363-770B72D501DD}" presName="diagram" presStyleCnt="0">
        <dgm:presLayoutVars>
          <dgm:dir/>
          <dgm:animLvl val="lvl"/>
          <dgm:resizeHandles val="exact"/>
        </dgm:presLayoutVars>
      </dgm:prSet>
      <dgm:spPr/>
    </dgm:pt>
    <dgm:pt modelId="{7329E850-2FA8-43C6-98B5-AE39714E0FA2}" type="pres">
      <dgm:prSet presAssocID="{95BF3DE5-C54F-4C20-A84F-87DB3D762EA9}" presName="compNode" presStyleCnt="0"/>
      <dgm:spPr/>
    </dgm:pt>
    <dgm:pt modelId="{E6AF8081-6B4C-43BA-9446-97CE07A9EC80}" type="pres">
      <dgm:prSet presAssocID="{95BF3DE5-C54F-4C20-A84F-87DB3D762EA9}" presName="childRect" presStyleLbl="bgAcc1" presStyleIdx="0" presStyleCnt="5">
        <dgm:presLayoutVars>
          <dgm:bulletEnabled val="1"/>
        </dgm:presLayoutVars>
      </dgm:prSet>
      <dgm:spPr/>
    </dgm:pt>
    <dgm:pt modelId="{D67BF008-8E0B-4B2F-AFC5-B11E84457308}" type="pres">
      <dgm:prSet presAssocID="{95BF3DE5-C54F-4C20-A84F-87DB3D762EA9}" presName="parentText" presStyleLbl="node1" presStyleIdx="0" presStyleCnt="0">
        <dgm:presLayoutVars>
          <dgm:chMax val="0"/>
          <dgm:bulletEnabled val="1"/>
        </dgm:presLayoutVars>
      </dgm:prSet>
      <dgm:spPr/>
    </dgm:pt>
    <dgm:pt modelId="{14D9A602-2B65-4C2C-8F4E-3169E6F0A288}" type="pres">
      <dgm:prSet presAssocID="{95BF3DE5-C54F-4C20-A84F-87DB3D762EA9}" presName="parentRect" presStyleLbl="alignNode1" presStyleIdx="0" presStyleCnt="5"/>
      <dgm:spPr/>
    </dgm:pt>
    <dgm:pt modelId="{CC857B94-BAC4-4ECE-9FA7-3F0BD617495A}" type="pres">
      <dgm:prSet presAssocID="{95BF3DE5-C54F-4C20-A84F-87DB3D762EA9}" presName="adorn" presStyleLbl="fgAccFollowNode1" presStyleIdx="0" presStyleCnt="5"/>
      <dgm:spPr>
        <a:blipFill>
          <a:blip xmlns:r="http://schemas.openxmlformats.org/officeDocument/2006/relationships" r:embed="rId1"/>
          <a:srcRect/>
          <a:stretch>
            <a:fillRect l="-4000" r="-4000"/>
          </a:stretch>
        </a:blipFill>
      </dgm:spPr>
    </dgm:pt>
    <dgm:pt modelId="{06818E40-DE6F-41C0-9E32-D8AE119EE4CA}" type="pres">
      <dgm:prSet presAssocID="{EBB065BC-7058-42E2-8A12-47D7CC8E3633}" presName="sibTrans" presStyleLbl="sibTrans2D1" presStyleIdx="0" presStyleCnt="0"/>
      <dgm:spPr/>
    </dgm:pt>
    <dgm:pt modelId="{73A602D6-8D30-4408-8DAB-0A2C1E76ACEF}" type="pres">
      <dgm:prSet presAssocID="{E862C1DC-F5F7-4A0C-B47B-A36866DD7B7E}" presName="compNode" presStyleCnt="0"/>
      <dgm:spPr/>
    </dgm:pt>
    <dgm:pt modelId="{B4D427CB-A5AF-428E-9E0F-FB4DFE03D579}" type="pres">
      <dgm:prSet presAssocID="{E862C1DC-F5F7-4A0C-B47B-A36866DD7B7E}" presName="childRect" presStyleLbl="bgAcc1" presStyleIdx="1" presStyleCnt="5">
        <dgm:presLayoutVars>
          <dgm:bulletEnabled val="1"/>
        </dgm:presLayoutVars>
      </dgm:prSet>
      <dgm:spPr/>
    </dgm:pt>
    <dgm:pt modelId="{D0F86711-900A-408C-BDD4-8B5FFB6B0135}" type="pres">
      <dgm:prSet presAssocID="{E862C1DC-F5F7-4A0C-B47B-A36866DD7B7E}" presName="parentText" presStyleLbl="node1" presStyleIdx="0" presStyleCnt="0">
        <dgm:presLayoutVars>
          <dgm:chMax val="0"/>
          <dgm:bulletEnabled val="1"/>
        </dgm:presLayoutVars>
      </dgm:prSet>
      <dgm:spPr/>
    </dgm:pt>
    <dgm:pt modelId="{65B7D2F8-BED2-4DCD-801C-C77D0ED0C846}" type="pres">
      <dgm:prSet presAssocID="{E862C1DC-F5F7-4A0C-B47B-A36866DD7B7E}" presName="parentRect" presStyleLbl="alignNode1" presStyleIdx="1" presStyleCnt="5"/>
      <dgm:spPr/>
    </dgm:pt>
    <dgm:pt modelId="{4D7AEAB1-A51B-4BD1-AFBC-695DD6F12D88}" type="pres">
      <dgm:prSet presAssocID="{E862C1DC-F5F7-4A0C-B47B-A36866DD7B7E}" presName="adorn" presStyleLbl="fgAccFollow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FF90BF51-C25E-4083-A8EC-4065ECD30D18}" type="pres">
      <dgm:prSet presAssocID="{A511736E-4DBD-4A73-9411-F68408563E87}" presName="sibTrans" presStyleLbl="sibTrans2D1" presStyleIdx="0" presStyleCnt="0"/>
      <dgm:spPr/>
    </dgm:pt>
    <dgm:pt modelId="{A267BD5C-51B7-4224-9B84-656236374FC9}" type="pres">
      <dgm:prSet presAssocID="{2AE2F14A-F724-4484-8BB8-18BB356916A8}" presName="compNode" presStyleCnt="0"/>
      <dgm:spPr/>
    </dgm:pt>
    <dgm:pt modelId="{F6F8BB8D-4212-45B1-9528-9736290BD174}" type="pres">
      <dgm:prSet presAssocID="{2AE2F14A-F724-4484-8BB8-18BB356916A8}" presName="childRect" presStyleLbl="bgAcc1" presStyleIdx="2" presStyleCnt="5">
        <dgm:presLayoutVars>
          <dgm:bulletEnabled val="1"/>
        </dgm:presLayoutVars>
      </dgm:prSet>
      <dgm:spPr/>
    </dgm:pt>
    <dgm:pt modelId="{7EAEB26D-A7F6-4155-900B-59B33CF77D03}" type="pres">
      <dgm:prSet presAssocID="{2AE2F14A-F724-4484-8BB8-18BB356916A8}" presName="parentText" presStyleLbl="node1" presStyleIdx="0" presStyleCnt="0">
        <dgm:presLayoutVars>
          <dgm:chMax val="0"/>
          <dgm:bulletEnabled val="1"/>
        </dgm:presLayoutVars>
      </dgm:prSet>
      <dgm:spPr/>
    </dgm:pt>
    <dgm:pt modelId="{E5297F82-D7E6-4876-94CB-8015A9898156}" type="pres">
      <dgm:prSet presAssocID="{2AE2F14A-F724-4484-8BB8-18BB356916A8}" presName="parentRect" presStyleLbl="alignNode1" presStyleIdx="2" presStyleCnt="5"/>
      <dgm:spPr/>
    </dgm:pt>
    <dgm:pt modelId="{C7907738-2668-4CE9-9D42-2FC38DFC1E2A}" type="pres">
      <dgm:prSet presAssocID="{2AE2F14A-F724-4484-8BB8-18BB356916A8}" presName="adorn" presStyleLbl="fgAccFollowNode1" presStyleIdx="2" presStyleCnt="5"/>
      <dgm:spPr>
        <a:blipFill>
          <a:blip xmlns:r="http://schemas.openxmlformats.org/officeDocument/2006/relationships" r:embed="rId3"/>
          <a:srcRect/>
          <a:stretch>
            <a:fillRect l="-39000" r="-39000"/>
          </a:stretch>
        </a:blipFill>
      </dgm:spPr>
    </dgm:pt>
    <dgm:pt modelId="{B1A36DDC-916B-4503-BB6B-9D8ECCA57683}" type="pres">
      <dgm:prSet presAssocID="{E54C760B-4128-4B85-80EC-035BBB6D6CB0}" presName="sibTrans" presStyleLbl="sibTrans2D1" presStyleIdx="0" presStyleCnt="0"/>
      <dgm:spPr/>
    </dgm:pt>
    <dgm:pt modelId="{35D92DAD-C56D-490F-9BF7-677F4C077896}" type="pres">
      <dgm:prSet presAssocID="{80984409-7CE9-4396-9DC2-82B7D587B39A}" presName="compNode" presStyleCnt="0"/>
      <dgm:spPr/>
    </dgm:pt>
    <dgm:pt modelId="{E164BF31-2B12-4F93-A7FE-5A2D346B0565}" type="pres">
      <dgm:prSet presAssocID="{80984409-7CE9-4396-9DC2-82B7D587B39A}" presName="childRect" presStyleLbl="bgAcc1" presStyleIdx="3" presStyleCnt="5">
        <dgm:presLayoutVars>
          <dgm:bulletEnabled val="1"/>
        </dgm:presLayoutVars>
      </dgm:prSet>
      <dgm:spPr/>
    </dgm:pt>
    <dgm:pt modelId="{488B3076-2E5E-42C5-9BE4-1085C4E86A5D}" type="pres">
      <dgm:prSet presAssocID="{80984409-7CE9-4396-9DC2-82B7D587B39A}" presName="parentText" presStyleLbl="node1" presStyleIdx="0" presStyleCnt="0">
        <dgm:presLayoutVars>
          <dgm:chMax val="0"/>
          <dgm:bulletEnabled val="1"/>
        </dgm:presLayoutVars>
      </dgm:prSet>
      <dgm:spPr/>
    </dgm:pt>
    <dgm:pt modelId="{E9AAB80B-3311-48F5-A91A-33A4AA6DC008}" type="pres">
      <dgm:prSet presAssocID="{80984409-7CE9-4396-9DC2-82B7D587B39A}" presName="parentRect" presStyleLbl="alignNode1" presStyleIdx="3" presStyleCnt="5"/>
      <dgm:spPr/>
    </dgm:pt>
    <dgm:pt modelId="{6616F936-CEF4-4FBA-B649-DB875D80FF8E}" type="pres">
      <dgm:prSet presAssocID="{80984409-7CE9-4396-9DC2-82B7D587B39A}" presName="adorn" presStyleLbl="fgAccFollow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398FA635-34F7-49C1-8630-90A204AAE12B}" type="pres">
      <dgm:prSet presAssocID="{26A1ACB8-0B88-43A6-93FC-3A2B3896BD88}" presName="sibTrans" presStyleLbl="sibTrans2D1" presStyleIdx="0" presStyleCnt="0"/>
      <dgm:spPr/>
    </dgm:pt>
    <dgm:pt modelId="{AD0E7BAD-90E3-4825-8BF8-283E622A6B9F}" type="pres">
      <dgm:prSet presAssocID="{2D1F216D-CF95-42ED-BB5F-75A69364C0FC}" presName="compNode" presStyleCnt="0"/>
      <dgm:spPr/>
    </dgm:pt>
    <dgm:pt modelId="{644A1DD9-9C5F-40FE-AE5E-D00C9EA0C52E}" type="pres">
      <dgm:prSet presAssocID="{2D1F216D-CF95-42ED-BB5F-75A69364C0FC}" presName="childRect" presStyleLbl="bgAcc1" presStyleIdx="4" presStyleCnt="5">
        <dgm:presLayoutVars>
          <dgm:bulletEnabled val="1"/>
        </dgm:presLayoutVars>
      </dgm:prSet>
      <dgm:spPr/>
    </dgm:pt>
    <dgm:pt modelId="{2AA677BE-1BD2-454E-A3CB-40104E50B530}" type="pres">
      <dgm:prSet presAssocID="{2D1F216D-CF95-42ED-BB5F-75A69364C0FC}" presName="parentText" presStyleLbl="node1" presStyleIdx="0" presStyleCnt="0">
        <dgm:presLayoutVars>
          <dgm:chMax val="0"/>
          <dgm:bulletEnabled val="1"/>
        </dgm:presLayoutVars>
      </dgm:prSet>
      <dgm:spPr/>
    </dgm:pt>
    <dgm:pt modelId="{62BF0E3A-DFC3-488A-B19F-2FE5C25E695E}" type="pres">
      <dgm:prSet presAssocID="{2D1F216D-CF95-42ED-BB5F-75A69364C0FC}" presName="parentRect" presStyleLbl="alignNode1" presStyleIdx="4" presStyleCnt="5"/>
      <dgm:spPr/>
    </dgm:pt>
    <dgm:pt modelId="{3E2F49AC-1000-4DB8-90EF-E9F6A62402FC}" type="pres">
      <dgm:prSet presAssocID="{2D1F216D-CF95-42ED-BB5F-75A69364C0FC}" presName="adorn" presStyleLbl="fgAccFollow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Lst>
  <dgm:cxnLst>
    <dgm:cxn modelId="{597FD300-0596-4A04-AC9B-4266A5F05C9D}" type="presOf" srcId="{DEFCC264-BEC7-4611-A399-8C05C24DFD6D}" destId="{E6AF8081-6B4C-43BA-9446-97CE07A9EC80}" srcOrd="0" destOrd="1" presId="urn:microsoft.com/office/officeart/2005/8/layout/bList2"/>
    <dgm:cxn modelId="{CC6B7709-D24A-4DAD-9FC2-A78A8D622AF4}" type="presOf" srcId="{6215154C-142D-4DFF-9904-7CF93EA205E0}" destId="{B4D427CB-A5AF-428E-9E0F-FB4DFE03D579}" srcOrd="0" destOrd="0" presId="urn:microsoft.com/office/officeart/2005/8/layout/bList2"/>
    <dgm:cxn modelId="{2C30D80B-28A5-4AF2-97C4-B62AAF134DFE}" srcId="{ED032AEB-5C50-419A-A363-770B72D501DD}" destId="{2D1F216D-CF95-42ED-BB5F-75A69364C0FC}" srcOrd="4" destOrd="0" parTransId="{1F573678-31D0-4A37-A26E-8E48E4D2BE25}" sibTransId="{9F622605-AA8F-421B-A9C0-F3FB5407E223}"/>
    <dgm:cxn modelId="{EA7DCE1B-5D50-4B9F-86C5-C25BEE782CC9}" type="presOf" srcId="{991C5357-CE70-4549-9319-0616EF63606D}" destId="{E164BF31-2B12-4F93-A7FE-5A2D346B0565}" srcOrd="0" destOrd="1" presId="urn:microsoft.com/office/officeart/2005/8/layout/bList2"/>
    <dgm:cxn modelId="{08ED101F-916A-4961-BAD0-6C2B00D80F88}" type="presOf" srcId="{80984409-7CE9-4396-9DC2-82B7D587B39A}" destId="{488B3076-2E5E-42C5-9BE4-1085C4E86A5D}" srcOrd="0" destOrd="0" presId="urn:microsoft.com/office/officeart/2005/8/layout/bList2"/>
    <dgm:cxn modelId="{D8E8E61F-F201-437F-B769-56C2C4F5C5ED}" type="presOf" srcId="{E54C760B-4128-4B85-80EC-035BBB6D6CB0}" destId="{B1A36DDC-916B-4503-BB6B-9D8ECCA57683}" srcOrd="0" destOrd="0" presId="urn:microsoft.com/office/officeart/2005/8/layout/bList2"/>
    <dgm:cxn modelId="{E2A13021-1431-4348-AD8B-A415F5319B9B}" srcId="{80984409-7CE9-4396-9DC2-82B7D587B39A}" destId="{4C96DBE1-EE04-4B06-BCE7-E2490AEC427E}" srcOrd="0" destOrd="0" parTransId="{668535F1-01B0-435E-82E0-3167B08F53A1}" sibTransId="{DD6F96C6-1345-4527-85F7-0F6303701066}"/>
    <dgm:cxn modelId="{758BC121-F926-49B1-882C-09F35B8955A9}" type="presOf" srcId="{2D1F216D-CF95-42ED-BB5F-75A69364C0FC}" destId="{2AA677BE-1BD2-454E-A3CB-40104E50B530}" srcOrd="0" destOrd="0" presId="urn:microsoft.com/office/officeart/2005/8/layout/bList2"/>
    <dgm:cxn modelId="{1A0F0622-A09C-45E2-A2F5-546A121C4744}" type="presOf" srcId="{4C96DBE1-EE04-4B06-BCE7-E2490AEC427E}" destId="{E164BF31-2B12-4F93-A7FE-5A2D346B0565}" srcOrd="0" destOrd="0" presId="urn:microsoft.com/office/officeart/2005/8/layout/bList2"/>
    <dgm:cxn modelId="{EBA7BB28-BD77-4B03-AA35-6F7FF75E9853}" type="presOf" srcId="{78F5B00E-2571-4423-92C4-C98E3B42BBE8}" destId="{F6F8BB8D-4212-45B1-9528-9736290BD174}" srcOrd="0" destOrd="1" presId="urn:microsoft.com/office/officeart/2005/8/layout/bList2"/>
    <dgm:cxn modelId="{F7630129-A0EB-48C7-914D-B03A8417FDB9}" type="presOf" srcId="{95BF3DE5-C54F-4C20-A84F-87DB3D762EA9}" destId="{D67BF008-8E0B-4B2F-AFC5-B11E84457308}" srcOrd="0" destOrd="0" presId="urn:microsoft.com/office/officeart/2005/8/layout/bList2"/>
    <dgm:cxn modelId="{F1647429-C6FE-4A0E-9CDD-94B24D6F946C}" srcId="{E862C1DC-F5F7-4A0C-B47B-A36866DD7B7E}" destId="{0CDAAEAF-195B-4E9B-AC65-E9B94BAE671E}" srcOrd="2" destOrd="0" parTransId="{A0899B8B-0CE0-4029-B2B8-ED5CB6712870}" sibTransId="{7E3B31B6-D205-41BC-97BB-F5E65C0AA132}"/>
    <dgm:cxn modelId="{F0FC912A-BB16-40F0-A0FA-E16B4B20F359}" type="presOf" srcId="{96514CDD-DA36-41B1-867F-4A7C4E3C1091}" destId="{644A1DD9-9C5F-40FE-AE5E-D00C9EA0C52E}" srcOrd="0" destOrd="1" presId="urn:microsoft.com/office/officeart/2005/8/layout/bList2"/>
    <dgm:cxn modelId="{BED6D134-9033-4AA6-9F31-6322F4AA5922}" type="presOf" srcId="{703A518C-D51D-479F-9B16-EB3F7EB5B7EE}" destId="{E164BF31-2B12-4F93-A7FE-5A2D346B0565}" srcOrd="0" destOrd="2" presId="urn:microsoft.com/office/officeart/2005/8/layout/bList2"/>
    <dgm:cxn modelId="{C3704E3D-F6AC-4EB9-A8EC-1C08B9AA06FD}" srcId="{2AE2F14A-F724-4484-8BB8-18BB356916A8}" destId="{2DC82400-7F22-401A-908E-8CF3DB823F31}" srcOrd="0" destOrd="0" parTransId="{9B42CE4A-6994-4CBD-9D21-C539687775ED}" sibTransId="{B4CCEFD2-9F5E-4F2B-9F22-37E50D095D99}"/>
    <dgm:cxn modelId="{03FF2C5C-0048-4C3A-A032-2D90887975EF}" type="presOf" srcId="{2AE2F14A-F724-4484-8BB8-18BB356916A8}" destId="{E5297F82-D7E6-4876-94CB-8015A9898156}" srcOrd="1" destOrd="0" presId="urn:microsoft.com/office/officeart/2005/8/layout/bList2"/>
    <dgm:cxn modelId="{03DB1548-A277-4D33-A740-FFF6F58F8507}" type="presOf" srcId="{B6BA091B-D9A3-41FA-951B-EE62425892AE}" destId="{E164BF31-2B12-4F93-A7FE-5A2D346B0565}" srcOrd="0" destOrd="3" presId="urn:microsoft.com/office/officeart/2005/8/layout/bList2"/>
    <dgm:cxn modelId="{B646F46B-76C3-4868-BD54-8AB1BF58F880}" type="presOf" srcId="{4E4ED5FD-E654-48D0-9AE0-14F217408BD8}" destId="{644A1DD9-9C5F-40FE-AE5E-D00C9EA0C52E}" srcOrd="0" destOrd="0" presId="urn:microsoft.com/office/officeart/2005/8/layout/bList2"/>
    <dgm:cxn modelId="{B8365C4D-1222-4913-B52E-7DADADDFC107}" srcId="{ED032AEB-5C50-419A-A363-770B72D501DD}" destId="{2AE2F14A-F724-4484-8BB8-18BB356916A8}" srcOrd="2" destOrd="0" parTransId="{5883C9DF-B648-47FB-A031-A2A9C4F32C94}" sibTransId="{E54C760B-4128-4B85-80EC-035BBB6D6CB0}"/>
    <dgm:cxn modelId="{678A686D-E47C-4154-8FEA-CFE9616E595E}" type="presOf" srcId="{45DC4AAF-A238-4AC6-A41A-D79ACFF70C57}" destId="{E6AF8081-6B4C-43BA-9446-97CE07A9EC80}" srcOrd="0" destOrd="0" presId="urn:microsoft.com/office/officeart/2005/8/layout/bList2"/>
    <dgm:cxn modelId="{5124F973-E390-49E9-A9F6-462E3A97F6FA}" type="presOf" srcId="{80984409-7CE9-4396-9DC2-82B7D587B39A}" destId="{E9AAB80B-3311-48F5-A91A-33A4AA6DC008}" srcOrd="1" destOrd="0" presId="urn:microsoft.com/office/officeart/2005/8/layout/bList2"/>
    <dgm:cxn modelId="{A9290C75-B1D8-4E5C-B76B-91C7C0F76DAE}" srcId="{ED032AEB-5C50-419A-A363-770B72D501DD}" destId="{95BF3DE5-C54F-4C20-A84F-87DB3D762EA9}" srcOrd="0" destOrd="0" parTransId="{B57DBFCD-F931-47A6-BC95-7D1741AAD1E8}" sibTransId="{EBB065BC-7058-42E2-8A12-47D7CC8E3633}"/>
    <dgm:cxn modelId="{D4B2D157-8614-4952-A981-4CA8595B136E}" type="presOf" srcId="{E862C1DC-F5F7-4A0C-B47B-A36866DD7B7E}" destId="{65B7D2F8-BED2-4DCD-801C-C77D0ED0C846}" srcOrd="1" destOrd="0" presId="urn:microsoft.com/office/officeart/2005/8/layout/bList2"/>
    <dgm:cxn modelId="{43D4847F-EBCC-4701-BE6C-08A9E6202AA4}" srcId="{2D1F216D-CF95-42ED-BB5F-75A69364C0FC}" destId="{4E4ED5FD-E654-48D0-9AE0-14F217408BD8}" srcOrd="0" destOrd="0" parTransId="{D3FEB7BF-976E-442D-AEE3-798BE856E841}" sibTransId="{59D52F8A-2BB0-4C1C-887E-5A5FA97564CC}"/>
    <dgm:cxn modelId="{7A478B7F-A72D-40F7-8CC7-C73F0F46553F}" srcId="{95BF3DE5-C54F-4C20-A84F-87DB3D762EA9}" destId="{45DC4AAF-A238-4AC6-A41A-D79ACFF70C57}" srcOrd="0" destOrd="0" parTransId="{D8445BE8-1B42-41EE-8EFC-B861E52036E6}" sibTransId="{4D4D390F-AC85-4CEF-A45E-702F1CC55B77}"/>
    <dgm:cxn modelId="{D0751684-BB69-4219-A688-BBE5FE524587}" type="presOf" srcId="{8AA789E2-FF1B-4026-9352-C971E80E71FB}" destId="{644A1DD9-9C5F-40FE-AE5E-D00C9EA0C52E}" srcOrd="0" destOrd="2" presId="urn:microsoft.com/office/officeart/2005/8/layout/bList2"/>
    <dgm:cxn modelId="{41DA4184-AE19-4EF9-9472-5E3717D1C9D1}" srcId="{2AE2F14A-F724-4484-8BB8-18BB356916A8}" destId="{78F5B00E-2571-4423-92C4-C98E3B42BBE8}" srcOrd="1" destOrd="0" parTransId="{F5B3F00E-074F-472A-AC21-8BEC0EB031D5}" sibTransId="{C7C9FACF-EC8B-45FF-B727-88A0D2D76BD3}"/>
    <dgm:cxn modelId="{556EEA8D-9380-41B9-8609-662BF8FA0096}" type="presOf" srcId="{E862C1DC-F5F7-4A0C-B47B-A36866DD7B7E}" destId="{D0F86711-900A-408C-BDD4-8B5FFB6B0135}" srcOrd="0" destOrd="0" presId="urn:microsoft.com/office/officeart/2005/8/layout/bList2"/>
    <dgm:cxn modelId="{795C368E-DA0C-4EBB-BD21-D098ECDF8A80}" type="presOf" srcId="{2AEA3801-DF34-4BD1-8E7F-BA840861977F}" destId="{B4D427CB-A5AF-428E-9E0F-FB4DFE03D579}" srcOrd="0" destOrd="1" presId="urn:microsoft.com/office/officeart/2005/8/layout/bList2"/>
    <dgm:cxn modelId="{6C64E390-6961-4EDF-AD1C-AA5C5C90C4A8}" srcId="{ED032AEB-5C50-419A-A363-770B72D501DD}" destId="{80984409-7CE9-4396-9DC2-82B7D587B39A}" srcOrd="3" destOrd="0" parTransId="{D0DD1494-6377-4E10-8F0C-B00BFB0DCE6F}" sibTransId="{26A1ACB8-0B88-43A6-93FC-3A2B3896BD88}"/>
    <dgm:cxn modelId="{E06BA39A-BB33-47CF-8F9D-3366340FD00C}" type="presOf" srcId="{A511736E-4DBD-4A73-9411-F68408563E87}" destId="{FF90BF51-C25E-4083-A8EC-4065ECD30D18}" srcOrd="0" destOrd="0" presId="urn:microsoft.com/office/officeart/2005/8/layout/bList2"/>
    <dgm:cxn modelId="{9A55C69A-1805-4567-9176-9BCCD1EED081}" srcId="{95BF3DE5-C54F-4C20-A84F-87DB3D762EA9}" destId="{DEFCC264-BEC7-4611-A399-8C05C24DFD6D}" srcOrd="1" destOrd="0" parTransId="{9B2BCB17-7F15-48E6-89D9-6582375D5B43}" sibTransId="{3FCC95A9-A374-4E37-8650-9A742C2C3EE2}"/>
    <dgm:cxn modelId="{13A38CA2-EE04-4648-95D5-7E756A4751BF}" type="presOf" srcId="{2D1F216D-CF95-42ED-BB5F-75A69364C0FC}" destId="{62BF0E3A-DFC3-488A-B19F-2FE5C25E695E}" srcOrd="1" destOrd="0" presId="urn:microsoft.com/office/officeart/2005/8/layout/bList2"/>
    <dgm:cxn modelId="{7455CCAA-09E5-4AF3-B621-F8C1F7E37614}" type="presOf" srcId="{95BF3DE5-C54F-4C20-A84F-87DB3D762EA9}" destId="{14D9A602-2B65-4C2C-8F4E-3169E6F0A288}" srcOrd="1" destOrd="0" presId="urn:microsoft.com/office/officeart/2005/8/layout/bList2"/>
    <dgm:cxn modelId="{FA86A1AB-2769-477B-967A-C6AF96DE35B9}" srcId="{2D1F216D-CF95-42ED-BB5F-75A69364C0FC}" destId="{96514CDD-DA36-41B1-867F-4A7C4E3C1091}" srcOrd="1" destOrd="0" parTransId="{A8899A26-326F-441A-9C1C-D8FFB88B9096}" sibTransId="{B38CA152-8913-47D0-868F-6167549101AD}"/>
    <dgm:cxn modelId="{41C50AB2-CA3A-4669-BCC3-980499D1FD6E}" srcId="{80984409-7CE9-4396-9DC2-82B7D587B39A}" destId="{703A518C-D51D-479F-9B16-EB3F7EB5B7EE}" srcOrd="2" destOrd="0" parTransId="{27576895-FD12-4F63-A70A-BA02B73EA674}" sibTransId="{B728DFF6-3936-402B-B705-03F2B4F0F5A7}"/>
    <dgm:cxn modelId="{3B8FEBB2-FACE-4595-8607-36E5B47A8346}" type="presOf" srcId="{2DC82400-7F22-401A-908E-8CF3DB823F31}" destId="{F6F8BB8D-4212-45B1-9528-9736290BD174}" srcOrd="0" destOrd="0" presId="urn:microsoft.com/office/officeart/2005/8/layout/bList2"/>
    <dgm:cxn modelId="{1F4497B6-5BA2-434F-BB0C-960EA8F6A5B2}" srcId="{80984409-7CE9-4396-9DC2-82B7D587B39A}" destId="{B6BA091B-D9A3-41FA-951B-EE62425892AE}" srcOrd="3" destOrd="0" parTransId="{38F9A420-68D6-4B67-B3E5-87B4A08AE246}" sibTransId="{C9020A3E-1BE4-443F-A029-BE18D708619E}"/>
    <dgm:cxn modelId="{401F4CBC-8ECA-4521-B910-220C60096EDE}" type="presOf" srcId="{EBB065BC-7058-42E2-8A12-47D7CC8E3633}" destId="{06818E40-DE6F-41C0-9E32-D8AE119EE4CA}" srcOrd="0" destOrd="0" presId="urn:microsoft.com/office/officeart/2005/8/layout/bList2"/>
    <dgm:cxn modelId="{A9098ECC-8583-419B-9E5E-5572EA6F8D0B}" srcId="{95BF3DE5-C54F-4C20-A84F-87DB3D762EA9}" destId="{05C281F5-ED2A-48FD-BCF0-17B76C61B648}" srcOrd="2" destOrd="0" parTransId="{4758F758-5BE3-42DF-BD9D-667901AA5C62}" sibTransId="{43247B88-27AA-4095-8EC8-64B46E8EEEF0}"/>
    <dgm:cxn modelId="{F2F248CD-34B6-4467-919F-CF01B908A8C5}" srcId="{E862C1DC-F5F7-4A0C-B47B-A36866DD7B7E}" destId="{2AEA3801-DF34-4BD1-8E7F-BA840861977F}" srcOrd="1" destOrd="0" parTransId="{161C7347-2183-4839-97EB-074E9B55331D}" sibTransId="{18CE2CEC-1A77-4B23-95B0-4D50429A2B2F}"/>
    <dgm:cxn modelId="{996B1BD1-19A0-4168-B2C7-D07DB754F607}" type="presOf" srcId="{0CDAAEAF-195B-4E9B-AC65-E9B94BAE671E}" destId="{B4D427CB-A5AF-428E-9E0F-FB4DFE03D579}" srcOrd="0" destOrd="2" presId="urn:microsoft.com/office/officeart/2005/8/layout/bList2"/>
    <dgm:cxn modelId="{F5EBC1D8-27F3-47E0-892F-E73E8081391C}" srcId="{80984409-7CE9-4396-9DC2-82B7D587B39A}" destId="{991C5357-CE70-4549-9319-0616EF63606D}" srcOrd="1" destOrd="0" parTransId="{FF463471-BD45-450A-8680-F5E68B9EF5FB}" sibTransId="{A40AD0B7-C334-4378-998C-B715597E2E82}"/>
    <dgm:cxn modelId="{A58978E0-E1CB-43A7-A118-2D0C98327836}" type="presOf" srcId="{2AE2F14A-F724-4484-8BB8-18BB356916A8}" destId="{7EAEB26D-A7F6-4155-900B-59B33CF77D03}" srcOrd="0" destOrd="0" presId="urn:microsoft.com/office/officeart/2005/8/layout/bList2"/>
    <dgm:cxn modelId="{D1CC87E7-10C0-4006-92A8-98753A14AFA8}" srcId="{E862C1DC-F5F7-4A0C-B47B-A36866DD7B7E}" destId="{6215154C-142D-4DFF-9904-7CF93EA205E0}" srcOrd="0" destOrd="0" parTransId="{E87F9A40-8052-46CF-AC02-F95E350B17BF}" sibTransId="{CE2F13F7-4E25-4DDD-ACDF-01B9D16DA3E5}"/>
    <dgm:cxn modelId="{A539FBE7-A882-4693-94EF-5A5136082B37}" type="presOf" srcId="{26A1ACB8-0B88-43A6-93FC-3A2B3896BD88}" destId="{398FA635-34F7-49C1-8630-90A204AAE12B}" srcOrd="0" destOrd="0" presId="urn:microsoft.com/office/officeart/2005/8/layout/bList2"/>
    <dgm:cxn modelId="{62E7EBE8-D15A-4461-9AD1-5961D65ECCCB}" type="presOf" srcId="{ED032AEB-5C50-419A-A363-770B72D501DD}" destId="{0CE61089-0720-4495-8AE1-1E3685BC17BF}" srcOrd="0" destOrd="0" presId="urn:microsoft.com/office/officeart/2005/8/layout/bList2"/>
    <dgm:cxn modelId="{4BF9EAF0-F744-4FA3-B48C-B4D40120FAE5}" type="presOf" srcId="{05C281F5-ED2A-48FD-BCF0-17B76C61B648}" destId="{E6AF8081-6B4C-43BA-9446-97CE07A9EC80}" srcOrd="0" destOrd="2" presId="urn:microsoft.com/office/officeart/2005/8/layout/bList2"/>
    <dgm:cxn modelId="{6EF602FC-4420-4257-A3F8-F59A7076BB2C}" srcId="{ED032AEB-5C50-419A-A363-770B72D501DD}" destId="{E862C1DC-F5F7-4A0C-B47B-A36866DD7B7E}" srcOrd="1" destOrd="0" parTransId="{D64754B0-9873-440C-81B8-4A31411351B4}" sibTransId="{A511736E-4DBD-4A73-9411-F68408563E87}"/>
    <dgm:cxn modelId="{03F7D6FE-D44D-4012-9EEE-ED202BE1F155}" srcId="{2D1F216D-CF95-42ED-BB5F-75A69364C0FC}" destId="{8AA789E2-FF1B-4026-9352-C971E80E71FB}" srcOrd="2" destOrd="0" parTransId="{8968D540-9390-4793-8B20-9162A7B3D6B8}" sibTransId="{B7458CD1-1254-4920-8060-F030EFD70394}"/>
    <dgm:cxn modelId="{DC1529D9-E4CC-4FAC-AFB3-96C5A80FE201}" type="presParOf" srcId="{0CE61089-0720-4495-8AE1-1E3685BC17BF}" destId="{7329E850-2FA8-43C6-98B5-AE39714E0FA2}" srcOrd="0" destOrd="0" presId="urn:microsoft.com/office/officeart/2005/8/layout/bList2"/>
    <dgm:cxn modelId="{D13DE7E5-CE87-4C9C-968B-102D33D7D637}" type="presParOf" srcId="{7329E850-2FA8-43C6-98B5-AE39714E0FA2}" destId="{E6AF8081-6B4C-43BA-9446-97CE07A9EC80}" srcOrd="0" destOrd="0" presId="urn:microsoft.com/office/officeart/2005/8/layout/bList2"/>
    <dgm:cxn modelId="{217BCC92-0766-4C7D-A06B-B30AC732D9CE}" type="presParOf" srcId="{7329E850-2FA8-43C6-98B5-AE39714E0FA2}" destId="{D67BF008-8E0B-4B2F-AFC5-B11E84457308}" srcOrd="1" destOrd="0" presId="urn:microsoft.com/office/officeart/2005/8/layout/bList2"/>
    <dgm:cxn modelId="{5F0C50F7-719E-41E1-95DC-1CCD05FE91E4}" type="presParOf" srcId="{7329E850-2FA8-43C6-98B5-AE39714E0FA2}" destId="{14D9A602-2B65-4C2C-8F4E-3169E6F0A288}" srcOrd="2" destOrd="0" presId="urn:microsoft.com/office/officeart/2005/8/layout/bList2"/>
    <dgm:cxn modelId="{3C27EE66-72C8-4007-9982-C1321278B3DD}" type="presParOf" srcId="{7329E850-2FA8-43C6-98B5-AE39714E0FA2}" destId="{CC857B94-BAC4-4ECE-9FA7-3F0BD617495A}" srcOrd="3" destOrd="0" presId="urn:microsoft.com/office/officeart/2005/8/layout/bList2"/>
    <dgm:cxn modelId="{8DE8E029-0934-4FDC-B0BD-6EF3E13EBC0E}" type="presParOf" srcId="{0CE61089-0720-4495-8AE1-1E3685BC17BF}" destId="{06818E40-DE6F-41C0-9E32-D8AE119EE4CA}" srcOrd="1" destOrd="0" presId="urn:microsoft.com/office/officeart/2005/8/layout/bList2"/>
    <dgm:cxn modelId="{050D8295-9A36-41E9-8C39-CDF36D591C30}" type="presParOf" srcId="{0CE61089-0720-4495-8AE1-1E3685BC17BF}" destId="{73A602D6-8D30-4408-8DAB-0A2C1E76ACEF}" srcOrd="2" destOrd="0" presId="urn:microsoft.com/office/officeart/2005/8/layout/bList2"/>
    <dgm:cxn modelId="{D5A8A925-A4DD-48E1-BD10-A92C10B2BA7B}" type="presParOf" srcId="{73A602D6-8D30-4408-8DAB-0A2C1E76ACEF}" destId="{B4D427CB-A5AF-428E-9E0F-FB4DFE03D579}" srcOrd="0" destOrd="0" presId="urn:microsoft.com/office/officeart/2005/8/layout/bList2"/>
    <dgm:cxn modelId="{74B6AA26-AA60-43EE-937C-1B9629FF7E4F}" type="presParOf" srcId="{73A602D6-8D30-4408-8DAB-0A2C1E76ACEF}" destId="{D0F86711-900A-408C-BDD4-8B5FFB6B0135}" srcOrd="1" destOrd="0" presId="urn:microsoft.com/office/officeart/2005/8/layout/bList2"/>
    <dgm:cxn modelId="{2DF3C4C1-4424-49F5-829F-7FB7A83DDFFF}" type="presParOf" srcId="{73A602D6-8D30-4408-8DAB-0A2C1E76ACEF}" destId="{65B7D2F8-BED2-4DCD-801C-C77D0ED0C846}" srcOrd="2" destOrd="0" presId="urn:microsoft.com/office/officeart/2005/8/layout/bList2"/>
    <dgm:cxn modelId="{6D46F33D-0D11-4B28-8A33-DAAC3FEECBFC}" type="presParOf" srcId="{73A602D6-8D30-4408-8DAB-0A2C1E76ACEF}" destId="{4D7AEAB1-A51B-4BD1-AFBC-695DD6F12D88}" srcOrd="3" destOrd="0" presId="urn:microsoft.com/office/officeart/2005/8/layout/bList2"/>
    <dgm:cxn modelId="{A048DF1C-664F-4013-AF34-56DDE1D89533}" type="presParOf" srcId="{0CE61089-0720-4495-8AE1-1E3685BC17BF}" destId="{FF90BF51-C25E-4083-A8EC-4065ECD30D18}" srcOrd="3" destOrd="0" presId="urn:microsoft.com/office/officeart/2005/8/layout/bList2"/>
    <dgm:cxn modelId="{E2329210-135A-44D4-BFC1-C3B2198B9317}" type="presParOf" srcId="{0CE61089-0720-4495-8AE1-1E3685BC17BF}" destId="{A267BD5C-51B7-4224-9B84-656236374FC9}" srcOrd="4" destOrd="0" presId="urn:microsoft.com/office/officeart/2005/8/layout/bList2"/>
    <dgm:cxn modelId="{F48D15B3-3066-4443-87D7-5451C8C918CA}" type="presParOf" srcId="{A267BD5C-51B7-4224-9B84-656236374FC9}" destId="{F6F8BB8D-4212-45B1-9528-9736290BD174}" srcOrd="0" destOrd="0" presId="urn:microsoft.com/office/officeart/2005/8/layout/bList2"/>
    <dgm:cxn modelId="{7FCD0B85-A141-4C8D-BAA3-1369AC1F7D84}" type="presParOf" srcId="{A267BD5C-51B7-4224-9B84-656236374FC9}" destId="{7EAEB26D-A7F6-4155-900B-59B33CF77D03}" srcOrd="1" destOrd="0" presId="urn:microsoft.com/office/officeart/2005/8/layout/bList2"/>
    <dgm:cxn modelId="{0E53BDB4-9FDC-4B24-9ADB-2EDF57D6CBAD}" type="presParOf" srcId="{A267BD5C-51B7-4224-9B84-656236374FC9}" destId="{E5297F82-D7E6-4876-94CB-8015A9898156}" srcOrd="2" destOrd="0" presId="urn:microsoft.com/office/officeart/2005/8/layout/bList2"/>
    <dgm:cxn modelId="{24165D6A-8433-4649-BD4C-A536A68AB2F9}" type="presParOf" srcId="{A267BD5C-51B7-4224-9B84-656236374FC9}" destId="{C7907738-2668-4CE9-9D42-2FC38DFC1E2A}" srcOrd="3" destOrd="0" presId="urn:microsoft.com/office/officeart/2005/8/layout/bList2"/>
    <dgm:cxn modelId="{65B32DD2-39D8-4879-ADF2-5E0353344261}" type="presParOf" srcId="{0CE61089-0720-4495-8AE1-1E3685BC17BF}" destId="{B1A36DDC-916B-4503-BB6B-9D8ECCA57683}" srcOrd="5" destOrd="0" presId="urn:microsoft.com/office/officeart/2005/8/layout/bList2"/>
    <dgm:cxn modelId="{515B6605-1B16-4EC1-A3C2-47090B4BF372}" type="presParOf" srcId="{0CE61089-0720-4495-8AE1-1E3685BC17BF}" destId="{35D92DAD-C56D-490F-9BF7-677F4C077896}" srcOrd="6" destOrd="0" presId="urn:microsoft.com/office/officeart/2005/8/layout/bList2"/>
    <dgm:cxn modelId="{6CABAE6D-7CE2-452A-B168-4B61A97FC9C6}" type="presParOf" srcId="{35D92DAD-C56D-490F-9BF7-677F4C077896}" destId="{E164BF31-2B12-4F93-A7FE-5A2D346B0565}" srcOrd="0" destOrd="0" presId="urn:microsoft.com/office/officeart/2005/8/layout/bList2"/>
    <dgm:cxn modelId="{9FB27C37-78D4-4284-9038-2106E320C2AA}" type="presParOf" srcId="{35D92DAD-C56D-490F-9BF7-677F4C077896}" destId="{488B3076-2E5E-42C5-9BE4-1085C4E86A5D}" srcOrd="1" destOrd="0" presId="urn:microsoft.com/office/officeart/2005/8/layout/bList2"/>
    <dgm:cxn modelId="{BB33FF0A-4DBA-4B44-B52B-0E7329BAD4F2}" type="presParOf" srcId="{35D92DAD-C56D-490F-9BF7-677F4C077896}" destId="{E9AAB80B-3311-48F5-A91A-33A4AA6DC008}" srcOrd="2" destOrd="0" presId="urn:microsoft.com/office/officeart/2005/8/layout/bList2"/>
    <dgm:cxn modelId="{F520139F-5F61-432B-8A14-7792A8F60695}" type="presParOf" srcId="{35D92DAD-C56D-490F-9BF7-677F4C077896}" destId="{6616F936-CEF4-4FBA-B649-DB875D80FF8E}" srcOrd="3" destOrd="0" presId="urn:microsoft.com/office/officeart/2005/8/layout/bList2"/>
    <dgm:cxn modelId="{48BC30DB-716C-4DB8-A06E-7BE547D95E24}" type="presParOf" srcId="{0CE61089-0720-4495-8AE1-1E3685BC17BF}" destId="{398FA635-34F7-49C1-8630-90A204AAE12B}" srcOrd="7" destOrd="0" presId="urn:microsoft.com/office/officeart/2005/8/layout/bList2"/>
    <dgm:cxn modelId="{3AABD1F6-303D-4423-9633-39FF2A022511}" type="presParOf" srcId="{0CE61089-0720-4495-8AE1-1E3685BC17BF}" destId="{AD0E7BAD-90E3-4825-8BF8-283E622A6B9F}" srcOrd="8" destOrd="0" presId="urn:microsoft.com/office/officeart/2005/8/layout/bList2"/>
    <dgm:cxn modelId="{05D3362C-47DB-4DA6-B419-6C1987D08CCF}" type="presParOf" srcId="{AD0E7BAD-90E3-4825-8BF8-283E622A6B9F}" destId="{644A1DD9-9C5F-40FE-AE5E-D00C9EA0C52E}" srcOrd="0" destOrd="0" presId="urn:microsoft.com/office/officeart/2005/8/layout/bList2"/>
    <dgm:cxn modelId="{1650F4F9-9B50-4919-9060-EB5DF7C9D4B9}" type="presParOf" srcId="{AD0E7BAD-90E3-4825-8BF8-283E622A6B9F}" destId="{2AA677BE-1BD2-454E-A3CB-40104E50B530}" srcOrd="1" destOrd="0" presId="urn:microsoft.com/office/officeart/2005/8/layout/bList2"/>
    <dgm:cxn modelId="{42FA401C-B6D1-43A6-A921-FF38A26827BF}" type="presParOf" srcId="{AD0E7BAD-90E3-4825-8BF8-283E622A6B9F}" destId="{62BF0E3A-DFC3-488A-B19F-2FE5C25E695E}" srcOrd="2" destOrd="0" presId="urn:microsoft.com/office/officeart/2005/8/layout/bList2"/>
    <dgm:cxn modelId="{6A528C9F-6AFD-4AA3-94F3-8C72AB626E15}" type="presParOf" srcId="{AD0E7BAD-90E3-4825-8BF8-283E622A6B9F}" destId="{3E2F49AC-1000-4DB8-90EF-E9F6A62402F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39A3B-6EC9-4C9A-821E-A69FE33FA28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5D896C-849B-4563-9BB6-6056A2AA746C}">
      <dgm:prSet phldrT="[Text]"/>
      <dgm:spPr/>
      <dgm:t>
        <a:bodyPr/>
        <a:lstStyle/>
        <a:p>
          <a:r>
            <a:rPr lang="en-US">
              <a:cs typeface="Arial"/>
            </a:rPr>
            <a:t>Successful transit prioritization builds on existing best practice for transportation investment prioritization</a:t>
          </a:r>
          <a:endParaRPr lang="en-US" dirty="0"/>
        </a:p>
      </dgm:t>
    </dgm:pt>
    <dgm:pt modelId="{F836C9AC-2459-447D-9F6E-990D3A1364D5}" type="parTrans" cxnId="{11455533-1DFC-4AA3-8786-663A8C82CC0E}">
      <dgm:prSet/>
      <dgm:spPr/>
      <dgm:t>
        <a:bodyPr/>
        <a:lstStyle/>
        <a:p>
          <a:endParaRPr lang="en-US"/>
        </a:p>
      </dgm:t>
    </dgm:pt>
    <dgm:pt modelId="{47D6EA46-69FD-4101-91E9-96B6CD629569}" type="sibTrans" cxnId="{11455533-1DFC-4AA3-8786-663A8C82CC0E}">
      <dgm:prSet/>
      <dgm:spPr/>
      <dgm:t>
        <a:bodyPr/>
        <a:lstStyle/>
        <a:p>
          <a:endParaRPr lang="en-US"/>
        </a:p>
      </dgm:t>
    </dgm:pt>
    <dgm:pt modelId="{917BAFF3-B997-4378-B147-322711AC9807}">
      <dgm:prSet/>
      <dgm:spPr/>
      <dgm:t>
        <a:bodyPr/>
        <a:lstStyle/>
        <a:p>
          <a:r>
            <a:rPr lang="en-US" dirty="0">
              <a:cs typeface="Arial"/>
            </a:rPr>
            <a:t>(The right) evaluation criteria can capture transit's many benefits</a:t>
          </a:r>
          <a:endParaRPr lang="en-US" dirty="0"/>
        </a:p>
      </dgm:t>
    </dgm:pt>
    <dgm:pt modelId="{B9DA1976-8B9B-4349-9EFD-A7564AA1AD48}" type="parTrans" cxnId="{2C11D639-3DCA-4478-B21E-440C56CC0A93}">
      <dgm:prSet/>
      <dgm:spPr/>
      <dgm:t>
        <a:bodyPr/>
        <a:lstStyle/>
        <a:p>
          <a:endParaRPr lang="en-US"/>
        </a:p>
      </dgm:t>
    </dgm:pt>
    <dgm:pt modelId="{C8604585-BC89-42AF-8E20-FB3B4337FF5A}" type="sibTrans" cxnId="{2C11D639-3DCA-4478-B21E-440C56CC0A93}">
      <dgm:prSet/>
      <dgm:spPr/>
      <dgm:t>
        <a:bodyPr/>
        <a:lstStyle/>
        <a:p>
          <a:endParaRPr lang="en-US"/>
        </a:p>
      </dgm:t>
    </dgm:pt>
    <dgm:pt modelId="{DEFE9C7B-6609-404B-AC70-A309A48F8110}">
      <dgm:prSet/>
      <dgm:spPr/>
      <dgm:t>
        <a:bodyPr/>
        <a:lstStyle/>
        <a:p>
          <a:r>
            <a:rPr lang="en-US" dirty="0">
              <a:cs typeface="Arial"/>
            </a:rPr>
            <a:t>Some criteria are only applicable to transit investments, while others can be used to evaluate more than one mode</a:t>
          </a:r>
          <a:endParaRPr lang="en-US" dirty="0"/>
        </a:p>
      </dgm:t>
    </dgm:pt>
    <dgm:pt modelId="{9CD818AB-3EB2-43A2-94DD-0B298EAD4080}" type="parTrans" cxnId="{02AE337D-716C-49A0-BD55-2D099FCE89CA}">
      <dgm:prSet/>
      <dgm:spPr/>
      <dgm:t>
        <a:bodyPr/>
        <a:lstStyle/>
        <a:p>
          <a:endParaRPr lang="en-US"/>
        </a:p>
      </dgm:t>
    </dgm:pt>
    <dgm:pt modelId="{7653CBF0-ABE5-4A31-87E6-2731A380D41E}" type="sibTrans" cxnId="{02AE337D-716C-49A0-BD55-2D099FCE89CA}">
      <dgm:prSet/>
      <dgm:spPr/>
      <dgm:t>
        <a:bodyPr/>
        <a:lstStyle/>
        <a:p>
          <a:endParaRPr lang="en-US"/>
        </a:p>
      </dgm:t>
    </dgm:pt>
    <dgm:pt modelId="{D943EEBE-34CD-4641-951C-0CE6C279A623}">
      <dgm:prSet/>
      <dgm:spPr/>
      <dgm:t>
        <a:bodyPr/>
        <a:lstStyle/>
        <a:p>
          <a:r>
            <a:rPr lang="en-US" dirty="0">
              <a:cs typeface="Arial"/>
            </a:rPr>
            <a:t>Certain factors can negatively impact the competitiveness of transit projects, but strategies exist for broadening criteria to be more applicable to transit</a:t>
          </a:r>
          <a:endParaRPr lang="en-US" dirty="0"/>
        </a:p>
      </dgm:t>
    </dgm:pt>
    <dgm:pt modelId="{67E8541C-C9C3-4AE7-BD01-2E7DDAB7A607}" type="parTrans" cxnId="{86E417D1-2775-471C-A8C6-F06259F02CE7}">
      <dgm:prSet/>
      <dgm:spPr/>
      <dgm:t>
        <a:bodyPr/>
        <a:lstStyle/>
        <a:p>
          <a:endParaRPr lang="en-US"/>
        </a:p>
      </dgm:t>
    </dgm:pt>
    <dgm:pt modelId="{370C3E19-4C0E-4401-A6BD-135F60F9FCF4}" type="sibTrans" cxnId="{86E417D1-2775-471C-A8C6-F06259F02CE7}">
      <dgm:prSet/>
      <dgm:spPr/>
      <dgm:t>
        <a:bodyPr/>
        <a:lstStyle/>
        <a:p>
          <a:endParaRPr lang="en-US"/>
        </a:p>
      </dgm:t>
    </dgm:pt>
    <dgm:pt modelId="{A917C0F8-CD22-4C6A-A4F5-81FF08E09C66}">
      <dgm:prSet/>
      <dgm:spPr/>
      <dgm:t>
        <a:bodyPr/>
        <a:lstStyle/>
        <a:p>
          <a:r>
            <a:rPr lang="en-US" dirty="0">
              <a:ea typeface="+mn-lt"/>
              <a:cs typeface="+mn-lt"/>
            </a:rPr>
            <a:t>Equity scores offer an objective consideration of distributional equity that may enhance transit's competitiveness</a:t>
          </a:r>
          <a:endParaRPr lang="en-US" dirty="0">
            <a:ea typeface="+mn-lt"/>
          </a:endParaRPr>
        </a:p>
      </dgm:t>
    </dgm:pt>
    <dgm:pt modelId="{2A6F5627-9FF6-4465-8619-B40D749138D6}" type="parTrans" cxnId="{30AFACA1-0BD5-4CD7-9DAC-E738B3B41546}">
      <dgm:prSet/>
      <dgm:spPr/>
      <dgm:t>
        <a:bodyPr/>
        <a:lstStyle/>
        <a:p>
          <a:endParaRPr lang="en-US"/>
        </a:p>
      </dgm:t>
    </dgm:pt>
    <dgm:pt modelId="{3912D149-D699-4146-B9AC-11F51A45D2B2}" type="sibTrans" cxnId="{30AFACA1-0BD5-4CD7-9DAC-E738B3B41546}">
      <dgm:prSet/>
      <dgm:spPr/>
      <dgm:t>
        <a:bodyPr/>
        <a:lstStyle/>
        <a:p>
          <a:endParaRPr lang="en-US"/>
        </a:p>
      </dgm:t>
    </dgm:pt>
    <dgm:pt modelId="{31B59C53-5C3E-4BF6-AE35-D00F531FB8D0}">
      <dgm:prSet/>
      <dgm:spPr>
        <a:solidFill>
          <a:srgbClr val="002060"/>
        </a:solidFill>
      </dgm:spPr>
      <dgm:t>
        <a:bodyPr/>
        <a:lstStyle/>
        <a:p>
          <a:r>
            <a:rPr lang="en-US" dirty="0">
              <a:cs typeface="Arial"/>
            </a:rPr>
            <a:t>Context matters and there are multiple routes to success</a:t>
          </a:r>
          <a:endParaRPr lang="en-US" dirty="0"/>
        </a:p>
      </dgm:t>
    </dgm:pt>
    <dgm:pt modelId="{42917184-734E-470F-BB56-37CBB55B8BBA}" type="parTrans" cxnId="{3BABACF2-6C8C-491E-878C-0388A2014B52}">
      <dgm:prSet/>
      <dgm:spPr/>
      <dgm:t>
        <a:bodyPr/>
        <a:lstStyle/>
        <a:p>
          <a:endParaRPr lang="en-US"/>
        </a:p>
      </dgm:t>
    </dgm:pt>
    <dgm:pt modelId="{04EB1F15-D26C-42D9-A481-F6B3827713C9}" type="sibTrans" cxnId="{3BABACF2-6C8C-491E-878C-0388A2014B52}">
      <dgm:prSet/>
      <dgm:spPr/>
      <dgm:t>
        <a:bodyPr/>
        <a:lstStyle/>
        <a:p>
          <a:endParaRPr lang="en-US"/>
        </a:p>
      </dgm:t>
    </dgm:pt>
    <dgm:pt modelId="{9EE40005-90CA-4E8F-871D-017BF00C8432}" type="pres">
      <dgm:prSet presAssocID="{D1439A3B-6EC9-4C9A-821E-A69FE33FA28F}" presName="diagram" presStyleCnt="0">
        <dgm:presLayoutVars>
          <dgm:dir/>
          <dgm:resizeHandles val="exact"/>
        </dgm:presLayoutVars>
      </dgm:prSet>
      <dgm:spPr/>
    </dgm:pt>
    <dgm:pt modelId="{B721A2AA-C758-407E-8B3A-AF427D333368}" type="pres">
      <dgm:prSet presAssocID="{815D896C-849B-4563-9BB6-6056A2AA746C}" presName="node" presStyleLbl="node1" presStyleIdx="0" presStyleCnt="6">
        <dgm:presLayoutVars>
          <dgm:bulletEnabled val="1"/>
        </dgm:presLayoutVars>
      </dgm:prSet>
      <dgm:spPr/>
    </dgm:pt>
    <dgm:pt modelId="{3276A7E5-4ED4-4B98-B09F-CC26E1A5EA6A}" type="pres">
      <dgm:prSet presAssocID="{47D6EA46-69FD-4101-91E9-96B6CD629569}" presName="sibTrans" presStyleCnt="0"/>
      <dgm:spPr/>
    </dgm:pt>
    <dgm:pt modelId="{3BA69C11-3B96-4D95-B81C-D9AE88068EB1}" type="pres">
      <dgm:prSet presAssocID="{917BAFF3-B997-4378-B147-322711AC9807}" presName="node" presStyleLbl="node1" presStyleIdx="1" presStyleCnt="6">
        <dgm:presLayoutVars>
          <dgm:bulletEnabled val="1"/>
        </dgm:presLayoutVars>
      </dgm:prSet>
      <dgm:spPr/>
    </dgm:pt>
    <dgm:pt modelId="{1680282B-EBD1-4375-AB1E-BC6A11F1BF84}" type="pres">
      <dgm:prSet presAssocID="{C8604585-BC89-42AF-8E20-FB3B4337FF5A}" presName="sibTrans" presStyleCnt="0"/>
      <dgm:spPr/>
    </dgm:pt>
    <dgm:pt modelId="{6F6501DE-9945-4AAE-A21A-83464D0A50B2}" type="pres">
      <dgm:prSet presAssocID="{DEFE9C7B-6609-404B-AC70-A309A48F8110}" presName="node" presStyleLbl="node1" presStyleIdx="2" presStyleCnt="6">
        <dgm:presLayoutVars>
          <dgm:bulletEnabled val="1"/>
        </dgm:presLayoutVars>
      </dgm:prSet>
      <dgm:spPr/>
    </dgm:pt>
    <dgm:pt modelId="{6FA63847-9848-4B46-96F3-C261DDDA79C4}" type="pres">
      <dgm:prSet presAssocID="{7653CBF0-ABE5-4A31-87E6-2731A380D41E}" presName="sibTrans" presStyleCnt="0"/>
      <dgm:spPr/>
    </dgm:pt>
    <dgm:pt modelId="{AEC3BDC2-CFEF-41BE-8396-C6979FCE0B2B}" type="pres">
      <dgm:prSet presAssocID="{D943EEBE-34CD-4641-951C-0CE6C279A623}" presName="node" presStyleLbl="node1" presStyleIdx="3" presStyleCnt="6">
        <dgm:presLayoutVars>
          <dgm:bulletEnabled val="1"/>
        </dgm:presLayoutVars>
      </dgm:prSet>
      <dgm:spPr/>
    </dgm:pt>
    <dgm:pt modelId="{4581EE22-1DEE-43D7-A07C-B6383A5EF116}" type="pres">
      <dgm:prSet presAssocID="{370C3E19-4C0E-4401-A6BD-135F60F9FCF4}" presName="sibTrans" presStyleCnt="0"/>
      <dgm:spPr/>
    </dgm:pt>
    <dgm:pt modelId="{1183ADA7-4B7A-43C4-A8B5-857D958E6FA0}" type="pres">
      <dgm:prSet presAssocID="{A917C0F8-CD22-4C6A-A4F5-81FF08E09C66}" presName="node" presStyleLbl="node1" presStyleIdx="4" presStyleCnt="6">
        <dgm:presLayoutVars>
          <dgm:bulletEnabled val="1"/>
        </dgm:presLayoutVars>
      </dgm:prSet>
      <dgm:spPr/>
    </dgm:pt>
    <dgm:pt modelId="{E3BBF1C5-8B08-4C58-BD99-53A7B74DDBB5}" type="pres">
      <dgm:prSet presAssocID="{3912D149-D699-4146-B9AC-11F51A45D2B2}" presName="sibTrans" presStyleCnt="0"/>
      <dgm:spPr/>
    </dgm:pt>
    <dgm:pt modelId="{45E41844-87F0-47B0-B809-8F4F51D8AFFB}" type="pres">
      <dgm:prSet presAssocID="{31B59C53-5C3E-4BF6-AE35-D00F531FB8D0}" presName="node" presStyleLbl="node1" presStyleIdx="5" presStyleCnt="6">
        <dgm:presLayoutVars>
          <dgm:bulletEnabled val="1"/>
        </dgm:presLayoutVars>
      </dgm:prSet>
      <dgm:spPr/>
    </dgm:pt>
  </dgm:ptLst>
  <dgm:cxnLst>
    <dgm:cxn modelId="{C8B05215-AFA6-425A-8BC4-6A7E638F43FD}" type="presOf" srcId="{D1439A3B-6EC9-4C9A-821E-A69FE33FA28F}" destId="{9EE40005-90CA-4E8F-871D-017BF00C8432}" srcOrd="0" destOrd="0" presId="urn:microsoft.com/office/officeart/2005/8/layout/default"/>
    <dgm:cxn modelId="{4005CB1B-D5FF-4E7D-9303-C8BCBD32498C}" type="presOf" srcId="{A917C0F8-CD22-4C6A-A4F5-81FF08E09C66}" destId="{1183ADA7-4B7A-43C4-A8B5-857D958E6FA0}" srcOrd="0" destOrd="0" presId="urn:microsoft.com/office/officeart/2005/8/layout/default"/>
    <dgm:cxn modelId="{B2E15433-EBB3-4E45-9991-087E3F7584C9}" type="presOf" srcId="{815D896C-849B-4563-9BB6-6056A2AA746C}" destId="{B721A2AA-C758-407E-8B3A-AF427D333368}" srcOrd="0" destOrd="0" presId="urn:microsoft.com/office/officeart/2005/8/layout/default"/>
    <dgm:cxn modelId="{11455533-1DFC-4AA3-8786-663A8C82CC0E}" srcId="{D1439A3B-6EC9-4C9A-821E-A69FE33FA28F}" destId="{815D896C-849B-4563-9BB6-6056A2AA746C}" srcOrd="0" destOrd="0" parTransId="{F836C9AC-2459-447D-9F6E-990D3A1364D5}" sibTransId="{47D6EA46-69FD-4101-91E9-96B6CD629569}"/>
    <dgm:cxn modelId="{2C11D639-3DCA-4478-B21E-440C56CC0A93}" srcId="{D1439A3B-6EC9-4C9A-821E-A69FE33FA28F}" destId="{917BAFF3-B997-4378-B147-322711AC9807}" srcOrd="1" destOrd="0" parTransId="{B9DA1976-8B9B-4349-9EFD-A7564AA1AD48}" sibTransId="{C8604585-BC89-42AF-8E20-FB3B4337FF5A}"/>
    <dgm:cxn modelId="{72752E78-A62D-47EB-9E5B-EE4348125BA1}" type="presOf" srcId="{DEFE9C7B-6609-404B-AC70-A309A48F8110}" destId="{6F6501DE-9945-4AAE-A21A-83464D0A50B2}" srcOrd="0" destOrd="0" presId="urn:microsoft.com/office/officeart/2005/8/layout/default"/>
    <dgm:cxn modelId="{02AE337D-716C-49A0-BD55-2D099FCE89CA}" srcId="{D1439A3B-6EC9-4C9A-821E-A69FE33FA28F}" destId="{DEFE9C7B-6609-404B-AC70-A309A48F8110}" srcOrd="2" destOrd="0" parTransId="{9CD818AB-3EB2-43A2-94DD-0B298EAD4080}" sibTransId="{7653CBF0-ABE5-4A31-87E6-2731A380D41E}"/>
    <dgm:cxn modelId="{37A40786-1E0B-4CD2-825E-0C7476591394}" type="presOf" srcId="{31B59C53-5C3E-4BF6-AE35-D00F531FB8D0}" destId="{45E41844-87F0-47B0-B809-8F4F51D8AFFB}" srcOrd="0" destOrd="0" presId="urn:microsoft.com/office/officeart/2005/8/layout/default"/>
    <dgm:cxn modelId="{30AFACA1-0BD5-4CD7-9DAC-E738B3B41546}" srcId="{D1439A3B-6EC9-4C9A-821E-A69FE33FA28F}" destId="{A917C0F8-CD22-4C6A-A4F5-81FF08E09C66}" srcOrd="4" destOrd="0" parTransId="{2A6F5627-9FF6-4465-8619-B40D749138D6}" sibTransId="{3912D149-D699-4146-B9AC-11F51A45D2B2}"/>
    <dgm:cxn modelId="{2656F2AD-7DF0-4CDB-B94E-4FA35B28C300}" type="presOf" srcId="{917BAFF3-B997-4378-B147-322711AC9807}" destId="{3BA69C11-3B96-4D95-B81C-D9AE88068EB1}" srcOrd="0" destOrd="0" presId="urn:microsoft.com/office/officeart/2005/8/layout/default"/>
    <dgm:cxn modelId="{111DE4C7-BE00-4795-AAEC-274A98133D61}" type="presOf" srcId="{D943EEBE-34CD-4641-951C-0CE6C279A623}" destId="{AEC3BDC2-CFEF-41BE-8396-C6979FCE0B2B}" srcOrd="0" destOrd="0" presId="urn:microsoft.com/office/officeart/2005/8/layout/default"/>
    <dgm:cxn modelId="{86E417D1-2775-471C-A8C6-F06259F02CE7}" srcId="{D1439A3B-6EC9-4C9A-821E-A69FE33FA28F}" destId="{D943EEBE-34CD-4641-951C-0CE6C279A623}" srcOrd="3" destOrd="0" parTransId="{67E8541C-C9C3-4AE7-BD01-2E7DDAB7A607}" sibTransId="{370C3E19-4C0E-4401-A6BD-135F60F9FCF4}"/>
    <dgm:cxn modelId="{3BABACF2-6C8C-491E-878C-0388A2014B52}" srcId="{D1439A3B-6EC9-4C9A-821E-A69FE33FA28F}" destId="{31B59C53-5C3E-4BF6-AE35-D00F531FB8D0}" srcOrd="5" destOrd="0" parTransId="{42917184-734E-470F-BB56-37CBB55B8BBA}" sibTransId="{04EB1F15-D26C-42D9-A481-F6B3827713C9}"/>
    <dgm:cxn modelId="{447B9A11-1DC0-4787-A75A-E8BD577C01C5}" type="presParOf" srcId="{9EE40005-90CA-4E8F-871D-017BF00C8432}" destId="{B721A2AA-C758-407E-8B3A-AF427D333368}" srcOrd="0" destOrd="0" presId="urn:microsoft.com/office/officeart/2005/8/layout/default"/>
    <dgm:cxn modelId="{0EA64702-DCBD-4111-8085-8CDBBE9B6660}" type="presParOf" srcId="{9EE40005-90CA-4E8F-871D-017BF00C8432}" destId="{3276A7E5-4ED4-4B98-B09F-CC26E1A5EA6A}" srcOrd="1" destOrd="0" presId="urn:microsoft.com/office/officeart/2005/8/layout/default"/>
    <dgm:cxn modelId="{DA23FF89-9FED-4036-88BA-E8E998691E3D}" type="presParOf" srcId="{9EE40005-90CA-4E8F-871D-017BF00C8432}" destId="{3BA69C11-3B96-4D95-B81C-D9AE88068EB1}" srcOrd="2" destOrd="0" presId="urn:microsoft.com/office/officeart/2005/8/layout/default"/>
    <dgm:cxn modelId="{EADBCEC5-6042-4A06-9314-6CD779E25554}" type="presParOf" srcId="{9EE40005-90CA-4E8F-871D-017BF00C8432}" destId="{1680282B-EBD1-4375-AB1E-BC6A11F1BF84}" srcOrd="3" destOrd="0" presId="urn:microsoft.com/office/officeart/2005/8/layout/default"/>
    <dgm:cxn modelId="{46955DDF-086D-479E-BE4A-9C71FDD8BB81}" type="presParOf" srcId="{9EE40005-90CA-4E8F-871D-017BF00C8432}" destId="{6F6501DE-9945-4AAE-A21A-83464D0A50B2}" srcOrd="4" destOrd="0" presId="urn:microsoft.com/office/officeart/2005/8/layout/default"/>
    <dgm:cxn modelId="{D30B7326-5557-4AD8-97BA-6445E04A029B}" type="presParOf" srcId="{9EE40005-90CA-4E8F-871D-017BF00C8432}" destId="{6FA63847-9848-4B46-96F3-C261DDDA79C4}" srcOrd="5" destOrd="0" presId="urn:microsoft.com/office/officeart/2005/8/layout/default"/>
    <dgm:cxn modelId="{8439BA86-F1B5-45C1-BFA8-95389622A8FE}" type="presParOf" srcId="{9EE40005-90CA-4E8F-871D-017BF00C8432}" destId="{AEC3BDC2-CFEF-41BE-8396-C6979FCE0B2B}" srcOrd="6" destOrd="0" presId="urn:microsoft.com/office/officeart/2005/8/layout/default"/>
    <dgm:cxn modelId="{3DA6312F-4B66-4EE3-B401-D1933080942F}" type="presParOf" srcId="{9EE40005-90CA-4E8F-871D-017BF00C8432}" destId="{4581EE22-1DEE-43D7-A07C-B6383A5EF116}" srcOrd="7" destOrd="0" presId="urn:microsoft.com/office/officeart/2005/8/layout/default"/>
    <dgm:cxn modelId="{C4D650F2-11A1-4E9C-8EB6-9313B6C7C673}" type="presParOf" srcId="{9EE40005-90CA-4E8F-871D-017BF00C8432}" destId="{1183ADA7-4B7A-43C4-A8B5-857D958E6FA0}" srcOrd="8" destOrd="0" presId="urn:microsoft.com/office/officeart/2005/8/layout/default"/>
    <dgm:cxn modelId="{E087D17D-BEE1-4D14-8859-4849BB924822}" type="presParOf" srcId="{9EE40005-90CA-4E8F-871D-017BF00C8432}" destId="{E3BBF1C5-8B08-4C58-BD99-53A7B74DDBB5}" srcOrd="9" destOrd="0" presId="urn:microsoft.com/office/officeart/2005/8/layout/default"/>
    <dgm:cxn modelId="{EF7EF011-A788-4BB1-80E3-001FE6850B3F}" type="presParOf" srcId="{9EE40005-90CA-4E8F-871D-017BF00C8432}" destId="{45E41844-87F0-47B0-B809-8F4F51D8AFF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137B0-4186-4D0F-B7C8-32684C8DC198}">
      <dsp:nvSpPr>
        <dsp:cNvPr id="0" name=""/>
        <dsp:cNvSpPr/>
      </dsp:nvSpPr>
      <dsp:spPr>
        <a:xfrm rot="10800000">
          <a:off x="1745345" y="1694"/>
          <a:ext cx="5911754" cy="1025176"/>
        </a:xfrm>
        <a:prstGeom prst="homePlate">
          <a:avLst/>
        </a:prstGeom>
        <a:solidFill>
          <a:srgbClr val="8CB4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074"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mj-lt"/>
              <a:cs typeface="Arial" panose="020B0604020202020204" pitchFamily="34" charset="0"/>
            </a:rPr>
            <a:t>Traditional Traveler Benefits</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Travel Time &amp; Reliability for Transit Users</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Travel Cost (Affordability)</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Congestion Reduction for Road Users</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Safety and Security</a:t>
          </a:r>
        </a:p>
      </dsp:txBody>
      <dsp:txXfrm rot="10800000">
        <a:off x="2001639" y="1694"/>
        <a:ext cx="5655460" cy="1025176"/>
      </dsp:txXfrm>
    </dsp:sp>
    <dsp:sp modelId="{77723E58-0D1E-4A3E-965E-A8608222FC6E}">
      <dsp:nvSpPr>
        <dsp:cNvPr id="0" name=""/>
        <dsp:cNvSpPr/>
      </dsp:nvSpPr>
      <dsp:spPr>
        <a:xfrm>
          <a:off x="1232756" y="1694"/>
          <a:ext cx="1025176" cy="10251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FA678EB7-3102-470E-9008-A8FA1EB09844}">
      <dsp:nvSpPr>
        <dsp:cNvPr id="0" name=""/>
        <dsp:cNvSpPr/>
      </dsp:nvSpPr>
      <dsp:spPr>
        <a:xfrm rot="10800000">
          <a:off x="1745345" y="1332894"/>
          <a:ext cx="5911754" cy="1220411"/>
        </a:xfrm>
        <a:prstGeom prst="homePlate">
          <a:avLst/>
        </a:prstGeom>
        <a:solidFill>
          <a:srgbClr val="8CB4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074"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mj-lt"/>
              <a:cs typeface="Arial" panose="020B0604020202020204" pitchFamily="34" charset="0"/>
            </a:rPr>
            <a:t>Wider Benefits for Society</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Accessibility</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Economic Impacts</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Social Equity / Environmental Justice</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Environmental Quality</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Public Health and Quality-of-Life</a:t>
          </a:r>
        </a:p>
      </dsp:txBody>
      <dsp:txXfrm rot="10800000">
        <a:off x="2050448" y="1332894"/>
        <a:ext cx="5606651" cy="1220411"/>
      </dsp:txXfrm>
    </dsp:sp>
    <dsp:sp modelId="{FBCF4A29-F400-4AE0-9284-314E084C4F64}">
      <dsp:nvSpPr>
        <dsp:cNvPr id="0" name=""/>
        <dsp:cNvSpPr/>
      </dsp:nvSpPr>
      <dsp:spPr>
        <a:xfrm>
          <a:off x="1232756" y="1430511"/>
          <a:ext cx="1025176" cy="102517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90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60F2ECF3-D42C-4850-B260-6C270D55F80D}">
      <dsp:nvSpPr>
        <dsp:cNvPr id="0" name=""/>
        <dsp:cNvSpPr/>
      </dsp:nvSpPr>
      <dsp:spPr>
        <a:xfrm rot="10800000">
          <a:off x="1745345" y="2859328"/>
          <a:ext cx="5911754" cy="1025176"/>
        </a:xfrm>
        <a:prstGeom prst="homePlate">
          <a:avLst/>
        </a:prstGeom>
        <a:solidFill>
          <a:srgbClr val="8CB4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074"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mj-lt"/>
              <a:cs typeface="Arial" panose="020B0604020202020204" pitchFamily="34" charset="0"/>
            </a:rPr>
            <a:t>System Stewardship</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Cost Effectiveness / System Preservation</a:t>
          </a:r>
        </a:p>
        <a:p>
          <a:pPr marL="57150" lvl="1" indent="-57150" algn="l" defTabSz="488950">
            <a:lnSpc>
              <a:spcPct val="90000"/>
            </a:lnSpc>
            <a:spcBef>
              <a:spcPct val="0"/>
            </a:spcBef>
            <a:spcAft>
              <a:spcPct val="15000"/>
            </a:spcAft>
            <a:buChar char="•"/>
          </a:pPr>
          <a:r>
            <a:rPr lang="en-US" sz="1100" kern="1200">
              <a:solidFill>
                <a:schemeClr val="bg1"/>
              </a:solidFill>
              <a:latin typeface="+mj-lt"/>
              <a:cs typeface="Arial" panose="020B0604020202020204" pitchFamily="34" charset="0"/>
            </a:rPr>
            <a:t>Regional Integration and Coordination</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Project Viability / Feasibility</a:t>
          </a:r>
        </a:p>
        <a:p>
          <a:pPr marL="57150" lvl="1" indent="-57150" algn="l" defTabSz="488950">
            <a:lnSpc>
              <a:spcPct val="90000"/>
            </a:lnSpc>
            <a:spcBef>
              <a:spcPct val="0"/>
            </a:spcBef>
            <a:spcAft>
              <a:spcPct val="15000"/>
            </a:spcAft>
            <a:buChar char="•"/>
          </a:pPr>
          <a:r>
            <a:rPr lang="en-US" sz="1100" kern="1200" dirty="0">
              <a:solidFill>
                <a:schemeClr val="bg1"/>
              </a:solidFill>
              <a:latin typeface="+mj-lt"/>
              <a:cs typeface="Arial" panose="020B0604020202020204" pitchFamily="34" charset="0"/>
            </a:rPr>
            <a:t>Land Use Compatibility</a:t>
          </a:r>
        </a:p>
      </dsp:txBody>
      <dsp:txXfrm rot="10800000">
        <a:off x="2001639" y="2859328"/>
        <a:ext cx="5655460" cy="1025176"/>
      </dsp:txXfrm>
    </dsp:sp>
    <dsp:sp modelId="{4671B755-07A3-485F-8B22-A97371EB4D8E}">
      <dsp:nvSpPr>
        <dsp:cNvPr id="0" name=""/>
        <dsp:cNvSpPr/>
      </dsp:nvSpPr>
      <dsp:spPr>
        <a:xfrm>
          <a:off x="1232756" y="2859328"/>
          <a:ext cx="1025176" cy="1025176"/>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3220" r="-6780"/>
          </a:stretch>
        </a:blipFill>
        <a:ln w="190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346CA-BBC4-44F5-B03D-E1836D2039B0}">
      <dsp:nvSpPr>
        <dsp:cNvPr id="0" name=""/>
        <dsp:cNvSpPr/>
      </dsp:nvSpPr>
      <dsp:spPr>
        <a:xfrm>
          <a:off x="22566" y="575"/>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Narrow" panose="020B0606020202030204" pitchFamily="34" charset="0"/>
            </a:rPr>
            <a:t>Carefully define investment </a:t>
          </a:r>
          <a:r>
            <a:rPr lang="en-US" sz="1400" b="1" kern="1200" dirty="0">
              <a:latin typeface="Arial Narrow" panose="020B0606020202030204" pitchFamily="34" charset="0"/>
            </a:rPr>
            <a:t>objectives</a:t>
          </a:r>
        </a:p>
      </dsp:txBody>
      <dsp:txXfrm>
        <a:off x="22566" y="575"/>
        <a:ext cx="2242496" cy="1345498"/>
      </dsp:txXfrm>
    </dsp:sp>
    <dsp:sp modelId="{65663D48-FCF8-4A1F-B6BB-B5612A79466D}">
      <dsp:nvSpPr>
        <dsp:cNvPr id="0" name=""/>
        <dsp:cNvSpPr/>
      </dsp:nvSpPr>
      <dsp:spPr>
        <a:xfrm>
          <a:off x="2489312" y="575"/>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Narrow" panose="020B0606020202030204" pitchFamily="34" charset="0"/>
            </a:rPr>
            <a:t>Measure </a:t>
          </a:r>
          <a:r>
            <a:rPr lang="en-US" sz="1400" b="1" kern="1200" dirty="0">
              <a:latin typeface="Arial Narrow" panose="020B0606020202030204" pitchFamily="34" charset="0"/>
            </a:rPr>
            <a:t>progress</a:t>
          </a:r>
          <a:r>
            <a:rPr lang="en-US" sz="1400" kern="1200" dirty="0">
              <a:latin typeface="Arial Narrow" panose="020B0606020202030204" pitchFamily="34" charset="0"/>
            </a:rPr>
            <a:t> toward objectives</a:t>
          </a:r>
        </a:p>
      </dsp:txBody>
      <dsp:txXfrm>
        <a:off x="2489312" y="575"/>
        <a:ext cx="2242496" cy="1345498"/>
      </dsp:txXfrm>
    </dsp:sp>
    <dsp:sp modelId="{46E06074-78A2-45D9-B3E2-830D7E1002C3}">
      <dsp:nvSpPr>
        <dsp:cNvPr id="0" name=""/>
        <dsp:cNvSpPr/>
      </dsp:nvSpPr>
      <dsp:spPr>
        <a:xfrm>
          <a:off x="4956059" y="575"/>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Narrow" panose="020B0606020202030204" pitchFamily="34" charset="0"/>
            </a:rPr>
            <a:t>Leverage </a:t>
          </a:r>
          <a:r>
            <a:rPr lang="en-US" sz="1400" b="1" kern="1200" dirty="0">
              <a:latin typeface="Arial Narrow" panose="020B0606020202030204" pitchFamily="34" charset="0"/>
            </a:rPr>
            <a:t>benefit-cost framework </a:t>
          </a:r>
          <a:r>
            <a:rPr lang="en-US" sz="1400" kern="1200" dirty="0">
              <a:latin typeface="Arial Narrow" panose="020B0606020202030204" pitchFamily="34" charset="0"/>
            </a:rPr>
            <a:t>to compare among objectives, scale relative to cost</a:t>
          </a:r>
        </a:p>
      </dsp:txBody>
      <dsp:txXfrm>
        <a:off x="4956059" y="575"/>
        <a:ext cx="2242496" cy="1345498"/>
      </dsp:txXfrm>
    </dsp:sp>
    <dsp:sp modelId="{54AF55F2-8912-453C-90A1-6334ABDC30B9}">
      <dsp:nvSpPr>
        <dsp:cNvPr id="0" name=""/>
        <dsp:cNvSpPr/>
      </dsp:nvSpPr>
      <dsp:spPr>
        <a:xfrm>
          <a:off x="22566" y="1570322"/>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Narrow" panose="020B0606020202030204" pitchFamily="34" charset="0"/>
            </a:rPr>
            <a:t>Integrate </a:t>
          </a:r>
          <a:r>
            <a:rPr lang="en-US" sz="1400" b="1" kern="1200" dirty="0">
              <a:latin typeface="Arial Narrow" panose="020B0606020202030204" pitchFamily="34" charset="0"/>
            </a:rPr>
            <a:t>qualitative approaches</a:t>
          </a:r>
          <a:r>
            <a:rPr lang="en-US" sz="1400" kern="1200" dirty="0">
              <a:latin typeface="Arial Narrow" panose="020B0606020202030204" pitchFamily="34" charset="0"/>
            </a:rPr>
            <a:t> for objectives that are important but not easily quantified</a:t>
          </a:r>
        </a:p>
      </dsp:txBody>
      <dsp:txXfrm>
        <a:off x="22566" y="1570322"/>
        <a:ext cx="2242496" cy="1345498"/>
      </dsp:txXfrm>
    </dsp:sp>
    <dsp:sp modelId="{964EDFF0-2118-4DC2-9F87-C76F22F4C74E}">
      <dsp:nvSpPr>
        <dsp:cNvPr id="0" name=""/>
        <dsp:cNvSpPr/>
      </dsp:nvSpPr>
      <dsp:spPr>
        <a:xfrm>
          <a:off x="2489312" y="1570322"/>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Context matters </a:t>
          </a:r>
          <a:r>
            <a:rPr lang="en-US" sz="1400" kern="1200" dirty="0">
              <a:latin typeface="Arial Narrow" panose="020B0606020202030204" pitchFamily="34" charset="0"/>
            </a:rPr>
            <a:t>– consider the decisions that are to be informed, types of investments, timeframe, available data</a:t>
          </a:r>
        </a:p>
      </dsp:txBody>
      <dsp:txXfrm>
        <a:off x="2489312" y="1570322"/>
        <a:ext cx="2242496" cy="1345498"/>
      </dsp:txXfrm>
    </dsp:sp>
    <dsp:sp modelId="{D046CF47-5DA3-49E7-9CE6-3BAF37DD4859}">
      <dsp:nvSpPr>
        <dsp:cNvPr id="0" name=""/>
        <dsp:cNvSpPr/>
      </dsp:nvSpPr>
      <dsp:spPr>
        <a:xfrm>
          <a:off x="4956059" y="1570322"/>
          <a:ext cx="2242496" cy="1345498"/>
        </a:xfrm>
        <a:prstGeom prst="rect">
          <a:avLst/>
        </a:prstGeom>
        <a:solidFill>
          <a:schemeClr val="lt1">
            <a:hueOff val="0"/>
            <a:satOff val="0"/>
            <a:lumOff val="0"/>
            <a:alphaOff val="0"/>
          </a:schemeClr>
        </a:solidFill>
        <a:ln w="25400" cap="flat" cmpd="sng" algn="ctr">
          <a:solidFill>
            <a:srgbClr val="8CB48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Narrow" panose="020B0606020202030204" pitchFamily="34" charset="0"/>
            </a:rPr>
            <a:t>Work toward </a:t>
          </a:r>
          <a:r>
            <a:rPr lang="en-US" sz="1400" b="1" kern="1200" dirty="0">
              <a:latin typeface="Arial Narrow" panose="020B0606020202030204" pitchFamily="34" charset="0"/>
            </a:rPr>
            <a:t>structure, repeatability, and accountability</a:t>
          </a:r>
          <a:r>
            <a:rPr lang="en-US" sz="1400" kern="1200" dirty="0">
              <a:latin typeface="Arial Narrow" panose="020B0606020202030204" pitchFamily="34" charset="0"/>
            </a:rPr>
            <a:t> to stakeholders</a:t>
          </a:r>
        </a:p>
      </dsp:txBody>
      <dsp:txXfrm>
        <a:off x="4956059" y="1570322"/>
        <a:ext cx="2242496" cy="1345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F8081-6B4C-43BA-9446-97CE07A9EC80}">
      <dsp:nvSpPr>
        <dsp:cNvPr id="0" name=""/>
        <dsp:cNvSpPr/>
      </dsp:nvSpPr>
      <dsp:spPr>
        <a:xfrm>
          <a:off x="4321" y="7670"/>
          <a:ext cx="1866669" cy="13934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Focused on basic access</a:t>
          </a:r>
        </a:p>
        <a:p>
          <a:pPr marL="114300" lvl="1" indent="-114300" algn="l" defTabSz="533400">
            <a:lnSpc>
              <a:spcPct val="90000"/>
            </a:lnSpc>
            <a:spcBef>
              <a:spcPct val="0"/>
            </a:spcBef>
            <a:spcAft>
              <a:spcPct val="15000"/>
            </a:spcAft>
            <a:buChar char="•"/>
          </a:pPr>
          <a:r>
            <a:rPr lang="en-US" sz="1200" kern="1200"/>
            <a:t>Demand response / rural transit</a:t>
          </a:r>
        </a:p>
        <a:p>
          <a:pPr marL="114300" lvl="1" indent="-114300" algn="l" defTabSz="533400">
            <a:lnSpc>
              <a:spcPct val="90000"/>
            </a:lnSpc>
            <a:spcBef>
              <a:spcPct val="0"/>
            </a:spcBef>
            <a:spcAft>
              <a:spcPct val="15000"/>
            </a:spcAft>
            <a:buChar char="•"/>
          </a:pPr>
          <a:r>
            <a:rPr lang="en-US" sz="1200" kern="1200" dirty="0"/>
            <a:t>May be under jurisdiction of State DOT or MPO with rural area</a:t>
          </a:r>
        </a:p>
      </dsp:txBody>
      <dsp:txXfrm>
        <a:off x="36971" y="40320"/>
        <a:ext cx="1801369" cy="1360779"/>
      </dsp:txXfrm>
    </dsp:sp>
    <dsp:sp modelId="{14D9A602-2B65-4C2C-8F4E-3169E6F0A288}">
      <dsp:nvSpPr>
        <dsp:cNvPr id="0" name=""/>
        <dsp:cNvSpPr/>
      </dsp:nvSpPr>
      <dsp:spPr>
        <a:xfrm>
          <a:off x="4321" y="1401100"/>
          <a:ext cx="1866669" cy="5991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Basic Access</a:t>
          </a:r>
        </a:p>
      </dsp:txBody>
      <dsp:txXfrm>
        <a:off x="4321" y="1401100"/>
        <a:ext cx="1314556" cy="599174"/>
      </dsp:txXfrm>
    </dsp:sp>
    <dsp:sp modelId="{CC857B94-BAC4-4ECE-9FA7-3F0BD617495A}">
      <dsp:nvSpPr>
        <dsp:cNvPr id="0" name=""/>
        <dsp:cNvSpPr/>
      </dsp:nvSpPr>
      <dsp:spPr>
        <a:xfrm>
          <a:off x="1371683" y="1496274"/>
          <a:ext cx="653334" cy="653334"/>
        </a:xfrm>
        <a:prstGeom prst="ellipse">
          <a:avLst/>
        </a:prstGeom>
        <a:blipFill>
          <a:blip xmlns:r="http://schemas.openxmlformats.org/officeDocument/2006/relationships" r:embed="rId1"/>
          <a:srcRect/>
          <a:stretch>
            <a:fillRect l="-4000" r="-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427CB-A5AF-428E-9E0F-FB4DFE03D579}">
      <dsp:nvSpPr>
        <dsp:cNvPr id="0" name=""/>
        <dsp:cNvSpPr/>
      </dsp:nvSpPr>
      <dsp:spPr>
        <a:xfrm>
          <a:off x="2186877" y="7670"/>
          <a:ext cx="1866669" cy="13934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Small fixed-route system</a:t>
          </a:r>
        </a:p>
        <a:p>
          <a:pPr marL="114300" lvl="1" indent="-114300" algn="l" defTabSz="533400">
            <a:lnSpc>
              <a:spcPct val="90000"/>
            </a:lnSpc>
            <a:spcBef>
              <a:spcPct val="0"/>
            </a:spcBef>
            <a:spcAft>
              <a:spcPct val="15000"/>
            </a:spcAft>
            <a:buChar char="•"/>
          </a:pPr>
          <a:r>
            <a:rPr lang="en-US" sz="1200" kern="1200" dirty="0"/>
            <a:t>Limited resources</a:t>
          </a:r>
        </a:p>
        <a:p>
          <a:pPr marL="114300" lvl="1" indent="-114300" algn="l" defTabSz="533400">
            <a:lnSpc>
              <a:spcPct val="90000"/>
            </a:lnSpc>
            <a:spcBef>
              <a:spcPct val="0"/>
            </a:spcBef>
            <a:spcAft>
              <a:spcPct val="15000"/>
            </a:spcAft>
            <a:buChar char="•"/>
          </a:pPr>
          <a:r>
            <a:rPr lang="en-US" sz="1200" kern="1200" dirty="0"/>
            <a:t>Multi-actor collaborative decision-making (MPO, locality, operator)</a:t>
          </a:r>
        </a:p>
      </dsp:txBody>
      <dsp:txXfrm>
        <a:off x="2219527" y="40320"/>
        <a:ext cx="1801369" cy="1360779"/>
      </dsp:txXfrm>
    </dsp:sp>
    <dsp:sp modelId="{65B7D2F8-BED2-4DCD-801C-C77D0ED0C846}">
      <dsp:nvSpPr>
        <dsp:cNvPr id="0" name=""/>
        <dsp:cNvSpPr/>
      </dsp:nvSpPr>
      <dsp:spPr>
        <a:xfrm>
          <a:off x="2186877" y="1401100"/>
          <a:ext cx="1866669" cy="5991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Small Fixed Route</a:t>
          </a:r>
        </a:p>
      </dsp:txBody>
      <dsp:txXfrm>
        <a:off x="2186877" y="1401100"/>
        <a:ext cx="1314556" cy="599174"/>
      </dsp:txXfrm>
    </dsp:sp>
    <dsp:sp modelId="{4D7AEAB1-A51B-4BD1-AFBC-695DD6F12D88}">
      <dsp:nvSpPr>
        <dsp:cNvPr id="0" name=""/>
        <dsp:cNvSpPr/>
      </dsp:nvSpPr>
      <dsp:spPr>
        <a:xfrm>
          <a:off x="3554238" y="1496274"/>
          <a:ext cx="653334" cy="65333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8BB8D-4212-45B1-9528-9736290BD174}">
      <dsp:nvSpPr>
        <dsp:cNvPr id="0" name=""/>
        <dsp:cNvSpPr/>
      </dsp:nvSpPr>
      <dsp:spPr>
        <a:xfrm>
          <a:off x="4369432" y="7670"/>
          <a:ext cx="1866669" cy="13934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Gradual expansion of transit network via new investment to address regional growth</a:t>
          </a:r>
        </a:p>
        <a:p>
          <a:pPr marL="114300" lvl="1" indent="-114300" algn="l" defTabSz="533400">
            <a:lnSpc>
              <a:spcPct val="90000"/>
            </a:lnSpc>
            <a:spcBef>
              <a:spcPct val="0"/>
            </a:spcBef>
            <a:spcAft>
              <a:spcPct val="15000"/>
            </a:spcAft>
            <a:buChar char="•"/>
          </a:pPr>
          <a:r>
            <a:rPr lang="en-US" sz="1200" kern="1200" dirty="0"/>
            <a:t>MPO planning support on transit relationship to regional growth strategy</a:t>
          </a:r>
        </a:p>
      </dsp:txBody>
      <dsp:txXfrm>
        <a:off x="4402082" y="40320"/>
        <a:ext cx="1801369" cy="1360779"/>
      </dsp:txXfrm>
    </dsp:sp>
    <dsp:sp modelId="{E5297F82-D7E6-4876-94CB-8015A9898156}">
      <dsp:nvSpPr>
        <dsp:cNvPr id="0" name=""/>
        <dsp:cNvSpPr/>
      </dsp:nvSpPr>
      <dsp:spPr>
        <a:xfrm>
          <a:off x="4369432" y="1401100"/>
          <a:ext cx="1866669" cy="5991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Growing Transit</a:t>
          </a:r>
        </a:p>
      </dsp:txBody>
      <dsp:txXfrm>
        <a:off x="4369432" y="1401100"/>
        <a:ext cx="1314556" cy="599174"/>
      </dsp:txXfrm>
    </dsp:sp>
    <dsp:sp modelId="{C7907738-2668-4CE9-9D42-2FC38DFC1E2A}">
      <dsp:nvSpPr>
        <dsp:cNvPr id="0" name=""/>
        <dsp:cNvSpPr/>
      </dsp:nvSpPr>
      <dsp:spPr>
        <a:xfrm>
          <a:off x="5736793" y="1496274"/>
          <a:ext cx="653334" cy="653334"/>
        </a:xfrm>
        <a:prstGeom prst="ellipse">
          <a:avLst/>
        </a:prstGeom>
        <a:blipFill>
          <a:blip xmlns:r="http://schemas.openxmlformats.org/officeDocument/2006/relationships" r:embed="rId3"/>
          <a:srcRect/>
          <a:stretch>
            <a:fillRect l="-39000" r="-39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4BF31-2B12-4F93-A7FE-5A2D346B0565}">
      <dsp:nvSpPr>
        <dsp:cNvPr id="0" name=""/>
        <dsp:cNvSpPr/>
      </dsp:nvSpPr>
      <dsp:spPr>
        <a:xfrm>
          <a:off x="1095599" y="2473191"/>
          <a:ext cx="1866669" cy="13934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Large transit system</a:t>
          </a:r>
        </a:p>
        <a:p>
          <a:pPr marL="114300" lvl="1" indent="-114300" algn="l" defTabSz="533400">
            <a:lnSpc>
              <a:spcPct val="90000"/>
            </a:lnSpc>
            <a:spcBef>
              <a:spcPct val="0"/>
            </a:spcBef>
            <a:spcAft>
              <a:spcPct val="15000"/>
            </a:spcAft>
            <a:buChar char="•"/>
          </a:pPr>
          <a:r>
            <a:rPr lang="en-US" sz="1200" kern="1200" dirty="0"/>
            <a:t>Significant institutional capacity within transit agency</a:t>
          </a:r>
        </a:p>
        <a:p>
          <a:pPr marL="114300" lvl="1" indent="-114300" algn="l" defTabSz="533400">
            <a:lnSpc>
              <a:spcPct val="90000"/>
            </a:lnSpc>
            <a:spcBef>
              <a:spcPct val="0"/>
            </a:spcBef>
            <a:spcAft>
              <a:spcPct val="15000"/>
            </a:spcAft>
            <a:buChar char="•"/>
          </a:pPr>
          <a:r>
            <a:rPr lang="en-US" sz="1200" kern="1200" dirty="0"/>
            <a:t>Aging system</a:t>
          </a:r>
        </a:p>
        <a:p>
          <a:pPr marL="114300" lvl="1" indent="-114300" algn="l" defTabSz="533400">
            <a:lnSpc>
              <a:spcPct val="90000"/>
            </a:lnSpc>
            <a:spcBef>
              <a:spcPct val="0"/>
            </a:spcBef>
            <a:spcAft>
              <a:spcPct val="15000"/>
            </a:spcAft>
            <a:buChar char="•"/>
          </a:pPr>
          <a:r>
            <a:rPr lang="en-US" sz="1200" kern="1200" dirty="0"/>
            <a:t>Struggle to keep up with state of good repair</a:t>
          </a:r>
        </a:p>
      </dsp:txBody>
      <dsp:txXfrm>
        <a:off x="1128249" y="2505841"/>
        <a:ext cx="1801369" cy="1360779"/>
      </dsp:txXfrm>
    </dsp:sp>
    <dsp:sp modelId="{E9AAB80B-3311-48F5-A91A-33A4AA6DC008}">
      <dsp:nvSpPr>
        <dsp:cNvPr id="0" name=""/>
        <dsp:cNvSpPr/>
      </dsp:nvSpPr>
      <dsp:spPr>
        <a:xfrm>
          <a:off x="1095599" y="3866621"/>
          <a:ext cx="1866669" cy="5991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Large Legacy System</a:t>
          </a:r>
        </a:p>
      </dsp:txBody>
      <dsp:txXfrm>
        <a:off x="1095599" y="3866621"/>
        <a:ext cx="1314556" cy="599174"/>
      </dsp:txXfrm>
    </dsp:sp>
    <dsp:sp modelId="{6616F936-CEF4-4FBA-B649-DB875D80FF8E}">
      <dsp:nvSpPr>
        <dsp:cNvPr id="0" name=""/>
        <dsp:cNvSpPr/>
      </dsp:nvSpPr>
      <dsp:spPr>
        <a:xfrm>
          <a:off x="2462960" y="3961794"/>
          <a:ext cx="653334" cy="65333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A1DD9-9C5F-40FE-AE5E-D00C9EA0C52E}">
      <dsp:nvSpPr>
        <dsp:cNvPr id="0" name=""/>
        <dsp:cNvSpPr/>
      </dsp:nvSpPr>
      <dsp:spPr>
        <a:xfrm>
          <a:off x="3278154" y="2473191"/>
          <a:ext cx="1866669" cy="13934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State DOT exerting influence over a diversity of transit systems and regions</a:t>
          </a:r>
        </a:p>
        <a:p>
          <a:pPr marL="114300" lvl="1" indent="-114300" algn="l" defTabSz="533400">
            <a:lnSpc>
              <a:spcPct val="90000"/>
            </a:lnSpc>
            <a:spcBef>
              <a:spcPct val="0"/>
            </a:spcBef>
            <a:spcAft>
              <a:spcPct val="15000"/>
            </a:spcAft>
            <a:buChar char="•"/>
          </a:pPr>
          <a:r>
            <a:rPr lang="en-US" sz="1200" kern="1200" dirty="0"/>
            <a:t>Decision-making must accommodate diversity of needs</a:t>
          </a:r>
        </a:p>
        <a:p>
          <a:pPr marL="57150" lvl="1" indent="-57150" algn="l" defTabSz="444500">
            <a:lnSpc>
              <a:spcPct val="90000"/>
            </a:lnSpc>
            <a:spcBef>
              <a:spcPct val="0"/>
            </a:spcBef>
            <a:spcAft>
              <a:spcPct val="15000"/>
            </a:spcAft>
            <a:buChar char="•"/>
          </a:pPr>
          <a:endParaRPr lang="en-US" sz="1000" kern="1200" dirty="0"/>
        </a:p>
      </dsp:txBody>
      <dsp:txXfrm>
        <a:off x="3310804" y="2505841"/>
        <a:ext cx="1801369" cy="1360779"/>
      </dsp:txXfrm>
    </dsp:sp>
    <dsp:sp modelId="{62BF0E3A-DFC3-488A-B19F-2FE5C25E695E}">
      <dsp:nvSpPr>
        <dsp:cNvPr id="0" name=""/>
        <dsp:cNvSpPr/>
      </dsp:nvSpPr>
      <dsp:spPr>
        <a:xfrm>
          <a:off x="3278154" y="3866621"/>
          <a:ext cx="1866669" cy="5991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Statewide</a:t>
          </a:r>
        </a:p>
      </dsp:txBody>
      <dsp:txXfrm>
        <a:off x="3278154" y="3866621"/>
        <a:ext cx="1314556" cy="599174"/>
      </dsp:txXfrm>
    </dsp:sp>
    <dsp:sp modelId="{3E2F49AC-1000-4DB8-90EF-E9F6A62402FC}">
      <dsp:nvSpPr>
        <dsp:cNvPr id="0" name=""/>
        <dsp:cNvSpPr/>
      </dsp:nvSpPr>
      <dsp:spPr>
        <a:xfrm>
          <a:off x="4645516" y="3961794"/>
          <a:ext cx="653334" cy="65333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1A2AA-C758-407E-8B3A-AF427D333368}">
      <dsp:nvSpPr>
        <dsp:cNvPr id="0" name=""/>
        <dsp:cNvSpPr/>
      </dsp:nvSpPr>
      <dsp:spPr>
        <a:xfrm>
          <a:off x="0" y="44776"/>
          <a:ext cx="2428373" cy="14570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cs typeface="Arial"/>
            </a:rPr>
            <a:t>Successful transit prioritization builds on existing best practice for transportation investment prioritization</a:t>
          </a:r>
          <a:endParaRPr lang="en-US" sz="1500" kern="1200" dirty="0"/>
        </a:p>
      </dsp:txBody>
      <dsp:txXfrm>
        <a:off x="0" y="44776"/>
        <a:ext cx="2428373" cy="1457024"/>
      </dsp:txXfrm>
    </dsp:sp>
    <dsp:sp modelId="{3BA69C11-3B96-4D95-B81C-D9AE88068EB1}">
      <dsp:nvSpPr>
        <dsp:cNvPr id="0" name=""/>
        <dsp:cNvSpPr/>
      </dsp:nvSpPr>
      <dsp:spPr>
        <a:xfrm>
          <a:off x="2671210" y="44776"/>
          <a:ext cx="2428373" cy="14570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cs typeface="Arial"/>
            </a:rPr>
            <a:t>(The right) evaluation criteria can capture transit's many benefits</a:t>
          </a:r>
          <a:endParaRPr lang="en-US" sz="1500" kern="1200" dirty="0"/>
        </a:p>
      </dsp:txBody>
      <dsp:txXfrm>
        <a:off x="2671210" y="44776"/>
        <a:ext cx="2428373" cy="1457024"/>
      </dsp:txXfrm>
    </dsp:sp>
    <dsp:sp modelId="{6F6501DE-9945-4AAE-A21A-83464D0A50B2}">
      <dsp:nvSpPr>
        <dsp:cNvPr id="0" name=""/>
        <dsp:cNvSpPr/>
      </dsp:nvSpPr>
      <dsp:spPr>
        <a:xfrm>
          <a:off x="5342421" y="44776"/>
          <a:ext cx="2428373" cy="14570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cs typeface="Arial"/>
            </a:rPr>
            <a:t>Some criteria are only applicable to transit investments, while others can be used to evaluate more than one mode</a:t>
          </a:r>
          <a:endParaRPr lang="en-US" sz="1500" kern="1200" dirty="0"/>
        </a:p>
      </dsp:txBody>
      <dsp:txXfrm>
        <a:off x="5342421" y="44776"/>
        <a:ext cx="2428373" cy="1457024"/>
      </dsp:txXfrm>
    </dsp:sp>
    <dsp:sp modelId="{AEC3BDC2-CFEF-41BE-8396-C6979FCE0B2B}">
      <dsp:nvSpPr>
        <dsp:cNvPr id="0" name=""/>
        <dsp:cNvSpPr/>
      </dsp:nvSpPr>
      <dsp:spPr>
        <a:xfrm>
          <a:off x="0" y="1744637"/>
          <a:ext cx="2428373" cy="145702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cs typeface="Arial"/>
            </a:rPr>
            <a:t>Certain factors can negatively impact the competitiveness of transit projects, but strategies exist for broadening criteria to be more applicable to transit</a:t>
          </a:r>
          <a:endParaRPr lang="en-US" sz="1500" kern="1200" dirty="0"/>
        </a:p>
      </dsp:txBody>
      <dsp:txXfrm>
        <a:off x="0" y="1744637"/>
        <a:ext cx="2428373" cy="1457024"/>
      </dsp:txXfrm>
    </dsp:sp>
    <dsp:sp modelId="{1183ADA7-4B7A-43C4-A8B5-857D958E6FA0}">
      <dsp:nvSpPr>
        <dsp:cNvPr id="0" name=""/>
        <dsp:cNvSpPr/>
      </dsp:nvSpPr>
      <dsp:spPr>
        <a:xfrm>
          <a:off x="2671210" y="1744637"/>
          <a:ext cx="2428373" cy="14570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a typeface="+mn-lt"/>
              <a:cs typeface="+mn-lt"/>
            </a:rPr>
            <a:t>Equity scores offer an objective consideration of distributional equity that may enhance transit's competitiveness</a:t>
          </a:r>
          <a:endParaRPr lang="en-US" sz="1500" kern="1200" dirty="0">
            <a:ea typeface="+mn-lt"/>
          </a:endParaRPr>
        </a:p>
      </dsp:txBody>
      <dsp:txXfrm>
        <a:off x="2671210" y="1744637"/>
        <a:ext cx="2428373" cy="1457024"/>
      </dsp:txXfrm>
    </dsp:sp>
    <dsp:sp modelId="{45E41844-87F0-47B0-B809-8F4F51D8AFFB}">
      <dsp:nvSpPr>
        <dsp:cNvPr id="0" name=""/>
        <dsp:cNvSpPr/>
      </dsp:nvSpPr>
      <dsp:spPr>
        <a:xfrm>
          <a:off x="5342421" y="1744637"/>
          <a:ext cx="2428373" cy="14570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cs typeface="Arial"/>
            </a:rPr>
            <a:t>Context matters and there are multiple routes to success</a:t>
          </a:r>
          <a:endParaRPr lang="en-US" sz="1500" kern="1200" dirty="0"/>
        </a:p>
      </dsp:txBody>
      <dsp:txXfrm>
        <a:off x="5342421" y="1744637"/>
        <a:ext cx="2428373" cy="14570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8248F21-CDC7-4C98-BA24-37BE7EEDC1D3}" type="datetimeFigureOut">
              <a:rPr lang="en-US" smtClean="0"/>
              <a:t>11/14/2022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4EE2DD-8D84-49B1-A13B-996C95F1A642}" type="slidenum">
              <a:rPr lang="en-US" smtClean="0"/>
              <a:t>‹#›</a:t>
            </a:fld>
            <a:endParaRPr lang="en-US"/>
          </a:p>
        </p:txBody>
      </p:sp>
    </p:spTree>
    <p:extLst>
      <p:ext uri="{BB962C8B-B14F-4D97-AF65-F5344CB8AC3E}">
        <p14:creationId xmlns:p14="http://schemas.microsoft.com/office/powerpoint/2010/main" val="2459582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07739E-EFF5-41DC-9F7B-9B1AFF2E0FD6}" type="datetimeFigureOut">
              <a:rPr lang="en-US" smtClean="0"/>
              <a:pPr/>
              <a:t>11/14/2022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6C79C-A519-437B-A687-1962AE5608E6}" type="slidenum">
              <a:rPr lang="en-US" smtClean="0"/>
              <a:pPr/>
              <a:t>‹#›</a:t>
            </a:fld>
            <a:endParaRPr lang="en-US"/>
          </a:p>
        </p:txBody>
      </p:sp>
    </p:spTree>
    <p:extLst>
      <p:ext uri="{BB962C8B-B14F-4D97-AF65-F5344CB8AC3E}">
        <p14:creationId xmlns:p14="http://schemas.microsoft.com/office/powerpoint/2010/main" val="823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Land_value_ta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E1821-6D2F-41B0-802C-0692B1DB78A9}" type="slidenum">
              <a:rPr lang="en-US" smtClean="0"/>
              <a:t>1</a:t>
            </a:fld>
            <a:endParaRPr lang="en-US"/>
          </a:p>
        </p:txBody>
      </p:sp>
    </p:spTree>
    <p:extLst>
      <p:ext uri="{BB962C8B-B14F-4D97-AF65-F5344CB8AC3E}">
        <p14:creationId xmlns:p14="http://schemas.microsoft.com/office/powerpoint/2010/main" val="399314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a:t>* Ask students what they think of regulations. Should we deregulate?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10</a:t>
            </a:fld>
            <a:endParaRPr lang="en-US"/>
          </a:p>
        </p:txBody>
      </p:sp>
    </p:spTree>
    <p:extLst>
      <p:ext uri="{BB962C8B-B14F-4D97-AF65-F5344CB8AC3E}">
        <p14:creationId xmlns:p14="http://schemas.microsoft.com/office/powerpoint/2010/main" val="230434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11</a:t>
            </a:fld>
            <a:endParaRPr lang="en-US"/>
          </a:p>
        </p:txBody>
      </p:sp>
    </p:spTree>
    <p:extLst>
      <p:ext uri="{BB962C8B-B14F-4D97-AF65-F5344CB8AC3E}">
        <p14:creationId xmlns:p14="http://schemas.microsoft.com/office/powerpoint/2010/main" val="260541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users pay.</a:t>
            </a:r>
          </a:p>
          <a:p>
            <a:endParaRPr lang="en-US" dirty="0"/>
          </a:p>
          <a:p>
            <a:r>
              <a:rPr lang="en-US" dirty="0"/>
              <a:t>If farebox is only covering a small percentage of the operatin</a:t>
            </a:r>
            <a:r>
              <a:rPr lang="en-US" baseline="0" dirty="0"/>
              <a:t>g costs, where does the rest of the money come from to operate and build transit service?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Other funds are local, state and federal subsidies.</a:t>
            </a:r>
          </a:p>
          <a:p>
            <a:endParaRPr lang="en-US" dirty="0"/>
          </a:p>
          <a:p>
            <a:r>
              <a:rPr lang="en-US" dirty="0"/>
              <a:t>[* Consider adding information from a transit agency near you]</a:t>
            </a:r>
          </a:p>
        </p:txBody>
      </p:sp>
      <p:sp>
        <p:nvSpPr>
          <p:cNvPr id="4" name="Slide Number Placeholder 3"/>
          <p:cNvSpPr>
            <a:spLocks noGrp="1"/>
          </p:cNvSpPr>
          <p:nvPr>
            <p:ph type="sldNum" sz="quarter" idx="10"/>
          </p:nvPr>
        </p:nvSpPr>
        <p:spPr/>
        <p:txBody>
          <a:bodyPr/>
          <a:lstStyle/>
          <a:p>
            <a:fld id="{04E6C79C-A519-437B-A687-1962AE5608E6}" type="slidenum">
              <a:rPr lang="en-US" smtClean="0"/>
              <a:pPr/>
              <a:t>12</a:t>
            </a:fld>
            <a:endParaRPr lang="en-US"/>
          </a:p>
        </p:txBody>
      </p:sp>
    </p:spTree>
    <p:extLst>
      <p:ext uri="{BB962C8B-B14F-4D97-AF65-F5344CB8AC3E}">
        <p14:creationId xmlns:p14="http://schemas.microsoft.com/office/powerpoint/2010/main" val="41032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Feds – mainly support large capital projects (some limited role in operating expenses)</a:t>
            </a:r>
          </a:p>
          <a:p>
            <a:endParaRPr lang="en-US" dirty="0"/>
          </a:p>
          <a:p>
            <a:r>
              <a:rPr lang="en-US" sz="1200" b="0" i="0" kern="1200" dirty="0">
                <a:solidFill>
                  <a:schemeClr val="tx1"/>
                </a:solidFill>
                <a:effectLst/>
                <a:latin typeface="+mn-lt"/>
                <a:ea typeface="+mn-ea"/>
                <a:cs typeface="+mn-cs"/>
              </a:rPr>
              <a:t>The New York State government provides more public transit funding than any other state government, about $3 billion annually. This fact is not surprising as New York state transit systems carry about 33% of all transit riders in the country. Of course, the vast majority of these riders are in the New York City metropolitan area.</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State Transit Operations Assistance (STOA) fund, first inaugurated in 1975 and funded with general funding. This funding, also known as section 18-b funding, requires a 100% local match to receive and accounts for about $224 million of the total of $3 billion. Second, the Mass Transit Operating Assistance (MTOA) fund was started in 1981 and is divided into two sections: downstate, which is the New York City metropolitan area, and upstate, which is everything else. </a:t>
            </a:r>
          </a:p>
          <a:p>
            <a:pPr fontAlgn="base"/>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Local governments have a wide range of revenue options, such as sales taxes, special assessments, parking and car rental fees, tax increment financing, and property taxes. These revenues can be applied directly to project costs or used to as a repayment stream either for municipal bonds or private investment. Often, though, these funds are dedicated to operating and maintaining existing transit service and roads, leaving little or no surplus that can be used for new transit capital projects.</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13</a:t>
            </a:fld>
            <a:endParaRPr lang="en-US"/>
          </a:p>
        </p:txBody>
      </p:sp>
    </p:spTree>
    <p:extLst>
      <p:ext uri="{BB962C8B-B14F-4D97-AF65-F5344CB8AC3E}">
        <p14:creationId xmlns:p14="http://schemas.microsoft.com/office/powerpoint/2010/main" val="292315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Sources of capital</a:t>
            </a:r>
            <a:r>
              <a:rPr lang="en-US" baseline="0" dirty="0"/>
              <a:t> funds for transit: largest in terms absolute provider is the federal government.</a:t>
            </a:r>
          </a:p>
          <a:p>
            <a:endParaRPr lang="en-US" dirty="0"/>
          </a:p>
          <a:p>
            <a:r>
              <a:rPr lang="en-US" dirty="0"/>
              <a:t>Largest is from federal</a:t>
            </a:r>
            <a:r>
              <a:rPr lang="en-US" baseline="0" dirty="0"/>
              <a:t> sources, local now outweighs state.</a:t>
            </a:r>
          </a:p>
          <a:p>
            <a:endParaRPr lang="en-US" baseline="0" dirty="0"/>
          </a:p>
          <a:p>
            <a:r>
              <a:rPr lang="en-US" baseline="0" dirty="0"/>
              <a:t>Locally generated funds are increasing – these includes local taxation and other contributions</a:t>
            </a:r>
          </a:p>
        </p:txBody>
      </p:sp>
      <p:sp>
        <p:nvSpPr>
          <p:cNvPr id="4" name="Slide Number Placeholder 3"/>
          <p:cNvSpPr>
            <a:spLocks noGrp="1"/>
          </p:cNvSpPr>
          <p:nvPr>
            <p:ph type="sldNum" sz="quarter" idx="10"/>
          </p:nvPr>
        </p:nvSpPr>
        <p:spPr/>
        <p:txBody>
          <a:bodyPr/>
          <a:lstStyle/>
          <a:p>
            <a:fld id="{F987B03F-78EA-4E71-B1C6-4EB091402EBE}" type="slidenum">
              <a:rPr lang="en-US" smtClean="0"/>
              <a:pPr/>
              <a:t>14</a:t>
            </a:fld>
            <a:endParaRPr lang="en-US"/>
          </a:p>
        </p:txBody>
      </p:sp>
    </p:spTree>
    <p:extLst>
      <p:ext uri="{BB962C8B-B14F-4D97-AF65-F5344CB8AC3E}">
        <p14:creationId xmlns:p14="http://schemas.microsoft.com/office/powerpoint/2010/main" val="41784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groups represent operating funds</a:t>
            </a:r>
            <a:r>
              <a:rPr lang="en-US" baseline="0" dirty="0"/>
              <a:t> – local dominated (particularly by farebox and other locally generated revenue)</a:t>
            </a:r>
            <a:endParaRPr lang="en-US" dirty="0"/>
          </a:p>
          <a:p>
            <a:endParaRPr lang="en-US" dirty="0"/>
          </a:p>
          <a:p>
            <a:r>
              <a:rPr lang="en-US" dirty="0"/>
              <a:t>B) groups represent capital</a:t>
            </a:r>
            <a:r>
              <a:rPr lang="en-US" baseline="0" dirty="0"/>
              <a:t> investment funds – federal dominated (dominance of federal funding in capital)</a:t>
            </a:r>
          </a:p>
          <a:p>
            <a:endParaRPr lang="en-US" dirty="0"/>
          </a:p>
          <a:p>
            <a:r>
              <a:rPr lang="en-US" baseline="0" dirty="0"/>
              <a:t>1990 on the left; 2000 on the right</a:t>
            </a:r>
          </a:p>
        </p:txBody>
      </p:sp>
      <p:sp>
        <p:nvSpPr>
          <p:cNvPr id="4" name="Slide Number Placeholder 3"/>
          <p:cNvSpPr>
            <a:spLocks noGrp="1"/>
          </p:cNvSpPr>
          <p:nvPr>
            <p:ph type="sldNum" sz="quarter" idx="10"/>
          </p:nvPr>
        </p:nvSpPr>
        <p:spPr/>
        <p:txBody>
          <a:bodyPr/>
          <a:lstStyle/>
          <a:p>
            <a:fld id="{F987B03F-78EA-4E71-B1C6-4EB091402EBE}" type="slidenum">
              <a:rPr lang="en-US" smtClean="0"/>
              <a:pPr/>
              <a:t>15</a:t>
            </a:fld>
            <a:endParaRPr lang="en-US"/>
          </a:p>
        </p:txBody>
      </p:sp>
    </p:spTree>
    <p:extLst>
      <p:ext uri="{BB962C8B-B14F-4D97-AF65-F5344CB8AC3E}">
        <p14:creationId xmlns:p14="http://schemas.microsoft.com/office/powerpoint/2010/main" val="52121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This report evaluates eighteen potential local funding options suitable to help finance public transit or other transportation projects and services. They are evaluated according to eight criteria, including potential revenue, predictability and sustainability, horizontal and vertical equity, travel impacts, strategic development objectives, public acceptance and ease of implementation. </a:t>
            </a:r>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16</a:t>
            </a:fld>
            <a:endParaRPr lang="en-US"/>
          </a:p>
        </p:txBody>
      </p:sp>
    </p:spTree>
    <p:extLst>
      <p:ext uri="{BB962C8B-B14F-4D97-AF65-F5344CB8AC3E}">
        <p14:creationId xmlns:p14="http://schemas.microsoft.com/office/powerpoint/2010/main" val="351441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Funds Dedicated to Transit at their Source: </a:t>
            </a:r>
            <a:r>
              <a:rPr lang="en-US" sz="1200" b="0" i="0" kern="1200" dirty="0">
                <a:solidFill>
                  <a:schemeClr val="tx1"/>
                </a:solidFill>
                <a:effectLst/>
                <a:latin typeface="+mn-lt"/>
                <a:ea typeface="+mn-ea"/>
                <a:cs typeface="+mn-cs"/>
              </a:rPr>
              <a:t>Any funds raised specifically for transit purposes, and which are dedicated at their source, rather than an appropriation of general funds. These funds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Dedicated taxes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Bridges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tunnels and highway tolls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Bonds and loans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Other dedicated funds.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Directly Generated Funds: </a:t>
            </a:r>
            <a:r>
              <a:rPr lang="en-US" sz="1200" b="0" i="0" kern="1200" dirty="0">
                <a:solidFill>
                  <a:schemeClr val="tx1"/>
                </a:solidFill>
                <a:effectLst/>
                <a:latin typeface="+mn-lt"/>
                <a:ea typeface="+mn-ea"/>
                <a:cs typeface="+mn-cs"/>
              </a:rPr>
              <a:t>Any funds where revenues are generated by or donated directly to the transit agency, including: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Passenger fare revenues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Advertising revenues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Donations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Bond proceeds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Taxes imposed by the transit agency.</a:t>
            </a:r>
          </a:p>
          <a:p>
            <a:endParaRPr lang="en-US" dirty="0"/>
          </a:p>
          <a:p>
            <a:r>
              <a:rPr lang="en-US" sz="1200" b="1" i="0" kern="1200" dirty="0">
                <a:solidFill>
                  <a:schemeClr val="tx1"/>
                </a:solidFill>
                <a:effectLst/>
                <a:latin typeface="+mn-lt"/>
                <a:ea typeface="+mn-ea"/>
                <a:cs typeface="+mn-cs"/>
              </a:rPr>
              <a:t>Funds Allocated to Transit out of General Revenues of the Government Entity: </a:t>
            </a:r>
            <a:r>
              <a:rPr lang="en-US" sz="1200" b="0" i="0" kern="1200" dirty="0">
                <a:solidFill>
                  <a:schemeClr val="tx1"/>
                </a:solidFill>
                <a:effectLst/>
                <a:latin typeface="+mn-lt"/>
                <a:ea typeface="+mn-ea"/>
                <a:cs typeface="+mn-cs"/>
              </a:rPr>
              <a:t>Any funds allocated to transit out of the general revenues of the governmental entity. General revenue funds are usually determined through a state or local government's annual budgeting process.</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17</a:t>
            </a:fld>
            <a:endParaRPr lang="en-US"/>
          </a:p>
        </p:txBody>
      </p:sp>
    </p:spTree>
    <p:extLst>
      <p:ext uri="{BB962C8B-B14F-4D97-AF65-F5344CB8AC3E}">
        <p14:creationId xmlns:p14="http://schemas.microsoft.com/office/powerpoint/2010/main" val="367926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Traditional tax- and fee-based transit funding sources</a:t>
            </a:r>
            <a:r>
              <a:rPr lang="en-US" dirty="0"/>
              <a:t>. These include all traditional forms of broad-based tax- and fee-based and related revenue-raising mechanisms that have been available or used for transit capital investment or to support transit operations since transit began to be transformed from a private business into a public service in the 1960s. These “traditional” sources include those for which there is generally a direct and broadly accepted logic for making expenditures on transportation, including transit. </a:t>
            </a:r>
          </a:p>
          <a:p>
            <a:endParaRPr lang="en-US" dirty="0"/>
          </a:p>
          <a:p>
            <a:r>
              <a:rPr lang="en-US" b="1" dirty="0"/>
              <a:t>Common business, activity, and related funding source</a:t>
            </a:r>
            <a:r>
              <a:rPr lang="en-US" dirty="0"/>
              <a:t>s. This category of funding sources includes broad-based but somewhat less widely employed taxing and revenue-raising mechanisms that are used to support transit in various settings. The use of these revenue-raising mechanisms represents, in part, a recognition that funding public transportation is a broad responsibility and that meeting this responsibility requires contributions of funds from sources whose yield is significant and whose participation is politically acceptable. </a:t>
            </a:r>
          </a:p>
          <a:p>
            <a:endParaRPr lang="en-US" dirty="0"/>
          </a:p>
          <a:p>
            <a:r>
              <a:rPr lang="en-US" b="1" dirty="0"/>
              <a:t>Revenue streams from projects. </a:t>
            </a:r>
            <a:r>
              <a:rPr lang="en-US" dirty="0"/>
              <a:t>This category includes various arrangements that can be used to capture revenue primarily from the income streams of private business and related development activities benefiting from proximity to specific transit facilities and services. These include</a:t>
            </a:r>
          </a:p>
          <a:p>
            <a:endParaRPr lang="en-US" sz="1200" b="0" i="0" u="none" strike="noStrike" kern="1200" baseline="0" dirty="0">
              <a:solidFill>
                <a:schemeClr val="tx1"/>
              </a:solidFill>
              <a:latin typeface="+mn-lt"/>
              <a:ea typeface="+mn-ea"/>
              <a:cs typeface="+mn-cs"/>
            </a:endParaRPr>
          </a:p>
          <a:p>
            <a:r>
              <a:rPr lang="en-US" b="1" dirty="0"/>
              <a:t>New “user” or “market-based” funding sources. </a:t>
            </a:r>
            <a:r>
              <a:rPr lang="en-US" dirty="0"/>
              <a:t>Expanded tolling, congestion pricing, emission fees, and vehicle miles of travel (VMT) fees applied at the local and/or regional level have become the subject of greatly expanded research and analysis; however, implementation has been limited and revenue flows to transit rare, with the possible exception of “toll credits” used as a local match based on state authority.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does not include financing</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18</a:t>
            </a:fld>
            <a:endParaRPr lang="en-US"/>
          </a:p>
        </p:txBody>
      </p:sp>
    </p:spTree>
    <p:extLst>
      <p:ext uri="{BB962C8B-B14F-4D97-AF65-F5344CB8AC3E}">
        <p14:creationId xmlns:p14="http://schemas.microsoft.com/office/powerpoint/2010/main" val="343606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Traditional tax- and fee-based transit funding sources</a:t>
            </a:r>
            <a:r>
              <a:rPr lang="en-US" dirty="0"/>
              <a:t>. These include all traditional forms of broad-based tax- and fee-based and related revenue-raising mechanisms that have been available or used for transit capital investment or to support transit operations since transit began to be transformed from a private business into a public service in the 1960s. These “traditional” sources include those for which there is generally a direct and broadly accepted logic for making expenditures on transportation, including transit.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General revenues/funds </a:t>
            </a:r>
            <a:r>
              <a:rPr lang="en-US" dirty="0"/>
              <a:t>serve as a resource to support any and all public purposes. They are from any number of local and regional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Sales taxes are the most widely used source of dedicated local and regional</a:t>
            </a:r>
            <a:r>
              <a:rPr lang="en-US" baseline="0" dirty="0"/>
              <a:t> </a:t>
            </a:r>
            <a:r>
              <a:rPr lang="en-US" dirty="0"/>
              <a:t>funding for transit. Generally, sales taxes provide the greatest yield and stability as well as being among the most broadly acceptable sources of funding for public transportation.</a:t>
            </a:r>
          </a:p>
        </p:txBody>
      </p:sp>
      <p:sp>
        <p:nvSpPr>
          <p:cNvPr id="4" name="Slide Number Placeholder 3"/>
          <p:cNvSpPr>
            <a:spLocks noGrp="1"/>
          </p:cNvSpPr>
          <p:nvPr>
            <p:ph type="sldNum" sz="quarter" idx="10"/>
          </p:nvPr>
        </p:nvSpPr>
        <p:spPr/>
        <p:txBody>
          <a:bodyPr/>
          <a:lstStyle/>
          <a:p>
            <a:fld id="{04E6C79C-A519-437B-A687-1962AE5608E6}" type="slidenum">
              <a:rPr lang="en-US" smtClean="0"/>
              <a:pPr/>
              <a:t>19</a:t>
            </a:fld>
            <a:endParaRPr lang="en-US"/>
          </a:p>
        </p:txBody>
      </p:sp>
    </p:spTree>
    <p:extLst>
      <p:ext uri="{BB962C8B-B14F-4D97-AF65-F5344CB8AC3E}">
        <p14:creationId xmlns:p14="http://schemas.microsoft.com/office/powerpoint/2010/main" val="45575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a:t>
            </a:fld>
            <a:endParaRPr lang="en-US"/>
          </a:p>
        </p:txBody>
      </p:sp>
    </p:spTree>
    <p:extLst>
      <p:ext uri="{BB962C8B-B14F-4D97-AF65-F5344CB8AC3E}">
        <p14:creationId xmlns:p14="http://schemas.microsoft.com/office/powerpoint/2010/main" val="24163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Not talking about: </a:t>
            </a:r>
          </a:p>
          <a:p>
            <a:r>
              <a:rPr lang="en-US" sz="1200" b="1" i="0" u="none" strike="noStrike" kern="1200" baseline="0" dirty="0">
                <a:solidFill>
                  <a:schemeClr val="tx1"/>
                </a:solidFill>
                <a:latin typeface="+mn-lt"/>
                <a:ea typeface="+mn-ea"/>
                <a:cs typeface="+mn-cs"/>
              </a:rPr>
              <a:t>Contract or Purchase-of-Service Revenues: </a:t>
            </a:r>
            <a:r>
              <a:rPr lang="en-US" sz="1200" b="0" i="0" u="none" strike="noStrike" kern="1200" baseline="0" dirty="0">
                <a:solidFill>
                  <a:schemeClr val="tx1"/>
                </a:solidFill>
                <a:latin typeface="+mn-lt"/>
                <a:ea typeface="+mn-ea"/>
                <a:cs typeface="+mn-cs"/>
              </a:rPr>
              <a:t>Transit systems often provide transportation services in addition to their regularly scheduled services for which revenues are received based on agreed-upon levels of service and rates. Municipal government, individual businesses and industries, health and social service agencies, and educational institutions may purchase transit services.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Vehicle Fees: </a:t>
            </a:r>
            <a:r>
              <a:rPr lang="en-US" sz="1200" b="0" i="0" u="none" strike="noStrike" kern="1200" baseline="0" dirty="0">
                <a:solidFill>
                  <a:schemeClr val="tx1"/>
                </a:solidFill>
                <a:latin typeface="+mn-lt"/>
                <a:ea typeface="+mn-ea"/>
                <a:cs typeface="+mn-cs"/>
              </a:rPr>
              <a:t>A variety of fees are charged to vehicle owners and operators by state governments. These fees are based on vehicle value, weight, and/or age. The fees are charged for issuance of titles, licenses, registration, and/or inspection.</a:t>
            </a:r>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20</a:t>
            </a:fld>
            <a:endParaRPr lang="en-US"/>
          </a:p>
        </p:txBody>
      </p:sp>
    </p:spTree>
    <p:extLst>
      <p:ext uri="{BB962C8B-B14F-4D97-AF65-F5344CB8AC3E}">
        <p14:creationId xmlns:p14="http://schemas.microsoft.com/office/powerpoint/2010/main" val="246337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Common business, activity, and related funding source</a:t>
            </a:r>
            <a:r>
              <a:rPr lang="en-US" dirty="0"/>
              <a:t>s. This category of funding sources includes broad-based but somewhat less widely employed taxing and revenue-raising mechanisms that are used to support transit in various settings. The use of these revenue-raising mechanisms represents, in part, a recognition that funding public transportation is a broad responsibility and that meeting this responsibility requires contributions of funds from sources whose yield is significant and whose participation is politically acceptable.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mj-lt"/>
              <a:buNone/>
            </a:pPr>
            <a:r>
              <a:rPr lang="en-US" b="1" dirty="0"/>
              <a:t>Rental car taxes </a:t>
            </a:r>
            <a:r>
              <a:rPr lang="en-US" dirty="0"/>
              <a:t>are paid by the consumer on the rental of a passenger car for a specified period of time and typically go to state revenue departments. They may be reallocated back to local governments or agencies, including public transportation. Rates typically range from 1 to 2 percent.</a:t>
            </a:r>
          </a:p>
          <a:p>
            <a:pPr marL="0" indent="0">
              <a:buFont typeface="+mj-lt"/>
              <a:buNone/>
            </a:pPr>
            <a:r>
              <a:rPr lang="en-US" dirty="0"/>
              <a:t>Example:</a:t>
            </a:r>
            <a:r>
              <a:rPr lang="en-US" baseline="0" dirty="0"/>
              <a:t> </a:t>
            </a:r>
            <a:r>
              <a:rPr lang="en-US" dirty="0"/>
              <a:t>In 2007, Allegheny County in Pennsylvania (Pittsburgh) enacted a $2 rental car fee to support Port Authority Transit Services.</a:t>
            </a:r>
          </a:p>
        </p:txBody>
      </p:sp>
      <p:sp>
        <p:nvSpPr>
          <p:cNvPr id="4" name="Slide Number Placeholder 3"/>
          <p:cNvSpPr>
            <a:spLocks noGrp="1"/>
          </p:cNvSpPr>
          <p:nvPr>
            <p:ph type="sldNum" sz="quarter" idx="10"/>
          </p:nvPr>
        </p:nvSpPr>
        <p:spPr/>
        <p:txBody>
          <a:bodyPr/>
          <a:lstStyle/>
          <a:p>
            <a:fld id="{04E6C79C-A519-437B-A687-1962AE5608E6}" type="slidenum">
              <a:rPr lang="en-US" smtClean="0"/>
              <a:pPr/>
              <a:t>21</a:t>
            </a:fld>
            <a:endParaRPr lang="en-US"/>
          </a:p>
        </p:txBody>
      </p:sp>
    </p:spTree>
    <p:extLst>
      <p:ext uri="{BB962C8B-B14F-4D97-AF65-F5344CB8AC3E}">
        <p14:creationId xmlns:p14="http://schemas.microsoft.com/office/powerpoint/2010/main" val="55017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Revenue streams from projects. </a:t>
            </a:r>
            <a:r>
              <a:rPr lang="en-US" dirty="0"/>
              <a:t>This category includes various arrangements that can be used to capture revenue primarily from the income streams of private business and related development activities benefiting from proximity to specific transit facilities and services. These include</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most common value capture mechanism is the general real property tax, with no special features other than regular assessment of market value; this is because the common real estate tax includes the less known </a:t>
            </a:r>
            <a:r>
              <a:rPr lang="en-US" sz="1200" b="0" i="0" u="none" strike="noStrike" kern="1200" dirty="0">
                <a:solidFill>
                  <a:schemeClr val="tx1"/>
                </a:solidFill>
                <a:effectLst/>
                <a:latin typeface="+mn-lt"/>
                <a:ea typeface="+mn-ea"/>
                <a:cs typeface="+mn-cs"/>
                <a:hlinkClick r:id="rId3" tooltip="Land value tax"/>
              </a:rPr>
              <a:t>land value tax</a:t>
            </a:r>
            <a:r>
              <a:rPr lang="en-US" sz="1200" b="0" i="0" u="none" strike="noStrike" kern="1200" dirty="0">
                <a:solidFill>
                  <a:schemeClr val="tx1"/>
                </a:solidFill>
                <a:effectLst/>
                <a:latin typeface="+mn-lt"/>
                <a:ea typeface="+mn-ea"/>
                <a:cs typeface="+mn-cs"/>
              </a:rPr>
              <a:t>. Types of value capture include the following: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Land value tax (LVT)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Tax-increment financing (TIF)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Special assessment districts or improvement districts</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22</a:t>
            </a:fld>
            <a:endParaRPr lang="en-US"/>
          </a:p>
        </p:txBody>
      </p:sp>
    </p:spTree>
    <p:extLst>
      <p:ext uri="{BB962C8B-B14F-4D97-AF65-F5344CB8AC3E}">
        <p14:creationId xmlns:p14="http://schemas.microsoft.com/office/powerpoint/2010/main" val="291303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“user” or “market-based” funding sources. </a:t>
            </a:r>
            <a:r>
              <a:rPr lang="en-US" dirty="0"/>
              <a:t>Expanded tolling, congestion pricing, emission fees, and vehicle miles of travel (VMT) fees applied at the local and/or regional level have become the subject of greatly expanded research and analysis; however, implementation has been limited and revenue flows to transit rare, with the possible exception of “toll credits” used as a local match based on state authority.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does not include financing</a:t>
            </a:r>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23</a:t>
            </a:fld>
            <a:endParaRPr lang="en-US"/>
          </a:p>
        </p:txBody>
      </p:sp>
    </p:spTree>
    <p:extLst>
      <p:ext uri="{BB962C8B-B14F-4D97-AF65-F5344CB8AC3E}">
        <p14:creationId xmlns:p14="http://schemas.microsoft.com/office/powerpoint/2010/main" val="218578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FTA plays a role in providing money to transit agencies.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Note: this content may have changed with the 2021 infrastructure bill.</a:t>
            </a:r>
            <a:r>
              <a:rPr lang="en-US" b="1" dirty="0">
                <a:solidFill>
                  <a:srgbClr val="C00000"/>
                </a:solidFill>
              </a:rPr>
              <a:t> UPDATE ???</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04E6C79C-A519-437B-A687-1962AE5608E6}" type="slidenum">
              <a:rPr lang="en-US" smtClean="0"/>
              <a:pPr/>
              <a:t>24</a:t>
            </a:fld>
            <a:endParaRPr lang="en-US"/>
          </a:p>
        </p:txBody>
      </p:sp>
    </p:spTree>
    <p:extLst>
      <p:ext uri="{BB962C8B-B14F-4D97-AF65-F5344CB8AC3E}">
        <p14:creationId xmlns:p14="http://schemas.microsoft.com/office/powerpoint/2010/main" val="385495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 projects:</a:t>
            </a:r>
          </a:p>
          <a:p>
            <a:pPr marL="0" indent="0">
              <a:buNone/>
            </a:pPr>
            <a:r>
              <a:rPr lang="en-US" baseline="0" dirty="0"/>
              <a:t>Number 1 – economic impacts are usually an important justification.</a:t>
            </a:r>
          </a:p>
          <a:p>
            <a:pPr marL="0" indent="0">
              <a:buNone/>
            </a:pPr>
            <a:r>
              <a:rPr lang="en-US" baseline="0" dirty="0"/>
              <a:t>Numbers 3 &amp; 4 are most common.</a:t>
            </a:r>
          </a:p>
        </p:txBody>
      </p:sp>
      <p:sp>
        <p:nvSpPr>
          <p:cNvPr id="4" name="Slide Number Placeholder 3"/>
          <p:cNvSpPr>
            <a:spLocks noGrp="1"/>
          </p:cNvSpPr>
          <p:nvPr>
            <p:ph type="sldNum" sz="quarter" idx="10"/>
          </p:nvPr>
        </p:nvSpPr>
        <p:spPr/>
        <p:txBody>
          <a:bodyPr/>
          <a:lstStyle/>
          <a:p>
            <a:fld id="{04E6C79C-A519-437B-A687-1962AE5608E6}" type="slidenum">
              <a:rPr lang="en-US" smtClean="0"/>
              <a:pPr/>
              <a:t>25</a:t>
            </a:fld>
            <a:endParaRPr lang="en-US"/>
          </a:p>
        </p:txBody>
      </p:sp>
    </p:spTree>
    <p:extLst>
      <p:ext uri="{BB962C8B-B14F-4D97-AF65-F5344CB8AC3E}">
        <p14:creationId xmlns:p14="http://schemas.microsoft.com/office/powerpoint/2010/main" val="194841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The Infrastructure Investment and Jobs Act (IIJA) was passed by Congress in fall 2021.  This information may need to be updated. </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26</a:t>
            </a:fld>
            <a:endParaRPr lang="en-US"/>
          </a:p>
        </p:txBody>
      </p:sp>
    </p:spTree>
    <p:extLst>
      <p:ext uri="{BB962C8B-B14F-4D97-AF65-F5344CB8AC3E}">
        <p14:creationId xmlns:p14="http://schemas.microsoft.com/office/powerpoint/2010/main" val="1663373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programs for transit funding, this presentation will just </a:t>
            </a:r>
            <a:r>
              <a:rPr lang="en-US" baseline="0" dirty="0"/>
              <a:t>focus on these.</a:t>
            </a:r>
          </a:p>
          <a:p>
            <a:endParaRPr lang="en-US" baseline="0" dirty="0"/>
          </a:p>
          <a:p>
            <a:r>
              <a:rPr lang="en-US" baseline="0" dirty="0"/>
              <a:t>Agencies will have to apply for this with multiple steps over several years. (Detail on next slide)</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27</a:t>
            </a:fld>
            <a:endParaRPr lang="en-US"/>
          </a:p>
        </p:txBody>
      </p:sp>
    </p:spTree>
    <p:extLst>
      <p:ext uri="{BB962C8B-B14F-4D97-AF65-F5344CB8AC3E}">
        <p14:creationId xmlns:p14="http://schemas.microsoft.com/office/powerpoint/2010/main" val="76245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option - Programs of Interrelated Projects are comprised of any combination of two or more New Starts, Small Starts, or Core Capacity projects. The projects in the program must have logical connectivity to one another and all must begin construction within a reasonable timeframe. </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28</a:t>
            </a:fld>
            <a:endParaRPr lang="en-US"/>
          </a:p>
        </p:txBody>
      </p:sp>
    </p:spTree>
    <p:extLst>
      <p:ext uri="{BB962C8B-B14F-4D97-AF65-F5344CB8AC3E}">
        <p14:creationId xmlns:p14="http://schemas.microsoft.com/office/powerpoint/2010/main" val="3580520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starts - More streamlined,</a:t>
            </a:r>
            <a:r>
              <a:rPr lang="en-US" baseline="0" dirty="0"/>
              <a:t> basically steps 1 and 2 are combined from the New Starts Process.</a:t>
            </a:r>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29</a:t>
            </a:fld>
            <a:endParaRPr lang="en-US"/>
          </a:p>
        </p:txBody>
      </p:sp>
    </p:spTree>
    <p:extLst>
      <p:ext uri="{BB962C8B-B14F-4D97-AF65-F5344CB8AC3E}">
        <p14:creationId xmlns:p14="http://schemas.microsoft.com/office/powerpoint/2010/main" val="305874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3</a:t>
            </a:fld>
            <a:endParaRPr lang="en-US"/>
          </a:p>
        </p:txBody>
      </p:sp>
    </p:spTree>
    <p:extLst>
      <p:ext uri="{BB962C8B-B14F-4D97-AF65-F5344CB8AC3E}">
        <p14:creationId xmlns:p14="http://schemas.microsoft.com/office/powerpoint/2010/main" val="180989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Consider adding information from a transit agency near you]</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E6C79C-A519-437B-A687-1962AE5608E6}" type="slidenum">
              <a:rPr lang="en-US" smtClean="0"/>
              <a:pPr/>
              <a:t>30</a:t>
            </a:fld>
            <a:endParaRPr lang="en-US"/>
          </a:p>
        </p:txBody>
      </p:sp>
    </p:spTree>
    <p:extLst>
      <p:ext uri="{BB962C8B-B14F-4D97-AF65-F5344CB8AC3E}">
        <p14:creationId xmlns:p14="http://schemas.microsoft.com/office/powerpoint/2010/main" val="217296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 projects are often at a disadvantage when compared to projects with other modes because benefits are hard to quantify. </a:t>
            </a:r>
          </a:p>
        </p:txBody>
      </p:sp>
      <p:sp>
        <p:nvSpPr>
          <p:cNvPr id="4" name="Slide Number Placeholder 3"/>
          <p:cNvSpPr>
            <a:spLocks noGrp="1"/>
          </p:cNvSpPr>
          <p:nvPr>
            <p:ph type="sldNum" sz="quarter" idx="5"/>
          </p:nvPr>
        </p:nvSpPr>
        <p:spPr/>
        <p:txBody>
          <a:bodyPr/>
          <a:lstStyle/>
          <a:p>
            <a:fld id="{50FC6E83-480E-42A5-9ADE-C265844AE8FE}" type="slidenum">
              <a:rPr lang="de-CH" smtClean="0"/>
              <a:t>32</a:t>
            </a:fld>
            <a:endParaRPr lang="de-CH"/>
          </a:p>
        </p:txBody>
      </p:sp>
    </p:spTree>
    <p:extLst>
      <p:ext uri="{BB962C8B-B14F-4D97-AF65-F5344CB8AC3E}">
        <p14:creationId xmlns:p14="http://schemas.microsoft.com/office/powerpoint/2010/main" val="23346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C6E83-480E-42A5-9ADE-C265844AE8FE}" type="slidenum">
              <a:rPr lang="de-CH" smtClean="0"/>
              <a:t>33</a:t>
            </a:fld>
            <a:endParaRPr lang="de-CH"/>
          </a:p>
        </p:txBody>
      </p:sp>
    </p:spTree>
    <p:extLst>
      <p:ext uri="{BB962C8B-B14F-4D97-AF65-F5344CB8AC3E}">
        <p14:creationId xmlns:p14="http://schemas.microsoft.com/office/powerpoint/2010/main" val="362330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Data – total sources of funds</a:t>
            </a:r>
          </a:p>
          <a:p>
            <a:endParaRPr lang="en-US" dirty="0"/>
          </a:p>
          <a:p>
            <a:endParaRPr lang="en-US" dirty="0"/>
          </a:p>
        </p:txBody>
      </p:sp>
      <p:sp>
        <p:nvSpPr>
          <p:cNvPr id="4" name="Slide Number Placeholder 3"/>
          <p:cNvSpPr>
            <a:spLocks noGrp="1"/>
          </p:cNvSpPr>
          <p:nvPr>
            <p:ph type="sldNum" sz="quarter" idx="5"/>
          </p:nvPr>
        </p:nvSpPr>
        <p:spPr/>
        <p:txBody>
          <a:bodyPr/>
          <a:lstStyle/>
          <a:p>
            <a:fld id="{50FC6E83-480E-42A5-9ADE-C265844AE8FE}" type="slidenum">
              <a:rPr lang="de-CH" smtClean="0"/>
              <a:t>34</a:t>
            </a:fld>
            <a:endParaRPr lang="de-CH"/>
          </a:p>
        </p:txBody>
      </p:sp>
    </p:spTree>
    <p:extLst>
      <p:ext uri="{BB962C8B-B14F-4D97-AF65-F5344CB8AC3E}">
        <p14:creationId xmlns:p14="http://schemas.microsoft.com/office/powerpoint/2010/main" val="1557405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approaches (e.g., equity)</a:t>
            </a:r>
          </a:p>
        </p:txBody>
      </p:sp>
      <p:sp>
        <p:nvSpPr>
          <p:cNvPr id="4" name="Slide Number Placeholder 3"/>
          <p:cNvSpPr>
            <a:spLocks noGrp="1"/>
          </p:cNvSpPr>
          <p:nvPr>
            <p:ph type="sldNum" sz="quarter" idx="5"/>
          </p:nvPr>
        </p:nvSpPr>
        <p:spPr/>
        <p:txBody>
          <a:bodyPr/>
          <a:lstStyle/>
          <a:p>
            <a:fld id="{04E6C79C-A519-437B-A687-1962AE5608E6}" type="slidenum">
              <a:rPr lang="en-US" smtClean="0"/>
              <a:pPr/>
              <a:t>35</a:t>
            </a:fld>
            <a:endParaRPr lang="en-US"/>
          </a:p>
        </p:txBody>
      </p:sp>
    </p:spTree>
    <p:extLst>
      <p:ext uri="{BB962C8B-B14F-4D97-AF65-F5344CB8AC3E}">
        <p14:creationId xmlns:p14="http://schemas.microsoft.com/office/powerpoint/2010/main" val="2888839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type.</a:t>
            </a:r>
          </a:p>
        </p:txBody>
      </p:sp>
      <p:sp>
        <p:nvSpPr>
          <p:cNvPr id="4" name="Slide Number Placeholder 3"/>
          <p:cNvSpPr>
            <a:spLocks noGrp="1"/>
          </p:cNvSpPr>
          <p:nvPr>
            <p:ph type="sldNum" sz="quarter" idx="5"/>
          </p:nvPr>
        </p:nvSpPr>
        <p:spPr/>
        <p:txBody>
          <a:bodyPr/>
          <a:lstStyle/>
          <a:p>
            <a:fld id="{04E6C79C-A519-437B-A687-1962AE5608E6}" type="slidenum">
              <a:rPr lang="en-US" smtClean="0"/>
              <a:pPr/>
              <a:t>36</a:t>
            </a:fld>
            <a:endParaRPr lang="en-US"/>
          </a:p>
        </p:txBody>
      </p:sp>
    </p:spTree>
    <p:extLst>
      <p:ext uri="{BB962C8B-B14F-4D97-AF65-F5344CB8AC3E}">
        <p14:creationId xmlns:p14="http://schemas.microsoft.com/office/powerpoint/2010/main" val="2161459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37</a:t>
            </a:fld>
            <a:endParaRPr lang="en-US"/>
          </a:p>
        </p:txBody>
      </p:sp>
    </p:spTree>
    <p:extLst>
      <p:ext uri="{BB962C8B-B14F-4D97-AF65-F5344CB8AC3E}">
        <p14:creationId xmlns:p14="http://schemas.microsoft.com/office/powerpoint/2010/main" val="3934636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6C79C-A519-437B-A687-1962AE5608E6}" type="slidenum">
              <a:rPr lang="en-US" smtClean="0"/>
              <a:pPr/>
              <a:t>38</a:t>
            </a:fld>
            <a:endParaRPr lang="en-US"/>
          </a:p>
        </p:txBody>
      </p:sp>
    </p:spTree>
    <p:extLst>
      <p:ext uri="{BB962C8B-B14F-4D97-AF65-F5344CB8AC3E}">
        <p14:creationId xmlns:p14="http://schemas.microsoft.com/office/powerpoint/2010/main" val="1017172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40</a:t>
            </a:fld>
            <a:endParaRPr lang="en-US"/>
          </a:p>
        </p:txBody>
      </p:sp>
    </p:spTree>
    <p:extLst>
      <p:ext uri="{BB962C8B-B14F-4D97-AF65-F5344CB8AC3E}">
        <p14:creationId xmlns:p14="http://schemas.microsoft.com/office/powerpoint/2010/main" val="3119245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41</a:t>
            </a:fld>
            <a:endParaRPr lang="en-US"/>
          </a:p>
        </p:txBody>
      </p:sp>
    </p:spTree>
    <p:extLst>
      <p:ext uri="{BB962C8B-B14F-4D97-AF65-F5344CB8AC3E}">
        <p14:creationId xmlns:p14="http://schemas.microsoft.com/office/powerpoint/2010/main" val="35381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Transportation in general needs control from the government for these reasons. It impacts social, economic, etc. aspects of our lives.</a:t>
            </a:r>
          </a:p>
          <a:p>
            <a:endParaRPr lang="en-US" dirty="0"/>
          </a:p>
          <a:p>
            <a:r>
              <a:rPr lang="en-US" dirty="0"/>
              <a:t>If we didn’t have</a:t>
            </a:r>
            <a:r>
              <a:rPr lang="en-US" baseline="0" dirty="0"/>
              <a:t> controls in place, service would be horrible – see bullet points</a:t>
            </a:r>
          </a:p>
          <a:p>
            <a:r>
              <a:rPr lang="en-US" baseline="0" dirty="0"/>
              <a:t>Talk about how each is good now, but would be horrible if left solely to for-profit agencies</a:t>
            </a:r>
          </a:p>
          <a:p>
            <a:endParaRPr lang="en-US" baseline="0" dirty="0"/>
          </a:p>
          <a:p>
            <a:r>
              <a:rPr lang="en-US" dirty="0"/>
              <a:t>Social Service - Provide certain levels of mobility and special services for population groups/ geographic areas/ types of trips/ etc.</a:t>
            </a:r>
          </a:p>
          <a:p>
            <a:r>
              <a:rPr lang="en-US" dirty="0"/>
              <a:t>Also:</a:t>
            </a:r>
            <a:r>
              <a:rPr lang="en-US" baseline="0" dirty="0"/>
              <a:t> </a:t>
            </a:r>
            <a:r>
              <a:rPr lang="en-US" dirty="0"/>
              <a:t>Specialty programs.</a:t>
            </a:r>
            <a:r>
              <a:rPr lang="en-US" baseline="0" dirty="0"/>
              <a:t> </a:t>
            </a:r>
            <a:r>
              <a:rPr lang="en-US" baseline="0" dirty="0" err="1"/>
              <a:t>E.g</a:t>
            </a:r>
            <a:r>
              <a:rPr lang="en-US" baseline="0" dirty="0"/>
              <a:t>, </a:t>
            </a:r>
            <a:r>
              <a:rPr lang="en-US" dirty="0"/>
              <a:t>Reduced fares for students/ elderly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Fares - Protect public from being overcharged</a:t>
            </a:r>
            <a:r>
              <a:rPr lang="en-US" baseline="0" dirty="0"/>
              <a:t> </a:t>
            </a:r>
          </a:p>
          <a:p>
            <a:endParaRPr lang="en-US" baseline="0" dirty="0"/>
          </a:p>
          <a:p>
            <a:pPr lvl="0"/>
            <a:r>
              <a:rPr lang="en-US" dirty="0"/>
              <a:t>Other: Minimum impacts - Noise &amp; air pollution</a:t>
            </a:r>
          </a:p>
          <a:p>
            <a:pPr lvl="0"/>
            <a:r>
              <a:rPr lang="en-US" dirty="0"/>
              <a:t>Evacuation procedures/</a:t>
            </a:r>
            <a:r>
              <a:rPr lang="en-US" baseline="0" dirty="0"/>
              <a:t> </a:t>
            </a:r>
            <a:r>
              <a:rPr lang="en-US" dirty="0"/>
              <a:t>Fire protection</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4</a:t>
            </a:fld>
            <a:endParaRPr lang="en-US"/>
          </a:p>
        </p:txBody>
      </p:sp>
    </p:spTree>
    <p:extLst>
      <p:ext uri="{BB962C8B-B14F-4D97-AF65-F5344CB8AC3E}">
        <p14:creationId xmlns:p14="http://schemas.microsoft.com/office/powerpoint/2010/main" val="205095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past, transit was solely private</a:t>
            </a:r>
            <a:r>
              <a:rPr lang="en-US" baseline="0" dirty="0"/>
              <a:t> industry, but this is actually its downfall</a:t>
            </a:r>
          </a:p>
          <a:p>
            <a:endParaRPr lang="en-US" baseline="0" dirty="0"/>
          </a:p>
          <a:p>
            <a:r>
              <a:rPr lang="en-US" baseline="0" dirty="0"/>
              <a:t>It ate itself up</a:t>
            </a:r>
          </a:p>
          <a:p>
            <a:endParaRPr lang="en-US" baseline="0" dirty="0"/>
          </a:p>
          <a:p>
            <a:r>
              <a:rPr lang="en-US" baseline="0" dirty="0"/>
              <a:t>A big part of this was the government organizing multiple agencies together and coordinating efforts</a:t>
            </a:r>
          </a:p>
        </p:txBody>
      </p:sp>
      <p:sp>
        <p:nvSpPr>
          <p:cNvPr id="4" name="Slide Number Placeholder 3"/>
          <p:cNvSpPr>
            <a:spLocks noGrp="1"/>
          </p:cNvSpPr>
          <p:nvPr>
            <p:ph type="sldNum" sz="quarter" idx="10"/>
          </p:nvPr>
        </p:nvSpPr>
        <p:spPr/>
        <p:txBody>
          <a:bodyPr/>
          <a:lstStyle/>
          <a:p>
            <a:fld id="{F987B03F-78EA-4E71-B1C6-4EB091402EBE}" type="slidenum">
              <a:rPr lang="en-US" smtClean="0"/>
              <a:pPr/>
              <a:t>5</a:t>
            </a:fld>
            <a:endParaRPr lang="en-US"/>
          </a:p>
        </p:txBody>
      </p:sp>
    </p:spTree>
    <p:extLst>
      <p:ext uri="{BB962C8B-B14F-4D97-AF65-F5344CB8AC3E}">
        <p14:creationId xmlns:p14="http://schemas.microsoft.com/office/powerpoint/2010/main" val="265113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Integrating</a:t>
            </a:r>
            <a:r>
              <a:rPr lang="en-US" baseline="0" dirty="0"/>
              <a:t> transit systems- lots of modes all coordinated!!</a:t>
            </a:r>
          </a:p>
          <a:p>
            <a:endParaRPr lang="en-US" baseline="0" dirty="0"/>
          </a:p>
          <a:p>
            <a:r>
              <a:rPr lang="en-US" baseline="0" dirty="0"/>
              <a:t>Regulation helped with coordination</a:t>
            </a:r>
          </a:p>
          <a:p>
            <a:endParaRPr lang="en-US" baseline="0" dirty="0"/>
          </a:p>
          <a:p>
            <a:r>
              <a:rPr lang="en-US" baseline="0" dirty="0"/>
              <a:t>A lot of regulations apply to this</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 1940, the BMT and IRT systems were taken over by the City of New York's Board of Transportation, which already operated the IND system</a:t>
            </a:r>
          </a:p>
          <a:p>
            <a:endParaRPr lang="en-US" baseline="0" dirty="0"/>
          </a:p>
          <a:p>
            <a:r>
              <a:rPr lang="en-US" dirty="0"/>
              <a:t>The New York City Transit Authority, a public authority presided by New York City, was created in 1953 to take over subway, bus, and streetcar operations from the city,[7] and placed under control of the state-level Metropolitan Transportation Authority in 1968</a:t>
            </a:r>
          </a:p>
        </p:txBody>
      </p:sp>
      <p:sp>
        <p:nvSpPr>
          <p:cNvPr id="4" name="Slide Number Placeholder 3"/>
          <p:cNvSpPr>
            <a:spLocks noGrp="1"/>
          </p:cNvSpPr>
          <p:nvPr>
            <p:ph type="sldNum" sz="quarter" idx="10"/>
          </p:nvPr>
        </p:nvSpPr>
        <p:spPr/>
        <p:txBody>
          <a:bodyPr/>
          <a:lstStyle/>
          <a:p>
            <a:fld id="{F987B03F-78EA-4E71-B1C6-4EB091402EBE}" type="slidenum">
              <a:rPr lang="en-US" smtClean="0"/>
              <a:pPr/>
              <a:t>6</a:t>
            </a:fld>
            <a:endParaRPr lang="en-US"/>
          </a:p>
        </p:txBody>
      </p:sp>
    </p:spTree>
    <p:extLst>
      <p:ext uri="{BB962C8B-B14F-4D97-AF65-F5344CB8AC3E}">
        <p14:creationId xmlns:p14="http://schemas.microsoft.com/office/powerpoint/2010/main" val="30096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Three main types of ownership</a:t>
            </a:r>
            <a:r>
              <a:rPr lang="en-US" baseline="0" dirty="0"/>
              <a:t> today... All with different regulations, what can and cannot accomplish!</a:t>
            </a:r>
          </a:p>
          <a:p>
            <a:endParaRPr lang="en-US" baseline="0" dirty="0"/>
          </a:p>
          <a:p>
            <a:r>
              <a:rPr lang="en-US" baseline="0" dirty="0"/>
              <a:t>Some private companies, in order to be cost effective, only deal with small areas. More common in Europe/ Asia (e.g., in Hong Kong and Japanese cities)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7</a:t>
            </a:fld>
            <a:endParaRPr lang="en-US"/>
          </a:p>
        </p:txBody>
      </p:sp>
    </p:spTree>
    <p:extLst>
      <p:ext uri="{BB962C8B-B14F-4D97-AF65-F5344CB8AC3E}">
        <p14:creationId xmlns:p14="http://schemas.microsoft.com/office/powerpoint/2010/main" val="69874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most common in the US. </a:t>
            </a:r>
          </a:p>
          <a:p>
            <a:endParaRPr lang="en-US" dirty="0"/>
          </a:p>
          <a:p>
            <a:r>
              <a:rPr lang="en-US" dirty="0"/>
              <a:t>A quasi-private company uses shareholders and is really common in Europe – particularly Germany.</a:t>
            </a:r>
          </a:p>
          <a:p>
            <a:endParaRPr lang="en-US" dirty="0"/>
          </a:p>
          <a:p>
            <a:r>
              <a:rPr lang="en-US" dirty="0"/>
              <a:t>A</a:t>
            </a:r>
            <a:r>
              <a:rPr lang="en-US" baseline="0" dirty="0"/>
              <a:t> utility division is common in small us cities where the electric company, or some other utility, of the city organizes the transit service – this is not common anymore.</a:t>
            </a:r>
          </a:p>
          <a:p>
            <a:endParaRPr lang="en-US" baseline="0" dirty="0"/>
          </a:p>
          <a:p>
            <a:r>
              <a:rPr lang="en-US" baseline="0" dirty="0"/>
              <a:t>The municipal agency means that it is under the umbrella of the local government – this is part of the city government – difficult as cities grow into regions.</a:t>
            </a:r>
          </a:p>
          <a:p>
            <a:endParaRPr lang="en-US" baseline="0" dirty="0"/>
          </a:p>
          <a:p>
            <a:r>
              <a:rPr lang="en-US" baseline="0" dirty="0"/>
              <a:t>Each category has pros and cons, for example, quasi-private is able to do much more unique things because they only report to shareholders; whereas the municipal agency is responsible to the voters.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8</a:t>
            </a:fld>
            <a:endParaRPr lang="en-US"/>
          </a:p>
        </p:txBody>
      </p:sp>
    </p:spTree>
    <p:extLst>
      <p:ext uri="{BB962C8B-B14F-4D97-AF65-F5344CB8AC3E}">
        <p14:creationId xmlns:p14="http://schemas.microsoft.com/office/powerpoint/2010/main" val="55502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Cities are evolving into regions,</a:t>
            </a:r>
            <a:r>
              <a:rPr lang="en-US" baseline="0" dirty="0"/>
              <a:t> this is a common approach in many areas, particularly f</a:t>
            </a:r>
            <a:r>
              <a:rPr lang="en-US" dirty="0"/>
              <a:t>or mega regions.</a:t>
            </a:r>
          </a:p>
          <a:p>
            <a:endParaRPr lang="en-US" dirty="0"/>
          </a:p>
          <a:p>
            <a:pPr lvl="0"/>
            <a:r>
              <a:rPr lang="en-US" dirty="0"/>
              <a:t>County-owned transit agency – founded and owned by one or several counties because it serves them all.</a:t>
            </a:r>
          </a:p>
          <a:p>
            <a:pPr lvl="0"/>
            <a:endParaRPr lang="en-US" dirty="0"/>
          </a:p>
          <a:p>
            <a:pPr lvl="0"/>
            <a:r>
              <a:rPr lang="en-US" dirty="0"/>
              <a:t>Regional transit authority – organization setup by state legislation,</a:t>
            </a:r>
            <a:r>
              <a:rPr lang="en-US" baseline="0" dirty="0"/>
              <a:t> usually operate entire transit systems  </a:t>
            </a:r>
          </a:p>
          <a:p>
            <a:pPr lvl="0"/>
            <a:endParaRPr lang="en-US" baseline="0" dirty="0"/>
          </a:p>
          <a:p>
            <a:pPr lvl="0"/>
            <a:r>
              <a:rPr lang="en-US" baseline="0" dirty="0"/>
              <a:t>**THIS IS NYCT**</a:t>
            </a:r>
          </a:p>
          <a:p>
            <a:pPr lvl="0"/>
            <a:endParaRPr lang="en-US" dirty="0"/>
          </a:p>
          <a:p>
            <a:pPr lvl="0"/>
            <a:r>
              <a:rPr lang="en-US" dirty="0"/>
              <a:t>Regional transit </a:t>
            </a:r>
            <a:r>
              <a:rPr lang="en-US" i="1" dirty="0"/>
              <a:t>district</a:t>
            </a:r>
            <a:r>
              <a:rPr lang="en-US" dirty="0"/>
              <a:t> – similar to an authority but</a:t>
            </a:r>
            <a:r>
              <a:rPr lang="en-US" baseline="0" dirty="0"/>
              <a:t> must be approved by voter referendum and it may have taxing power!</a:t>
            </a:r>
          </a:p>
          <a:p>
            <a:pPr marL="171450" lvl="0" indent="-171450">
              <a:buFont typeface="Arial" panose="020B0604020202020204" pitchFamily="34" charset="0"/>
              <a:buChar char="•"/>
            </a:pPr>
            <a:r>
              <a:rPr lang="en-US" baseline="0" dirty="0"/>
              <a:t>Example of transit district: San Francisco Bay Area Rapid Transit District; also, Albany, NY.</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 </a:t>
            </a:r>
            <a:r>
              <a:rPr lang="en-US" dirty="0"/>
              <a:t>State-owned transit agency – best for small states that</a:t>
            </a:r>
            <a:r>
              <a:rPr lang="en-US" baseline="0" dirty="0"/>
              <a:t> organize everything, typically within DOT.</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Bottom line: In the US, Major metropolitan areas have regional transit authorities (public organization).</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9</a:t>
            </a:fld>
            <a:endParaRPr lang="en-US"/>
          </a:p>
        </p:txBody>
      </p:sp>
    </p:spTree>
    <p:extLst>
      <p:ext uri="{BB962C8B-B14F-4D97-AF65-F5344CB8AC3E}">
        <p14:creationId xmlns:p14="http://schemas.microsoft.com/office/powerpoint/2010/main" val="225701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Na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hasCustomPrompt="1"/>
          </p:nvPr>
        </p:nvSpPr>
        <p:spPr>
          <a:xfrm>
            <a:off x="685800" y="1981200"/>
            <a:ext cx="7772400" cy="457200"/>
          </a:xfrm>
        </p:spPr>
        <p:txBody>
          <a:bodyPr>
            <a:noAutofit/>
          </a:bodyPr>
          <a:lstStyle>
            <a:lvl1pPr algn="ctr">
              <a:buNone/>
              <a:defRPr sz="2800">
                <a:latin typeface="Corbel" pitchFamily="34" charset="0"/>
              </a:defRPr>
            </a:lvl1pPr>
          </a:lstStyle>
          <a:p>
            <a:pPr lvl="0"/>
            <a:r>
              <a:rPr lang="en-US" dirty="0"/>
              <a:t>Click to edit Unit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ullet Simple">
    <p:spTree>
      <p:nvGrpSpPr>
        <p:cNvPr id="1" name=""/>
        <p:cNvGrpSpPr/>
        <p:nvPr/>
      </p:nvGrpSpPr>
      <p:grpSpPr>
        <a:xfrm>
          <a:off x="0" y="0"/>
          <a:ext cx="0" cy="0"/>
          <a:chOff x="0" y="0"/>
          <a:chExt cx="0" cy="0"/>
        </a:xfrm>
      </p:grpSpPr>
      <p:sp>
        <p:nvSpPr>
          <p:cNvPr id="2" name="Titel 1"/>
          <p:cNvSpPr>
            <a:spLocks noGrp="1"/>
          </p:cNvSpPr>
          <p:nvPr>
            <p:ph type="title"/>
          </p:nvPr>
        </p:nvSpPr>
        <p:spPr>
          <a:xfrm>
            <a:off x="612000" y="931818"/>
            <a:ext cx="7920000" cy="486309"/>
          </a:xfrm>
        </p:spPr>
        <p:txBody>
          <a:bodyPr anchor="b"/>
          <a:lstStyle>
            <a:lvl1pPr>
              <a:defRPr sz="2400"/>
            </a:lvl1pPr>
          </a:lstStyle>
          <a:p>
            <a:r>
              <a:rPr lang="en-US"/>
              <a:t>Click to edit Master title style</a:t>
            </a:r>
            <a:endParaRPr lang="de-CH" dirty="0"/>
          </a:p>
        </p:txBody>
      </p:sp>
      <p:sp>
        <p:nvSpPr>
          <p:cNvPr id="14" name="Textplatzhalter 13"/>
          <p:cNvSpPr>
            <a:spLocks noGrp="1"/>
          </p:cNvSpPr>
          <p:nvPr>
            <p:ph type="body" sz="quarter" idx="13"/>
          </p:nvPr>
        </p:nvSpPr>
        <p:spPr>
          <a:xfrm>
            <a:off x="612775" y="1631999"/>
            <a:ext cx="7919225" cy="4560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5" name="Datumsplatzhalter 3"/>
          <p:cNvSpPr>
            <a:spLocks noGrp="1"/>
          </p:cNvSpPr>
          <p:nvPr>
            <p:ph type="dt" sz="half" idx="2"/>
          </p:nvPr>
        </p:nvSpPr>
        <p:spPr>
          <a:xfrm>
            <a:off x="612000" y="6527999"/>
            <a:ext cx="468000" cy="192000"/>
          </a:xfrm>
          <a:prstGeom prst="rect">
            <a:avLst/>
          </a:prstGeom>
        </p:spPr>
        <p:txBody>
          <a:bodyPr vert="horz" wrap="none" lIns="0" tIns="0" rIns="0" bIns="0" rtlCol="0" anchor="t"/>
          <a:lstStyle>
            <a:lvl1pPr algn="l">
              <a:lnSpc>
                <a:spcPct val="100000"/>
              </a:lnSpc>
              <a:defRPr sz="700">
                <a:solidFill>
                  <a:schemeClr val="tx1"/>
                </a:solidFill>
                <a:latin typeface="Arial" panose="020B0604020202020204" pitchFamily="34" charset="0"/>
                <a:cs typeface="Arial" panose="020B0604020202020204" pitchFamily="34" charset="0"/>
              </a:defRPr>
            </a:lvl1pPr>
          </a:lstStyle>
          <a:p>
            <a:fld id="{69120F5E-1E92-439B-A6FB-74D420A5D187}" type="datetime1">
              <a:rPr lang="en-US" smtClean="0"/>
              <a:t>11/14/2022</a:t>
            </a:fld>
            <a:endParaRPr lang="de-CH" dirty="0"/>
          </a:p>
        </p:txBody>
      </p:sp>
      <p:sp>
        <p:nvSpPr>
          <p:cNvPr id="16" name="Foliennummernplatzhalter 5"/>
          <p:cNvSpPr>
            <a:spLocks noGrp="1"/>
          </p:cNvSpPr>
          <p:nvPr>
            <p:ph type="sldNum" sz="quarter" idx="4"/>
          </p:nvPr>
        </p:nvSpPr>
        <p:spPr>
          <a:xfrm>
            <a:off x="7452000" y="6527999"/>
            <a:ext cx="1080000" cy="192000"/>
          </a:xfrm>
          <a:prstGeom prst="rect">
            <a:avLst/>
          </a:prstGeom>
        </p:spPr>
        <p:txBody>
          <a:bodyPr vert="horz" wrap="none" lIns="0" tIns="0" rIns="0" bIns="0" rtlCol="0" anchor="t"/>
          <a:lstStyle>
            <a:lvl1pPr algn="r">
              <a:lnSpc>
                <a:spcPct val="100000"/>
              </a:lnSpc>
              <a:defRPr sz="700">
                <a:solidFill>
                  <a:schemeClr val="tx1"/>
                </a:solidFill>
                <a:latin typeface="Arial" panose="020B0604020202020204" pitchFamily="34" charset="0"/>
                <a:cs typeface="Arial" panose="020B0604020202020204" pitchFamily="34" charset="0"/>
              </a:defRPr>
            </a:lvl1pPr>
          </a:lstStyle>
          <a:p>
            <a:r>
              <a:rPr lang="de-CH" dirty="0"/>
              <a:t>© EBP | </a:t>
            </a:r>
            <a:fld id="{54FEE654-469D-4C0D-A416-604782904967}" type="slidenum">
              <a:rPr lang="de-CH" smtClean="0"/>
              <a:pPr/>
              <a:t>‹#›</a:t>
            </a:fld>
            <a:endParaRPr lang="de-CH" dirty="0"/>
          </a:p>
        </p:txBody>
      </p:sp>
      <p:sp>
        <p:nvSpPr>
          <p:cNvPr id="17" name="Fußzeilenplatzhalter 28"/>
          <p:cNvSpPr>
            <a:spLocks noGrp="1"/>
          </p:cNvSpPr>
          <p:nvPr>
            <p:ph type="ftr" sz="quarter" idx="3"/>
          </p:nvPr>
        </p:nvSpPr>
        <p:spPr>
          <a:xfrm>
            <a:off x="1116000" y="6527999"/>
            <a:ext cx="3600000" cy="192000"/>
          </a:xfrm>
          <a:prstGeom prst="rect">
            <a:avLst/>
          </a:prstGeom>
        </p:spPr>
        <p:txBody>
          <a:bodyPr vert="horz" wrap="none" lIns="0" tIns="0" rIns="0" bIns="0" rtlCol="0" anchor="t"/>
          <a:lstStyle>
            <a:lvl1pPr>
              <a:lnSpc>
                <a:spcPct val="100000"/>
              </a:lnSpc>
              <a:defRPr lang="de-CH" sz="700">
                <a:latin typeface="Arial" panose="020B0604020202020204" pitchFamily="34" charset="0"/>
                <a:cs typeface="Arial" panose="020B0604020202020204" pitchFamily="34" charset="0"/>
              </a:defRPr>
            </a:lvl1pPr>
          </a:lstStyle>
          <a:p>
            <a:r>
              <a:rPr lang="de-CH" dirty="0"/>
              <a:t>TCRP H-58</a:t>
            </a:r>
          </a:p>
        </p:txBody>
      </p:sp>
    </p:spTree>
    <p:extLst>
      <p:ext uri="{BB962C8B-B14F-4D97-AF65-F5344CB8AC3E}">
        <p14:creationId xmlns:p14="http://schemas.microsoft.com/office/powerpoint/2010/main" val="1972015589"/>
      </p:ext>
    </p:extLst>
  </p:cSld>
  <p:clrMapOvr>
    <a:masterClrMapping/>
  </p:clrMapOvr>
  <p:extLst>
    <p:ext uri="{DCECCB84-F9BA-43D5-87BE-67443E8EF086}">
      <p15:sldGuideLst xmlns:p15="http://schemas.microsoft.com/office/powerpoint/2012/main">
        <p15:guide id="1" orient="horz" pos="29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3886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5950" y="11017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2775" y="1752600"/>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3775" y="11017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52600"/>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txBox="1">
            <a:spLocks/>
          </p:cNvSpPr>
          <p:nvPr userDrawn="1"/>
        </p:nvSpPr>
        <p:spPr>
          <a:xfrm>
            <a:off x="3124200" y="6553200"/>
            <a:ext cx="5791200" cy="3048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chemeClr val="bg1">
                    <a:lumMod val="75000"/>
                  </a:schemeClr>
                </a:solidFill>
                <a:effectLst/>
                <a:uLnTx/>
                <a:uFillTx/>
                <a:latin typeface="Corbel" pitchFamily="34" charset="0"/>
                <a:ea typeface="+mn-ea"/>
                <a:cs typeface="+mn-cs"/>
              </a:rPr>
              <a:t>Transit Planning, Design &amp;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5438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143000"/>
            <a:ext cx="8229600"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7200" y="0"/>
            <a:ext cx="0" cy="6858000"/>
          </a:xfrm>
          <a:prstGeom prst="line">
            <a:avLst/>
          </a:prstGeom>
          <a:ln w="127000">
            <a:solidFill>
              <a:srgbClr val="60747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04800" y="0"/>
            <a:ext cx="0" cy="3657600"/>
          </a:xfrm>
          <a:prstGeom prst="line">
            <a:avLst/>
          </a:prstGeom>
          <a:ln w="127000" cap="rnd">
            <a:solidFill>
              <a:srgbClr val="608DC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155448" y="3694176"/>
            <a:ext cx="457200" cy="304800"/>
          </a:xfrm>
          <a:prstGeom prst="line">
            <a:avLst/>
          </a:prstGeom>
          <a:ln w="127000" cap="rnd">
            <a:solidFill>
              <a:srgbClr val="608D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0" y="914400"/>
            <a:ext cx="8153400" cy="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8153400" y="0"/>
            <a:ext cx="1143000" cy="91440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a:off x="152400" y="685800"/>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338328" y="44958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338328" y="6172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256032" y="22860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8458200" y="457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ta.dot.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2037"/>
            <a:ext cx="7924800" cy="1085850"/>
          </a:xfrm>
        </p:spPr>
        <p:txBody>
          <a:bodyPr>
            <a:normAutofit/>
          </a:bodyPr>
          <a:lstStyle/>
          <a:p>
            <a:r>
              <a:rPr lang="en-US" dirty="0"/>
              <a:t>Lecture #22: Regulation &amp; Finance</a:t>
            </a:r>
          </a:p>
        </p:txBody>
      </p:sp>
      <p:sp>
        <p:nvSpPr>
          <p:cNvPr id="3" name="Subtitle 2"/>
          <p:cNvSpPr>
            <a:spLocks noGrp="1"/>
          </p:cNvSpPr>
          <p:nvPr>
            <p:ph type="subTitle" idx="1"/>
          </p:nvPr>
        </p:nvSpPr>
        <p:spPr>
          <a:xfrm>
            <a:off x="685799" y="4953000"/>
            <a:ext cx="7772400" cy="1605675"/>
          </a:xfrm>
        </p:spPr>
        <p:txBody>
          <a:bodyPr/>
          <a:lstStyle/>
          <a:p>
            <a:pPr>
              <a:spcBef>
                <a:spcPts val="0"/>
              </a:spcBef>
            </a:pPr>
            <a:r>
              <a:rPr lang="en-US" dirty="0"/>
              <a:t>[Course Instructor]</a:t>
            </a:r>
          </a:p>
          <a:p>
            <a:pPr>
              <a:spcBef>
                <a:spcPts val="0"/>
              </a:spcBef>
            </a:pPr>
            <a:r>
              <a:rPr lang="en-US" dirty="0"/>
              <a:t>[Course Semester]</a:t>
            </a:r>
          </a:p>
          <a:p>
            <a:pPr>
              <a:spcBef>
                <a:spcPts val="0"/>
              </a:spcBef>
            </a:pPr>
            <a:r>
              <a:rPr lang="en-US" dirty="0"/>
              <a:t>[Course Number]</a:t>
            </a:r>
          </a:p>
        </p:txBody>
      </p:sp>
      <p:sp>
        <p:nvSpPr>
          <p:cNvPr id="7" name="TextBox 6"/>
          <p:cNvSpPr txBox="1"/>
          <p:nvPr/>
        </p:nvSpPr>
        <p:spPr>
          <a:xfrm>
            <a:off x="5334000" y="6642713"/>
            <a:ext cx="3962400" cy="3048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rPr>
              <a:t>Materials developed</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 by C. Brakewood, K. Watkins, and J. </a:t>
            </a:r>
            <a:r>
              <a:rPr kumimoji="0" lang="en-US" sz="1000" b="0" i="0" u="none" strike="noStrike" kern="1200" cap="none" spc="0" normalizeH="0" noProof="0" dirty="0" err="1">
                <a:ln>
                  <a:noFill/>
                </a:ln>
                <a:solidFill>
                  <a:schemeClr val="bg1">
                    <a:lumMod val="50000"/>
                  </a:schemeClr>
                </a:solidFill>
                <a:effectLst/>
                <a:uLnTx/>
                <a:uFillTx/>
                <a:latin typeface="+mn-lt"/>
                <a:ea typeface="+mn-ea"/>
                <a:cs typeface="+mn-cs"/>
              </a:rPr>
              <a:t>LaMondia</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1" name="Picture 10">
            <a:extLst>
              <a:ext uri="{FF2B5EF4-FFF2-40B4-BE49-F238E27FC236}">
                <a16:creationId xmlns:a16="http://schemas.microsoft.com/office/drawing/2014/main" id="{265AB7D7-291A-6AB7-70C8-EE7E3002D981}"/>
              </a:ext>
            </a:extLst>
          </p:cNvPr>
          <p:cNvPicPr>
            <a:picLocks noChangeAspect="1"/>
          </p:cNvPicPr>
          <p:nvPr/>
        </p:nvPicPr>
        <p:blipFill>
          <a:blip r:embed="rId3"/>
          <a:stretch>
            <a:fillRect/>
          </a:stretch>
        </p:blipFill>
        <p:spPr>
          <a:xfrm>
            <a:off x="2495000" y="2693241"/>
            <a:ext cx="4153999" cy="1752600"/>
          </a:xfrm>
          <a:prstGeom prst="rect">
            <a:avLst/>
          </a:prstGeom>
        </p:spPr>
      </p:pic>
    </p:spTree>
    <p:extLst>
      <p:ext uri="{BB962C8B-B14F-4D97-AF65-F5344CB8AC3E}">
        <p14:creationId xmlns:p14="http://schemas.microsoft.com/office/powerpoint/2010/main" val="27784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Arguments for deregulation</a:t>
            </a:r>
          </a:p>
        </p:txBody>
      </p:sp>
      <p:sp>
        <p:nvSpPr>
          <p:cNvPr id="4" name="Text Placeholder 3"/>
          <p:cNvSpPr>
            <a:spLocks noGrp="1"/>
          </p:cNvSpPr>
          <p:nvPr>
            <p:ph type="body" idx="1"/>
          </p:nvPr>
        </p:nvSpPr>
        <p:spPr/>
        <p:txBody>
          <a:bodyPr>
            <a:normAutofit/>
          </a:bodyPr>
          <a:lstStyle/>
          <a:p>
            <a:r>
              <a:rPr lang="en-US" sz="2800" dirty="0"/>
              <a:t>Pro Deregulation</a:t>
            </a:r>
          </a:p>
        </p:txBody>
      </p:sp>
      <p:sp>
        <p:nvSpPr>
          <p:cNvPr id="5" name="Content Placeholder 4"/>
          <p:cNvSpPr>
            <a:spLocks noGrp="1"/>
          </p:cNvSpPr>
          <p:nvPr>
            <p:ph sz="half" idx="2"/>
          </p:nvPr>
        </p:nvSpPr>
        <p:spPr>
          <a:xfrm>
            <a:off x="612774" y="1752600"/>
            <a:ext cx="8531225" cy="4408488"/>
          </a:xfrm>
        </p:spPr>
        <p:txBody>
          <a:bodyPr>
            <a:normAutofit/>
          </a:bodyPr>
          <a:lstStyle/>
          <a:p>
            <a:r>
              <a:rPr lang="en-US" sz="2800" dirty="0"/>
              <a:t>Regulations are inefficient and wasteful</a:t>
            </a:r>
          </a:p>
          <a:p>
            <a:r>
              <a:rPr lang="en-US" sz="2800" dirty="0"/>
              <a:t>Takes too much red-tape for development</a:t>
            </a:r>
          </a:p>
          <a:p>
            <a:r>
              <a:rPr lang="en-US" sz="2800" dirty="0"/>
              <a:t>Others</a:t>
            </a:r>
          </a:p>
          <a:p>
            <a:endParaRPr lang="en-US" sz="2800" dirty="0"/>
          </a:p>
        </p:txBody>
      </p:sp>
      <p:sp>
        <p:nvSpPr>
          <p:cNvPr id="6" name="Text Placeholder 5"/>
          <p:cNvSpPr>
            <a:spLocks noGrp="1"/>
          </p:cNvSpPr>
          <p:nvPr>
            <p:ph type="body" sz="quarter" idx="3"/>
          </p:nvPr>
        </p:nvSpPr>
        <p:spPr>
          <a:xfrm>
            <a:off x="680773" y="3680619"/>
            <a:ext cx="4041775" cy="639762"/>
          </a:xfrm>
        </p:spPr>
        <p:txBody>
          <a:bodyPr>
            <a:normAutofit/>
          </a:bodyPr>
          <a:lstStyle/>
          <a:p>
            <a:r>
              <a:rPr lang="en-US" sz="2800" dirty="0"/>
              <a:t>Anti Deregulation</a:t>
            </a:r>
          </a:p>
        </p:txBody>
      </p:sp>
      <p:sp>
        <p:nvSpPr>
          <p:cNvPr id="7" name="Content Placeholder 6"/>
          <p:cNvSpPr>
            <a:spLocks noGrp="1"/>
          </p:cNvSpPr>
          <p:nvPr>
            <p:ph sz="quarter" idx="4"/>
          </p:nvPr>
        </p:nvSpPr>
        <p:spPr>
          <a:xfrm>
            <a:off x="680773" y="4495800"/>
            <a:ext cx="7862094" cy="2087562"/>
          </a:xfrm>
        </p:spPr>
        <p:txBody>
          <a:bodyPr>
            <a:normAutofit/>
          </a:bodyPr>
          <a:lstStyle/>
          <a:p>
            <a:r>
              <a:rPr lang="en-US" sz="2800" dirty="0"/>
              <a:t>Social needs of underprivileged travelers</a:t>
            </a:r>
          </a:p>
          <a:p>
            <a:r>
              <a:rPr lang="en-US" sz="2800" dirty="0"/>
              <a:t>Support allows for economic vitality</a:t>
            </a:r>
          </a:p>
          <a:p>
            <a:r>
              <a:rPr lang="en-US" sz="2800" dirty="0"/>
              <a:t>Others</a:t>
            </a:r>
          </a:p>
        </p:txBody>
      </p:sp>
    </p:spTree>
    <p:extLst>
      <p:ext uri="{BB962C8B-B14F-4D97-AF65-F5344CB8AC3E}">
        <p14:creationId xmlns:p14="http://schemas.microsoft.com/office/powerpoint/2010/main" val="41764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5013" y="4724400"/>
            <a:ext cx="7772400" cy="1362075"/>
          </a:xfrm>
        </p:spPr>
        <p:txBody>
          <a:bodyPr/>
          <a:lstStyle/>
          <a:p>
            <a:r>
              <a:rPr lang="en-US" dirty="0"/>
              <a:t>Sources of Transit Funding</a:t>
            </a:r>
          </a:p>
        </p:txBody>
      </p:sp>
      <p:sp>
        <p:nvSpPr>
          <p:cNvPr id="5" name="Text Placeholder 4"/>
          <p:cNvSpPr>
            <a:spLocks noGrp="1"/>
          </p:cNvSpPr>
          <p:nvPr>
            <p:ph type="body" idx="1"/>
          </p:nvPr>
        </p:nvSpPr>
        <p:spPr>
          <a:xfrm>
            <a:off x="743480" y="4419600"/>
            <a:ext cx="8574088" cy="1500187"/>
          </a:xfrm>
        </p:spPr>
        <p:txBody>
          <a:bodyPr/>
          <a:lstStyle/>
          <a:p>
            <a:pPr>
              <a:spcBef>
                <a:spcPts val="0"/>
              </a:spcBef>
            </a:pPr>
            <a:r>
              <a:rPr lang="en-US" dirty="0"/>
              <a:t>Sources: T4America’s </a:t>
            </a:r>
            <a:r>
              <a:rPr lang="en-US" i="1" dirty="0"/>
              <a:t>Thinking Outside the Farebox &amp; </a:t>
            </a:r>
          </a:p>
          <a:p>
            <a:pPr>
              <a:spcBef>
                <a:spcPts val="0"/>
              </a:spcBef>
            </a:pPr>
            <a:r>
              <a:rPr lang="en-US" dirty="0" err="1"/>
              <a:t>Vuchic’s</a:t>
            </a:r>
            <a:r>
              <a:rPr lang="en-US" dirty="0"/>
              <a:t> </a:t>
            </a:r>
            <a:r>
              <a:rPr lang="en-US" i="1" dirty="0"/>
              <a:t>Urban Transit </a:t>
            </a:r>
            <a:r>
              <a:rPr lang="en-US" dirty="0"/>
              <a:t>(2005)</a:t>
            </a:r>
          </a:p>
        </p:txBody>
      </p:sp>
    </p:spTree>
    <p:extLst>
      <p:ext uri="{BB962C8B-B14F-4D97-AF65-F5344CB8AC3E}">
        <p14:creationId xmlns:p14="http://schemas.microsoft.com/office/powerpoint/2010/main" val="180794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5486400"/>
          </a:xfrm>
        </p:spPr>
        <p:txBody>
          <a:bodyPr>
            <a:normAutofit/>
          </a:bodyPr>
          <a:lstStyle/>
          <a:p>
            <a:r>
              <a:rPr lang="en-US" b="1" dirty="0"/>
              <a:t>Farebox recovery ratio </a:t>
            </a:r>
            <a:r>
              <a:rPr lang="en-US" dirty="0"/>
              <a:t>is the fraction of operating expenses that are met by the fares paid by passengers</a:t>
            </a:r>
          </a:p>
          <a:p>
            <a:pPr marL="400050" lvl="1" indent="0">
              <a:buNone/>
            </a:pPr>
            <a:endParaRPr lang="en-US" dirty="0"/>
          </a:p>
          <a:p>
            <a:endParaRPr lang="en-US" dirty="0"/>
          </a:p>
          <a:p>
            <a:r>
              <a:rPr lang="en-US" dirty="0"/>
              <a:t>Typical farebox recovery ~ 30-40%</a:t>
            </a:r>
          </a:p>
          <a:p>
            <a:r>
              <a:rPr lang="en-US" dirty="0"/>
              <a:t>Nashville’s MTA – 2016 Numbers:</a:t>
            </a:r>
          </a:p>
          <a:p>
            <a:endParaRPr lang="en-US" dirty="0"/>
          </a:p>
          <a:p>
            <a:endParaRPr lang="en-US" dirty="0"/>
          </a:p>
          <a:p>
            <a:endParaRPr lang="en-US" dirty="0"/>
          </a:p>
          <a:p>
            <a:endParaRPr lang="en-US" dirty="0"/>
          </a:p>
        </p:txBody>
      </p:sp>
      <p:sp>
        <p:nvSpPr>
          <p:cNvPr id="5" name="TextBox 4"/>
          <p:cNvSpPr txBox="1"/>
          <p:nvPr/>
        </p:nvSpPr>
        <p:spPr>
          <a:xfrm>
            <a:off x="7400267" y="6583362"/>
            <a:ext cx="1743733" cy="274638"/>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lang="en-US" sz="1000" dirty="0">
                <a:solidFill>
                  <a:schemeClr val="tx1">
                    <a:tint val="75000"/>
                  </a:schemeClr>
                </a:solidFill>
              </a:rPr>
              <a:t>Image source: NTD</a:t>
            </a:r>
            <a:endParaRPr kumimoji="0" lang="en-US" sz="1000" b="0" i="0" u="none" strike="noStrike" kern="1200" cap="none" spc="0" normalizeH="0" baseline="0" noProof="0" dirty="0">
              <a:ln>
                <a:noFill/>
              </a:ln>
              <a:solidFill>
                <a:schemeClr val="tx1">
                  <a:tint val="75000"/>
                </a:schemeClr>
              </a:solidFill>
              <a:effectLst/>
              <a:uLnTx/>
              <a:uFillTx/>
            </a:endParaRPr>
          </a:p>
        </p:txBody>
      </p:sp>
      <p:pic>
        <p:nvPicPr>
          <p:cNvPr id="8" name="Picture 7"/>
          <p:cNvPicPr>
            <a:picLocks noChangeAspect="1"/>
          </p:cNvPicPr>
          <p:nvPr/>
        </p:nvPicPr>
        <p:blipFill rotWithShape="1">
          <a:blip r:embed="rId3"/>
          <a:srcRect l="-1" r="2106" b="13233"/>
          <a:stretch/>
        </p:blipFill>
        <p:spPr>
          <a:xfrm>
            <a:off x="801329" y="4673305"/>
            <a:ext cx="5370871" cy="1498895"/>
          </a:xfrm>
          <a:prstGeom prst="rect">
            <a:avLst/>
          </a:prstGeom>
        </p:spPr>
      </p:pic>
      <p:pic>
        <p:nvPicPr>
          <p:cNvPr id="9" name="Picture 8"/>
          <p:cNvPicPr>
            <a:picLocks noChangeAspect="1"/>
          </p:cNvPicPr>
          <p:nvPr/>
        </p:nvPicPr>
        <p:blipFill>
          <a:blip r:embed="rId4"/>
          <a:stretch>
            <a:fillRect/>
          </a:stretch>
        </p:blipFill>
        <p:spPr>
          <a:xfrm>
            <a:off x="6781800" y="4267200"/>
            <a:ext cx="2362200" cy="1993533"/>
          </a:xfrm>
          <a:prstGeom prst="rect">
            <a:avLst/>
          </a:prstGeom>
        </p:spPr>
      </p:pic>
      <p:grpSp>
        <p:nvGrpSpPr>
          <p:cNvPr id="18" name="Group 17">
            <a:extLst>
              <a:ext uri="{FF2B5EF4-FFF2-40B4-BE49-F238E27FC236}">
                <a16:creationId xmlns:a16="http://schemas.microsoft.com/office/drawing/2014/main" id="{4689F0F3-FBB8-B940-3A50-F0EDFD487CF1}"/>
              </a:ext>
            </a:extLst>
          </p:cNvPr>
          <p:cNvGrpSpPr/>
          <p:nvPr/>
        </p:nvGrpSpPr>
        <p:grpSpPr>
          <a:xfrm>
            <a:off x="1084943" y="2449029"/>
            <a:ext cx="5054600" cy="1105763"/>
            <a:chOff x="1084943" y="2449029"/>
            <a:chExt cx="5054600" cy="1105763"/>
          </a:xfrm>
        </p:grpSpPr>
        <p:sp>
          <p:nvSpPr>
            <p:cNvPr id="10" name="TextBox 9">
              <a:extLst>
                <a:ext uri="{FF2B5EF4-FFF2-40B4-BE49-F238E27FC236}">
                  <a16:creationId xmlns:a16="http://schemas.microsoft.com/office/drawing/2014/main" id="{992249B5-143D-44A2-7330-2F96A941756B}"/>
                </a:ext>
              </a:extLst>
            </p:cNvPr>
            <p:cNvSpPr txBox="1"/>
            <p:nvPr/>
          </p:nvSpPr>
          <p:spPr>
            <a:xfrm>
              <a:off x="2057400" y="2449029"/>
              <a:ext cx="3371236" cy="584775"/>
            </a:xfrm>
            <a:prstGeom prst="rect">
              <a:avLst/>
            </a:prstGeom>
            <a:noFill/>
          </p:spPr>
          <p:txBody>
            <a:bodyPr wrap="square">
              <a:spAutoFit/>
            </a:bodyPr>
            <a:lstStyle/>
            <a:p>
              <a:r>
                <a:rPr lang="en-US" sz="3200" dirty="0"/>
                <a:t>Total Fare Revenue</a:t>
              </a:r>
            </a:p>
          </p:txBody>
        </p:sp>
        <p:sp>
          <p:nvSpPr>
            <p:cNvPr id="11" name="TextBox 10">
              <a:extLst>
                <a:ext uri="{FF2B5EF4-FFF2-40B4-BE49-F238E27FC236}">
                  <a16:creationId xmlns:a16="http://schemas.microsoft.com/office/drawing/2014/main" id="{A557F6B2-6861-F5FC-4049-CE7E2B6D0B5B}"/>
                </a:ext>
              </a:extLst>
            </p:cNvPr>
            <p:cNvSpPr txBox="1"/>
            <p:nvPr/>
          </p:nvSpPr>
          <p:spPr>
            <a:xfrm>
              <a:off x="1567543" y="2970017"/>
              <a:ext cx="4572000" cy="584775"/>
            </a:xfrm>
            <a:prstGeom prst="rect">
              <a:avLst/>
            </a:prstGeom>
            <a:noFill/>
          </p:spPr>
          <p:txBody>
            <a:bodyPr wrap="square">
              <a:spAutoFit/>
            </a:bodyPr>
            <a:lstStyle/>
            <a:p>
              <a:r>
                <a:rPr lang="en-US" sz="3200" dirty="0"/>
                <a:t>Total Operating Expenses</a:t>
              </a:r>
            </a:p>
          </p:txBody>
        </p:sp>
        <p:cxnSp>
          <p:nvCxnSpPr>
            <p:cNvPr id="13" name="Straight Connector 12">
              <a:extLst>
                <a:ext uri="{FF2B5EF4-FFF2-40B4-BE49-F238E27FC236}">
                  <a16:creationId xmlns:a16="http://schemas.microsoft.com/office/drawing/2014/main" id="{D5479F08-DC2E-D397-9E76-7027D094684F}"/>
                </a:ext>
              </a:extLst>
            </p:cNvPr>
            <p:cNvCxnSpPr>
              <a:cxnSpLocks/>
            </p:cNvCxnSpPr>
            <p:nvPr/>
          </p:nvCxnSpPr>
          <p:spPr>
            <a:xfrm>
              <a:off x="1567543" y="2971800"/>
              <a:ext cx="457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AE99D27-7601-04AC-A190-E06CE8ECECC4}"/>
                </a:ext>
              </a:extLst>
            </p:cNvPr>
            <p:cNvSpPr txBox="1"/>
            <p:nvPr/>
          </p:nvSpPr>
          <p:spPr>
            <a:xfrm>
              <a:off x="1084943" y="2670372"/>
              <a:ext cx="439057" cy="584775"/>
            </a:xfrm>
            <a:prstGeom prst="rect">
              <a:avLst/>
            </a:prstGeom>
            <a:noFill/>
          </p:spPr>
          <p:txBody>
            <a:bodyPr wrap="square">
              <a:spAutoFit/>
            </a:bodyPr>
            <a:lstStyle/>
            <a:p>
              <a:r>
                <a:rPr lang="en-US" sz="3200" dirty="0"/>
                <a:t>=</a:t>
              </a:r>
            </a:p>
          </p:txBody>
        </p:sp>
      </p:grpSp>
      <p:sp>
        <p:nvSpPr>
          <p:cNvPr id="20" name="Title 1">
            <a:extLst>
              <a:ext uri="{FF2B5EF4-FFF2-40B4-BE49-F238E27FC236}">
                <a16:creationId xmlns:a16="http://schemas.microsoft.com/office/drawing/2014/main" id="{0F55FD34-47F2-83FD-54D5-509CC4622DCF}"/>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Funding from Fares</a:t>
            </a:r>
          </a:p>
        </p:txBody>
      </p:sp>
    </p:spTree>
    <p:extLst>
      <p:ext uri="{BB962C8B-B14F-4D97-AF65-F5344CB8AC3E}">
        <p14:creationId xmlns:p14="http://schemas.microsoft.com/office/powerpoint/2010/main" val="32981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Federal: </a:t>
            </a:r>
            <a:r>
              <a:rPr lang="en-US" dirty="0"/>
              <a:t>primary role is supporting the construction and expansion of transit systems through competitive grant funding. </a:t>
            </a:r>
          </a:p>
          <a:p>
            <a:endParaRPr lang="en-US" dirty="0"/>
          </a:p>
          <a:p>
            <a:r>
              <a:rPr lang="en-US" b="1" dirty="0"/>
              <a:t>State: </a:t>
            </a:r>
            <a:r>
              <a:rPr lang="en-US" dirty="0"/>
              <a:t>generally have a limited role in funding </a:t>
            </a:r>
          </a:p>
          <a:p>
            <a:pPr lvl="1"/>
            <a:r>
              <a:rPr lang="en-US" dirty="0"/>
              <a:t>New York is an exception (along with California, Massachusetts, Pennsylvania and a few others)</a:t>
            </a:r>
          </a:p>
          <a:p>
            <a:endParaRPr lang="en-US" dirty="0"/>
          </a:p>
          <a:p>
            <a:r>
              <a:rPr lang="en-US" b="1" dirty="0"/>
              <a:t>Local: </a:t>
            </a:r>
            <a:r>
              <a:rPr lang="en-US" dirty="0"/>
              <a:t>have a wide range of revenue options, such as sales taxes.</a:t>
            </a:r>
          </a:p>
          <a:p>
            <a:endParaRPr lang="en-US" dirty="0"/>
          </a:p>
          <a:p>
            <a:endParaRPr lang="en-US" dirty="0"/>
          </a:p>
        </p:txBody>
      </p:sp>
      <p:sp>
        <p:nvSpPr>
          <p:cNvPr id="4" name="TextBox 3"/>
          <p:cNvSpPr txBox="1"/>
          <p:nvPr/>
        </p:nvSpPr>
        <p:spPr>
          <a:xfrm>
            <a:off x="6400800" y="6583362"/>
            <a:ext cx="2743200" cy="274638"/>
          </a:xfrm>
          <a:prstGeom prst="rect">
            <a:avLst/>
          </a:prstGeom>
        </p:spPr>
        <p:txBody>
          <a:bodyPr vert="horz" wrap="square" lIns="91440" tIns="45720" rIns="91440" bIns="45720" rtlCol="0">
            <a:normAutofit/>
          </a:bodyPr>
          <a:lstStyle/>
          <a:p>
            <a:pPr algn="r">
              <a:spcBef>
                <a:spcPct val="20000"/>
              </a:spcBef>
            </a:pPr>
            <a:r>
              <a:rPr lang="en-US" sz="1000" dirty="0">
                <a:solidFill>
                  <a:schemeClr val="bg1">
                    <a:lumMod val="50000"/>
                  </a:schemeClr>
                </a:solidFill>
              </a:rPr>
              <a:t>Source: T4 America, page 22</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
        <p:nvSpPr>
          <p:cNvPr id="6" name="Title 1">
            <a:extLst>
              <a:ext uri="{FF2B5EF4-FFF2-40B4-BE49-F238E27FC236}">
                <a16:creationId xmlns:a16="http://schemas.microsoft.com/office/drawing/2014/main" id="{7B089A10-F56A-96E9-FBD1-7853733FF020}"/>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Role of the Government in Funding</a:t>
            </a:r>
          </a:p>
        </p:txBody>
      </p:sp>
    </p:spTree>
    <p:extLst>
      <p:ext uri="{BB962C8B-B14F-4D97-AF65-F5344CB8AC3E}">
        <p14:creationId xmlns:p14="http://schemas.microsoft.com/office/powerpoint/2010/main" val="309836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66800" y="1524000"/>
            <a:ext cx="6975369" cy="4800600"/>
          </a:xfrm>
          <a:prstGeom prst="rect">
            <a:avLst/>
          </a:prstGeom>
          <a:noFill/>
          <a:ln w="9525">
            <a:noFill/>
            <a:miter lim="800000"/>
            <a:headEnd/>
            <a:tailEnd/>
          </a:ln>
        </p:spPr>
      </p:pic>
      <p:sp>
        <p:nvSpPr>
          <p:cNvPr id="5" name="TextBox 4"/>
          <p:cNvSpPr txBox="1"/>
          <p:nvPr/>
        </p:nvSpPr>
        <p:spPr>
          <a:xfrm>
            <a:off x="6400800" y="6583362"/>
            <a:ext cx="2743200" cy="274638"/>
          </a:xfrm>
          <a:prstGeom prst="rect">
            <a:avLst/>
          </a:prstGeom>
        </p:spPr>
        <p:txBody>
          <a:bodyPr vert="horz" wrap="square" lIns="91440" tIns="45720" rIns="91440" bIns="45720" rtlCol="0">
            <a:normAutofit/>
          </a:bodyPr>
          <a:lstStyle/>
          <a:p>
            <a:pPr algn="r">
              <a:spcBef>
                <a:spcPct val="20000"/>
              </a:spcBef>
            </a:pPr>
            <a:r>
              <a:rPr lang="en-US" sz="1100" dirty="0">
                <a:solidFill>
                  <a:schemeClr val="bg1">
                    <a:lumMod val="50000"/>
                  </a:schemeClr>
                </a:solidFill>
              </a:rPr>
              <a:t>Source: </a:t>
            </a:r>
            <a:r>
              <a:rPr lang="en-US" sz="1100" dirty="0" err="1">
                <a:solidFill>
                  <a:schemeClr val="bg1">
                    <a:lumMod val="50000"/>
                  </a:schemeClr>
                </a:solidFill>
              </a:rPr>
              <a:t>Vuchic</a:t>
            </a:r>
            <a:r>
              <a:rPr lang="en-US" sz="1100" dirty="0">
                <a:solidFill>
                  <a:schemeClr val="bg1">
                    <a:lumMod val="50000"/>
                  </a:schemeClr>
                </a:solidFill>
              </a:rPr>
              <a:t>, 2007, page 423</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
        <p:nvSpPr>
          <p:cNvPr id="7" name="Title 1">
            <a:extLst>
              <a:ext uri="{FF2B5EF4-FFF2-40B4-BE49-F238E27FC236}">
                <a16:creationId xmlns:a16="http://schemas.microsoft.com/office/drawing/2014/main" id="{08C67FA9-F1A4-FE7A-7FFE-B445437E66AD}"/>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Sources of Capital Funds for Transit </a:t>
            </a:r>
          </a:p>
        </p:txBody>
      </p:sp>
    </p:spTree>
    <p:extLst>
      <p:ext uri="{BB962C8B-B14F-4D97-AF65-F5344CB8AC3E}">
        <p14:creationId xmlns:p14="http://schemas.microsoft.com/office/powerpoint/2010/main" val="405806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082680" y="1714500"/>
            <a:ext cx="7375520" cy="4495801"/>
          </a:xfrm>
          <a:prstGeom prst="rect">
            <a:avLst/>
          </a:prstGeom>
          <a:noFill/>
          <a:ln w="9525">
            <a:noFill/>
            <a:miter lim="800000"/>
            <a:headEnd/>
            <a:tailEnd/>
          </a:ln>
        </p:spPr>
      </p:pic>
      <p:sp>
        <p:nvSpPr>
          <p:cNvPr id="3" name="Content Placeholder 2"/>
          <p:cNvSpPr>
            <a:spLocks noGrp="1"/>
          </p:cNvSpPr>
          <p:nvPr>
            <p:ph idx="1"/>
          </p:nvPr>
        </p:nvSpPr>
        <p:spPr>
          <a:xfrm>
            <a:off x="1095380" y="1219200"/>
            <a:ext cx="7150100" cy="4991101"/>
          </a:xfrm>
        </p:spPr>
        <p:txBody>
          <a:bodyPr/>
          <a:lstStyle/>
          <a:p>
            <a:pPr marL="0" indent="0">
              <a:buNone/>
            </a:pPr>
            <a:r>
              <a:rPr lang="en-US" dirty="0"/>
              <a:t>		Operating</a:t>
            </a:r>
          </a:p>
          <a:p>
            <a:pPr marL="0" indent="0">
              <a:buNone/>
            </a:pPr>
            <a:endParaRPr lang="en-US" dirty="0"/>
          </a:p>
          <a:p>
            <a:pPr marL="0" indent="0">
              <a:buNone/>
            </a:pPr>
            <a:endParaRPr lang="en-US" dirty="0"/>
          </a:p>
          <a:p>
            <a:pPr marL="0" indent="0">
              <a:buNone/>
            </a:pPr>
            <a:endParaRPr lang="en-US" dirty="0"/>
          </a:p>
          <a:p>
            <a:pPr marL="0" indent="0">
              <a:buNone/>
            </a:pPr>
            <a:r>
              <a:rPr lang="en-US" dirty="0"/>
              <a:t>		Capital</a:t>
            </a:r>
          </a:p>
        </p:txBody>
      </p:sp>
      <p:sp>
        <p:nvSpPr>
          <p:cNvPr id="6" name="TextBox 5"/>
          <p:cNvSpPr txBox="1"/>
          <p:nvPr/>
        </p:nvSpPr>
        <p:spPr>
          <a:xfrm>
            <a:off x="6400800" y="6553200"/>
            <a:ext cx="2743200" cy="304800"/>
          </a:xfrm>
          <a:prstGeom prst="rect">
            <a:avLst/>
          </a:prstGeom>
        </p:spPr>
        <p:txBody>
          <a:bodyPr vert="horz" wrap="square" lIns="91440" tIns="45720" rIns="91440" bIns="45720" rtlCol="0">
            <a:normAutofit/>
          </a:bodyPr>
          <a:lstStyle/>
          <a:p>
            <a:pPr algn="r">
              <a:spcBef>
                <a:spcPct val="20000"/>
              </a:spcBef>
            </a:pPr>
            <a:r>
              <a:rPr lang="en-US" sz="1100" dirty="0">
                <a:solidFill>
                  <a:schemeClr val="bg1">
                    <a:lumMod val="50000"/>
                  </a:schemeClr>
                </a:solidFill>
              </a:rPr>
              <a:t>Source: </a:t>
            </a:r>
            <a:r>
              <a:rPr lang="en-US" sz="1100" dirty="0" err="1">
                <a:solidFill>
                  <a:schemeClr val="bg1">
                    <a:lumMod val="50000"/>
                  </a:schemeClr>
                </a:solidFill>
              </a:rPr>
              <a:t>Vuchic</a:t>
            </a:r>
            <a:r>
              <a:rPr lang="en-US" sz="1100" dirty="0">
                <a:solidFill>
                  <a:schemeClr val="bg1">
                    <a:lumMod val="50000"/>
                  </a:schemeClr>
                </a:solidFill>
              </a:rPr>
              <a:t>, 2007, page 425</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
        <p:nvSpPr>
          <p:cNvPr id="4" name="Title 1">
            <a:extLst>
              <a:ext uri="{FF2B5EF4-FFF2-40B4-BE49-F238E27FC236}">
                <a16:creationId xmlns:a16="http://schemas.microsoft.com/office/drawing/2014/main" id="{DFE97A64-FB00-2D5B-37A6-CD5CF60495FC}"/>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Distribution of Sources of Funds</a:t>
            </a:r>
          </a:p>
        </p:txBody>
      </p:sp>
    </p:spTree>
    <p:extLst>
      <p:ext uri="{BB962C8B-B14F-4D97-AF65-F5344CB8AC3E}">
        <p14:creationId xmlns:p14="http://schemas.microsoft.com/office/powerpoint/2010/main" val="294898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06900"/>
            <a:ext cx="7772400" cy="1362075"/>
          </a:xfrm>
        </p:spPr>
        <p:txBody>
          <a:bodyPr/>
          <a:lstStyle/>
          <a:p>
            <a:r>
              <a:rPr lang="en-US" dirty="0"/>
              <a:t>Local Funding</a:t>
            </a:r>
          </a:p>
        </p:txBody>
      </p:sp>
      <p:sp>
        <p:nvSpPr>
          <p:cNvPr id="5" name="Text Placeholder 4"/>
          <p:cNvSpPr>
            <a:spLocks noGrp="1"/>
          </p:cNvSpPr>
          <p:nvPr>
            <p:ph type="body" idx="1"/>
          </p:nvPr>
        </p:nvSpPr>
        <p:spPr>
          <a:xfrm>
            <a:off x="609600" y="4191000"/>
            <a:ext cx="8633354" cy="1500187"/>
          </a:xfrm>
        </p:spPr>
        <p:txBody>
          <a:bodyPr>
            <a:normAutofit/>
          </a:bodyPr>
          <a:lstStyle/>
          <a:p>
            <a:pPr>
              <a:spcBef>
                <a:spcPts val="0"/>
              </a:spcBef>
            </a:pPr>
            <a:endParaRPr lang="en-US" dirty="0"/>
          </a:p>
          <a:p>
            <a:pPr>
              <a:spcBef>
                <a:spcPts val="0"/>
              </a:spcBef>
            </a:pPr>
            <a:r>
              <a:rPr lang="en-US" dirty="0"/>
              <a:t>Sources: </a:t>
            </a:r>
            <a:r>
              <a:rPr lang="en-US" dirty="0" err="1"/>
              <a:t>Litman’s</a:t>
            </a:r>
            <a:r>
              <a:rPr lang="en-US" dirty="0"/>
              <a:t> </a:t>
            </a:r>
            <a:r>
              <a:rPr lang="en-US" i="1" dirty="0"/>
              <a:t>Local Funding Options for Public Transportation &amp;</a:t>
            </a:r>
          </a:p>
          <a:p>
            <a:pPr>
              <a:spcBef>
                <a:spcPts val="0"/>
              </a:spcBef>
            </a:pPr>
            <a:r>
              <a:rPr lang="en-US" dirty="0"/>
              <a:t>TCRP Report 129: </a:t>
            </a:r>
            <a:r>
              <a:rPr lang="en-US" i="1" dirty="0"/>
              <a:t>Local &amp; Regional Funding Mechanisms for Public Transportation</a:t>
            </a:r>
          </a:p>
        </p:txBody>
      </p:sp>
    </p:spTree>
    <p:extLst>
      <p:ext uri="{BB962C8B-B14F-4D97-AF65-F5344CB8AC3E}">
        <p14:creationId xmlns:p14="http://schemas.microsoft.com/office/powerpoint/2010/main" val="3371690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2005 NTD Data</a:t>
            </a:r>
          </a:p>
        </p:txBody>
      </p:sp>
      <p:sp>
        <p:nvSpPr>
          <p:cNvPr id="3" name="Content Placeholder 2"/>
          <p:cNvSpPr>
            <a:spLocks noGrp="1"/>
          </p:cNvSpPr>
          <p:nvPr>
            <p:ph idx="1"/>
          </p:nvPr>
        </p:nvSpPr>
        <p:spPr>
          <a:xfrm>
            <a:off x="609600" y="1024467"/>
            <a:ext cx="8398933" cy="5715000"/>
          </a:xfrm>
        </p:spPr>
        <p:txBody>
          <a:bodyPr>
            <a:normAutofit fontScale="85000" lnSpcReduction="20000"/>
          </a:bodyPr>
          <a:lstStyle/>
          <a:p>
            <a:r>
              <a:rPr lang="en-US" dirty="0"/>
              <a:t>Nearly $26 billion was available for transit from local and regional sources ($6 billion for capital improvements and $20 billion for operations), including:</a:t>
            </a:r>
          </a:p>
          <a:p>
            <a:pPr lvl="1"/>
            <a:r>
              <a:rPr lang="en-US" b="1" dirty="0"/>
              <a:t>Fares</a:t>
            </a:r>
            <a:r>
              <a:rPr lang="en-US" dirty="0"/>
              <a:t> and other earned income accounted for ~51% of revenue, and virtually all of these funds are used for operations. </a:t>
            </a:r>
          </a:p>
          <a:p>
            <a:pPr lvl="1"/>
            <a:r>
              <a:rPr lang="en-US" b="1" dirty="0"/>
              <a:t>Local dedicated sources </a:t>
            </a:r>
            <a:r>
              <a:rPr lang="en-US" dirty="0"/>
              <a:t>accounted for ~18% of revenue and came from the following: </a:t>
            </a:r>
          </a:p>
          <a:p>
            <a:pPr lvl="2"/>
            <a:r>
              <a:rPr lang="en-US" dirty="0"/>
              <a:t>Sales taxes (57.5%), Property taxes (5.8%), Gas taxes (3.8%), Income taxes (2.0%), Tolls (2.0%), and Other (28.8%). </a:t>
            </a:r>
          </a:p>
          <a:p>
            <a:pPr lvl="1"/>
            <a:r>
              <a:rPr lang="en-US" b="1" dirty="0"/>
              <a:t>Directly generated taxes</a:t>
            </a:r>
            <a:r>
              <a:rPr lang="en-US" dirty="0"/>
              <a:t> accounted for a ~16% of revenue and came from the following: </a:t>
            </a:r>
          </a:p>
          <a:p>
            <a:pPr lvl="2"/>
            <a:r>
              <a:rPr lang="en-US" dirty="0"/>
              <a:t>Sales taxes (45.5%), Property taxes (7.0%), Tolls (5.0%), Gas taxes (0.2%), and Other (42.1%). </a:t>
            </a:r>
          </a:p>
          <a:p>
            <a:pPr lvl="1"/>
            <a:r>
              <a:rPr lang="en-US" b="1" dirty="0"/>
              <a:t>Local general funds </a:t>
            </a:r>
            <a:r>
              <a:rPr lang="en-US" dirty="0"/>
              <a:t>accounted for ~10% of revenues. </a:t>
            </a:r>
          </a:p>
          <a:p>
            <a:pPr lvl="1"/>
            <a:r>
              <a:rPr lang="en-US" b="1" dirty="0"/>
              <a:t>Other local sources </a:t>
            </a:r>
            <a:r>
              <a:rPr lang="en-US" dirty="0"/>
              <a:t>accounted for ~5% of revenues.</a:t>
            </a:r>
          </a:p>
        </p:txBody>
      </p:sp>
      <p:sp>
        <p:nvSpPr>
          <p:cNvPr id="4" name="TextBox 3"/>
          <p:cNvSpPr txBox="1"/>
          <p:nvPr/>
        </p:nvSpPr>
        <p:spPr>
          <a:xfrm>
            <a:off x="6248400" y="6591300"/>
            <a:ext cx="2895600" cy="266700"/>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Source: TCRP Report 129, page</a:t>
            </a:r>
            <a:r>
              <a:rPr lang="en-US" sz="1000" dirty="0">
                <a:solidFill>
                  <a:schemeClr val="tx1">
                    <a:tint val="75000"/>
                  </a:schemeClr>
                </a:solidFill>
              </a:rPr>
              <a:t>s </a:t>
            </a: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3-4</a:t>
            </a:r>
          </a:p>
        </p:txBody>
      </p:sp>
    </p:spTree>
    <p:extLst>
      <p:ext uri="{BB962C8B-B14F-4D97-AF65-F5344CB8AC3E}">
        <p14:creationId xmlns:p14="http://schemas.microsoft.com/office/powerpoint/2010/main" val="11502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Options for Local/Regional Transit Funding</a:t>
            </a:r>
          </a:p>
        </p:txBody>
      </p:sp>
      <p:pic>
        <p:nvPicPr>
          <p:cNvPr id="4" name="Content Placeholder 3"/>
          <p:cNvPicPr>
            <a:picLocks noGrp="1" noChangeAspect="1"/>
          </p:cNvPicPr>
          <p:nvPr>
            <p:ph idx="1"/>
          </p:nvPr>
        </p:nvPicPr>
        <p:blipFill>
          <a:blip r:embed="rId3"/>
          <a:stretch>
            <a:fillRect/>
          </a:stretch>
        </p:blipFill>
        <p:spPr>
          <a:xfrm>
            <a:off x="741304" y="1295400"/>
            <a:ext cx="8402696" cy="4419600"/>
          </a:xfrm>
          <a:prstGeom prst="rect">
            <a:avLst/>
          </a:prstGeom>
        </p:spPr>
      </p:pic>
      <p:sp>
        <p:nvSpPr>
          <p:cNvPr id="5" name="Rectangle 4"/>
          <p:cNvSpPr/>
          <p:nvPr/>
        </p:nvSpPr>
        <p:spPr>
          <a:xfrm>
            <a:off x="6782456" y="6611779"/>
            <a:ext cx="2361544"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Source: </a:t>
            </a:r>
            <a:r>
              <a:rPr lang="fr-FR" sz="1000" dirty="0" err="1">
                <a:solidFill>
                  <a:schemeClr val="bg1">
                    <a:lumMod val="50000"/>
                  </a:schemeClr>
                </a:solidFill>
                <a:latin typeface="+mj-lt"/>
                <a:ea typeface="Verdana" pitchFamily="34" charset="0"/>
                <a:cs typeface="Verdana" pitchFamily="34" charset="0"/>
              </a:rPr>
              <a:t>Litman</a:t>
            </a:r>
            <a:r>
              <a:rPr lang="fr-FR" sz="1000" dirty="0">
                <a:solidFill>
                  <a:schemeClr val="bg1">
                    <a:lumMod val="50000"/>
                  </a:schemeClr>
                </a:solidFill>
                <a:latin typeface="+mj-lt"/>
                <a:ea typeface="Verdana" pitchFamily="34" charset="0"/>
                <a:cs typeface="Verdana" pitchFamily="34" charset="0"/>
              </a:rPr>
              <a:t> page 4 &amp; TCRP Report 129</a:t>
            </a:r>
          </a:p>
        </p:txBody>
      </p:sp>
      <p:sp>
        <p:nvSpPr>
          <p:cNvPr id="3" name="TextBox 2"/>
          <p:cNvSpPr txBox="1"/>
          <p:nvPr/>
        </p:nvSpPr>
        <p:spPr>
          <a:xfrm>
            <a:off x="865952" y="5715000"/>
            <a:ext cx="8153400" cy="304800"/>
          </a:xfrm>
          <a:prstGeom prst="rect">
            <a:avLst/>
          </a:prstGeom>
        </p:spPr>
        <p:txBody>
          <a:bodyPr vert="horz" wrap="square" lIns="91440" tIns="45720" rIns="91440" bIns="45720" rtlCol="0">
            <a:normAutofit fontScale="550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2800" dirty="0">
                <a:solidFill>
                  <a:schemeClr val="tx1">
                    <a:tint val="75000"/>
                  </a:schemeClr>
                </a:solidFill>
              </a:rPr>
              <a:t>Note: Funding categories also include financing </a:t>
            </a:r>
            <a:r>
              <a:rPr kumimoji="0" lang="en-US" sz="2800" b="0" i="0" u="none" strike="noStrike" kern="1200" cap="none" spc="0" normalizeH="0" noProof="0" dirty="0">
                <a:ln>
                  <a:noFill/>
                </a:ln>
                <a:solidFill>
                  <a:schemeClr val="tx1">
                    <a:tint val="75000"/>
                  </a:schemeClr>
                </a:solidFill>
                <a:effectLst/>
                <a:uLnTx/>
                <a:uFillTx/>
                <a:latin typeface="+mn-lt"/>
                <a:ea typeface="+mn-ea"/>
                <a:cs typeface="+mn-cs"/>
              </a:rPr>
              <a:t>mechanisms and farebox revenue.</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11372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77200" cy="5443379"/>
          </a:xfrm>
        </p:spPr>
        <p:txBody>
          <a:bodyPr>
            <a:normAutofit fontScale="77500" lnSpcReduction="20000"/>
          </a:bodyPr>
          <a:lstStyle/>
          <a:p>
            <a:pPr marL="0" indent="0">
              <a:buNone/>
            </a:pPr>
            <a:r>
              <a:rPr lang="en-US" dirty="0"/>
              <a:t>This category includes all traditional forms of broad tax- and fee-based revenue-raising mechanisms, including:</a:t>
            </a:r>
          </a:p>
          <a:p>
            <a:endParaRPr lang="en-US" dirty="0"/>
          </a:p>
          <a:p>
            <a:pPr marL="571500" indent="-514350">
              <a:buFont typeface="+mj-lt"/>
              <a:buAutoNum type="arabicPeriod"/>
            </a:pPr>
            <a:r>
              <a:rPr lang="en-US" b="1" dirty="0"/>
              <a:t>Sales taxes </a:t>
            </a:r>
            <a:r>
              <a:rPr lang="en-US" dirty="0"/>
              <a:t>can be collected from the retail sales of certain tangible personal property and services. These are the most widely used source of dedicated local/regional funding. </a:t>
            </a:r>
          </a:p>
          <a:p>
            <a:pPr lvl="1"/>
            <a:r>
              <a:rPr lang="en-US" dirty="0"/>
              <a:t>All but five states have state sales taxes with rates ranging from 4% to 7.25%. At the local/regional level, additional sales taxes enacted for transit typically range from 0.25% to 1%</a:t>
            </a:r>
          </a:p>
          <a:p>
            <a:pPr lvl="1"/>
            <a:endParaRPr lang="en-US" dirty="0"/>
          </a:p>
          <a:p>
            <a:pPr marL="571500" indent="-514350">
              <a:buFont typeface="+mj-lt"/>
              <a:buAutoNum type="arabicPeriod"/>
            </a:pPr>
            <a:r>
              <a:rPr lang="en-US" b="1" dirty="0"/>
              <a:t>Property taxes </a:t>
            </a:r>
            <a:r>
              <a:rPr lang="en-US" dirty="0"/>
              <a:t>or ad valorem taxes on land and building value are generally the principal source of revenue for local governments. Portions of local property taxes are commonly used by special districts and authorities, including transit authorities and school districts.</a:t>
            </a:r>
          </a:p>
        </p:txBody>
      </p:sp>
      <p:sp>
        <p:nvSpPr>
          <p:cNvPr id="4" name="Title 1"/>
          <p:cNvSpPr>
            <a:spLocks noGrp="1"/>
          </p:cNvSpPr>
          <p:nvPr>
            <p:ph type="title"/>
          </p:nvPr>
        </p:nvSpPr>
        <p:spPr>
          <a:xfrm>
            <a:off x="685800" y="228600"/>
            <a:ext cx="7848600" cy="411162"/>
          </a:xfrm>
        </p:spPr>
        <p:txBody>
          <a:bodyPr>
            <a:normAutofit fontScale="90000"/>
          </a:bodyPr>
          <a:lstStyle/>
          <a:p>
            <a:r>
              <a:rPr lang="en-US" dirty="0"/>
              <a:t>Type 1: Traditional tax- and fee-based transit funding sources (1/2)</a:t>
            </a:r>
          </a:p>
        </p:txBody>
      </p:sp>
      <p:sp>
        <p:nvSpPr>
          <p:cNvPr id="5" name="Rectangle 4"/>
          <p:cNvSpPr/>
          <p:nvPr/>
        </p:nvSpPr>
        <p:spPr>
          <a:xfrm>
            <a:off x="7608002" y="6611779"/>
            <a:ext cx="1535998"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TCRP Report 129, page 16</a:t>
            </a:r>
          </a:p>
        </p:txBody>
      </p:sp>
    </p:spTree>
    <p:extLst>
      <p:ext uri="{BB962C8B-B14F-4D97-AF65-F5344CB8AC3E}">
        <p14:creationId xmlns:p14="http://schemas.microsoft.com/office/powerpoint/2010/main" val="141250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Outline</a:t>
            </a:r>
          </a:p>
        </p:txBody>
      </p:sp>
      <p:sp>
        <p:nvSpPr>
          <p:cNvPr id="5" name="Content Placeholder 4"/>
          <p:cNvSpPr>
            <a:spLocks noGrp="1"/>
          </p:cNvSpPr>
          <p:nvPr>
            <p:ph idx="1"/>
          </p:nvPr>
        </p:nvSpPr>
        <p:spPr/>
        <p:txBody>
          <a:bodyPr>
            <a:normAutofit/>
          </a:bodyPr>
          <a:lstStyle/>
          <a:p>
            <a:r>
              <a:rPr lang="en-US" dirty="0"/>
              <a:t>Overview of transit regulation</a:t>
            </a:r>
          </a:p>
          <a:p>
            <a:pPr marL="457200" lvl="1" indent="0">
              <a:buNone/>
            </a:pPr>
            <a:endParaRPr lang="en-US" dirty="0"/>
          </a:p>
          <a:p>
            <a:r>
              <a:rPr lang="en-US" dirty="0"/>
              <a:t>Government role in funding</a:t>
            </a:r>
          </a:p>
          <a:p>
            <a:endParaRPr lang="en-US" dirty="0"/>
          </a:p>
          <a:p>
            <a:r>
              <a:rPr lang="en-US" dirty="0"/>
              <a:t>Local funding options</a:t>
            </a:r>
          </a:p>
          <a:p>
            <a:endParaRPr lang="en-US" dirty="0"/>
          </a:p>
          <a:p>
            <a:r>
              <a:rPr lang="en-US" dirty="0"/>
              <a:t>Federal grant programs</a:t>
            </a:r>
          </a:p>
          <a:p>
            <a:endParaRPr lang="en-US" i="1" dirty="0">
              <a:solidFill>
                <a:srgbClr val="C00000"/>
              </a:solidFill>
            </a:endParaRPr>
          </a:p>
          <a:p>
            <a:r>
              <a:rPr lang="en-US" dirty="0"/>
              <a:t>How to prioritize investments</a:t>
            </a:r>
          </a:p>
        </p:txBody>
      </p:sp>
    </p:spTree>
    <p:extLst>
      <p:ext uri="{BB962C8B-B14F-4D97-AF65-F5344CB8AC3E}">
        <p14:creationId xmlns:p14="http://schemas.microsoft.com/office/powerpoint/2010/main" val="2688954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867" y="1143000"/>
            <a:ext cx="8229600" cy="5706533"/>
          </a:xfrm>
        </p:spPr>
        <p:txBody>
          <a:bodyPr>
            <a:normAutofit fontScale="77500" lnSpcReduction="20000"/>
          </a:bodyPr>
          <a:lstStyle/>
          <a:p>
            <a:pPr marL="0" indent="0">
              <a:buNone/>
            </a:pPr>
            <a:r>
              <a:rPr lang="en-US" b="1" dirty="0"/>
              <a:t>3. Lease Revenues: </a:t>
            </a:r>
            <a:r>
              <a:rPr lang="en-US" dirty="0"/>
              <a:t>Transit systems may generate income through leasing (at market rates) portions of physical facilities, typically terminal, station, transfer, or parking facilities.</a:t>
            </a:r>
          </a:p>
          <a:p>
            <a:pPr marL="0" indent="0">
              <a:buNone/>
            </a:pPr>
            <a:endParaRPr lang="en-US" dirty="0"/>
          </a:p>
          <a:p>
            <a:pPr marL="0" indent="0">
              <a:buNone/>
            </a:pPr>
            <a:r>
              <a:rPr lang="en-US" b="1" dirty="0"/>
              <a:t>4. Advertising: </a:t>
            </a:r>
            <a:r>
              <a:rPr lang="en-US" dirty="0"/>
              <a:t>Most transit agencies solicit and accept advertising on their vehicles, facilities (such as stations and shelters), and materials (such as tickets, schedules, and maps).</a:t>
            </a:r>
          </a:p>
          <a:p>
            <a:pPr marL="0" indent="0">
              <a:buNone/>
            </a:pPr>
            <a:endParaRPr lang="en-US" dirty="0"/>
          </a:p>
          <a:p>
            <a:pPr marL="0" indent="0">
              <a:buNone/>
            </a:pPr>
            <a:r>
              <a:rPr lang="en-US" b="1" dirty="0"/>
              <a:t>5. Concessions: </a:t>
            </a:r>
            <a:r>
              <a:rPr lang="en-US" dirty="0"/>
              <a:t>Larger transit agencies with significant space in terminal and station facilities may enter into concession agreements (an income-generating strategy similar to leasing) with a variety of commercial and retail enterprises. </a:t>
            </a:r>
          </a:p>
          <a:p>
            <a:pPr lvl="1"/>
            <a:r>
              <a:rPr lang="en-US" dirty="0"/>
              <a:t>	These include newsstands, food stands, ATMs, vending 	machine operations, shops, etc.</a:t>
            </a:r>
          </a:p>
          <a:p>
            <a:pPr marL="0" indent="0">
              <a:buNone/>
            </a:pPr>
            <a:endParaRPr lang="en-US" dirty="0"/>
          </a:p>
        </p:txBody>
      </p:sp>
      <p:sp>
        <p:nvSpPr>
          <p:cNvPr id="4" name="Title 1"/>
          <p:cNvSpPr>
            <a:spLocks noGrp="1"/>
          </p:cNvSpPr>
          <p:nvPr>
            <p:ph type="title"/>
          </p:nvPr>
        </p:nvSpPr>
        <p:spPr>
          <a:xfrm>
            <a:off x="685800" y="228600"/>
            <a:ext cx="7848600" cy="411162"/>
          </a:xfrm>
        </p:spPr>
        <p:txBody>
          <a:bodyPr>
            <a:normAutofit fontScale="90000"/>
          </a:bodyPr>
          <a:lstStyle/>
          <a:p>
            <a:r>
              <a:rPr lang="en-US" dirty="0"/>
              <a:t>Type 1: Traditional tax- and fee-based transit funding sources (1/2)</a:t>
            </a:r>
          </a:p>
        </p:txBody>
      </p:sp>
      <p:sp>
        <p:nvSpPr>
          <p:cNvPr id="5" name="Rectangle 4"/>
          <p:cNvSpPr/>
          <p:nvPr/>
        </p:nvSpPr>
        <p:spPr>
          <a:xfrm>
            <a:off x="7608002" y="6603312"/>
            <a:ext cx="1535998" cy="246221"/>
          </a:xfrm>
          <a:prstGeom prst="rect">
            <a:avLst/>
          </a:prstGeom>
        </p:spPr>
        <p:txBody>
          <a:bodyPr wrap="none">
            <a:spAutoFit/>
          </a:bodyPr>
          <a:lstStyle/>
          <a:p>
            <a:r>
              <a:rPr lang="fr-FR" sz="1000" dirty="0">
                <a:solidFill>
                  <a:schemeClr val="bg1">
                    <a:lumMod val="50000"/>
                  </a:schemeClr>
                </a:solidFill>
                <a:latin typeface="+mj-lt"/>
                <a:ea typeface="Verdana" pitchFamily="34" charset="0"/>
                <a:cs typeface="Verdana" pitchFamily="34" charset="0"/>
              </a:rPr>
              <a:t>TCRP Report 129, page 18</a:t>
            </a:r>
          </a:p>
        </p:txBody>
      </p:sp>
    </p:spTree>
    <p:extLst>
      <p:ext uri="{BB962C8B-B14F-4D97-AF65-F5344CB8AC3E}">
        <p14:creationId xmlns:p14="http://schemas.microsoft.com/office/powerpoint/2010/main" val="238301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229600" cy="5257800"/>
          </a:xfrm>
        </p:spPr>
        <p:txBody>
          <a:bodyPr>
            <a:normAutofit fontScale="70000" lnSpcReduction="20000"/>
          </a:bodyPr>
          <a:lstStyle/>
          <a:p>
            <a:pPr marL="0" indent="0">
              <a:buNone/>
            </a:pPr>
            <a:r>
              <a:rPr lang="en-US" dirty="0"/>
              <a:t>These are somewhat less widely used to support transit, including:</a:t>
            </a:r>
          </a:p>
          <a:p>
            <a:endParaRPr lang="en-US" dirty="0"/>
          </a:p>
          <a:p>
            <a:pPr marL="514350" indent="-514350">
              <a:buFont typeface="+mj-lt"/>
              <a:buAutoNum type="arabicPeriod"/>
            </a:pPr>
            <a:r>
              <a:rPr lang="en-US" b="1" dirty="0"/>
              <a:t>Employer/payroll taxes </a:t>
            </a:r>
            <a:r>
              <a:rPr lang="en-US" dirty="0"/>
              <a:t>are typically imposed directly on the employer for the amount of gross payroll paid for services performed within the transit district. Employer taxes are usually administered by the state revenue agency on behalf of the transit agencies.</a:t>
            </a:r>
          </a:p>
          <a:p>
            <a:pPr marL="514350" indent="-514350">
              <a:buFont typeface="+mj-lt"/>
              <a:buAutoNum type="arabicPeriod"/>
            </a:pPr>
            <a:endParaRPr lang="en-US" dirty="0"/>
          </a:p>
          <a:p>
            <a:pPr marL="514350" indent="-514350">
              <a:buFont typeface="+mj-lt"/>
              <a:buAutoNum type="arabicPeriod"/>
            </a:pPr>
            <a:r>
              <a:rPr lang="en-US" b="1" dirty="0"/>
              <a:t>Parking revenues can come </a:t>
            </a:r>
            <a:r>
              <a:rPr lang="en-US" dirty="0"/>
              <a:t>from surface lots and structured parking facilities that the transit agency own.</a:t>
            </a:r>
          </a:p>
          <a:p>
            <a:pPr marL="514350" indent="-514350">
              <a:buFont typeface="+mj-lt"/>
              <a:buAutoNum type="arabicPeriod"/>
            </a:pPr>
            <a:endParaRPr lang="en-US" dirty="0"/>
          </a:p>
          <a:p>
            <a:pPr marL="514350" indent="-514350">
              <a:buFont typeface="+mj-lt"/>
              <a:buAutoNum type="arabicPeriod"/>
            </a:pPr>
            <a:r>
              <a:rPr lang="en-US" b="1" dirty="0"/>
              <a:t>Rental car taxes </a:t>
            </a:r>
            <a:r>
              <a:rPr lang="en-US" dirty="0"/>
              <a:t>are paid by the consumer on the rental of a passenger car for a specified period of time and typically go to state revenue departments. They may be reallocated back to local governments or agencies, including public transportation. Rates typically range from 1 to 2 percent.</a:t>
            </a:r>
          </a:p>
        </p:txBody>
      </p:sp>
      <p:sp>
        <p:nvSpPr>
          <p:cNvPr id="4" name="Title 1"/>
          <p:cNvSpPr>
            <a:spLocks noGrp="1"/>
          </p:cNvSpPr>
          <p:nvPr>
            <p:ph type="title"/>
          </p:nvPr>
        </p:nvSpPr>
        <p:spPr>
          <a:xfrm>
            <a:off x="668867" y="228600"/>
            <a:ext cx="7848600" cy="411162"/>
          </a:xfrm>
        </p:spPr>
        <p:txBody>
          <a:bodyPr>
            <a:normAutofit fontScale="90000"/>
          </a:bodyPr>
          <a:lstStyle/>
          <a:p>
            <a:r>
              <a:rPr lang="en-US" dirty="0"/>
              <a:t>Type 2: Common business, activity, and related funding sources </a:t>
            </a:r>
          </a:p>
        </p:txBody>
      </p:sp>
      <p:sp>
        <p:nvSpPr>
          <p:cNvPr id="5" name="Rectangle 4"/>
          <p:cNvSpPr/>
          <p:nvPr/>
        </p:nvSpPr>
        <p:spPr>
          <a:xfrm>
            <a:off x="7608002" y="6611779"/>
            <a:ext cx="1535998"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TCRP Report 129, page 19</a:t>
            </a:r>
          </a:p>
        </p:txBody>
      </p:sp>
    </p:spTree>
    <p:extLst>
      <p:ext uri="{BB962C8B-B14F-4D97-AF65-F5344CB8AC3E}">
        <p14:creationId xmlns:p14="http://schemas.microsoft.com/office/powerpoint/2010/main" val="205282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This category includes arrangements to capture revenue from the income streams of private business and development activities benefiting from </a:t>
            </a:r>
            <a:r>
              <a:rPr lang="en-US" i="1" dirty="0"/>
              <a:t>proximity to transit facilities/services</a:t>
            </a:r>
            <a:r>
              <a:rPr lang="en-US" dirty="0"/>
              <a:t>, including:</a:t>
            </a:r>
          </a:p>
          <a:p>
            <a:endParaRPr lang="en-US" dirty="0"/>
          </a:p>
          <a:p>
            <a:pPr marL="514350" indent="-514350">
              <a:buFont typeface="+mj-lt"/>
              <a:buAutoNum type="arabicPeriod"/>
            </a:pPr>
            <a:r>
              <a:rPr lang="en-US" b="1" dirty="0"/>
              <a:t>Value Capture </a:t>
            </a:r>
            <a:r>
              <a:rPr lang="en-US" dirty="0"/>
              <a:t>refers to circumstances in which the provision of public transportation increases the market value of surrounding real estate, and measures are enacted to capture some or all of that increase to defray public expense. </a:t>
            </a:r>
          </a:p>
          <a:p>
            <a:pPr marL="514350" indent="-514350">
              <a:buFont typeface="+mj-lt"/>
              <a:buAutoNum type="arabicPeriod"/>
            </a:pPr>
            <a:endParaRPr lang="en-US" dirty="0"/>
          </a:p>
          <a:p>
            <a:pPr marL="514350" indent="-514350">
              <a:buFont typeface="+mj-lt"/>
              <a:buAutoNum type="arabicPeriod"/>
            </a:pPr>
            <a:r>
              <a:rPr lang="en-US" b="1" dirty="0"/>
              <a:t>Right-of-Way Leasing: </a:t>
            </a:r>
            <a:r>
              <a:rPr lang="en-US" dirty="0"/>
              <a:t>Linear rights-of-way owned and maintained by transit agencies providing fixed guideway services have the potential to serve a number of emerging private business needs. </a:t>
            </a:r>
          </a:p>
          <a:p>
            <a:pPr lvl="1"/>
            <a:r>
              <a:rPr lang="en-US" dirty="0"/>
              <a:t>Example: cable and fiber-optic networks</a:t>
            </a:r>
          </a:p>
        </p:txBody>
      </p:sp>
      <p:sp>
        <p:nvSpPr>
          <p:cNvPr id="4" name="Title 1"/>
          <p:cNvSpPr>
            <a:spLocks noGrp="1"/>
          </p:cNvSpPr>
          <p:nvPr>
            <p:ph type="title"/>
          </p:nvPr>
        </p:nvSpPr>
        <p:spPr>
          <a:xfrm>
            <a:off x="609600" y="274638"/>
            <a:ext cx="7848600" cy="411162"/>
          </a:xfrm>
        </p:spPr>
        <p:txBody>
          <a:bodyPr>
            <a:normAutofit fontScale="90000"/>
          </a:bodyPr>
          <a:lstStyle/>
          <a:p>
            <a:r>
              <a:rPr lang="en-US" dirty="0"/>
              <a:t>Type 3: Revenue streams from projects </a:t>
            </a:r>
          </a:p>
        </p:txBody>
      </p:sp>
      <p:sp>
        <p:nvSpPr>
          <p:cNvPr id="5" name="Rectangle 4"/>
          <p:cNvSpPr/>
          <p:nvPr/>
        </p:nvSpPr>
        <p:spPr>
          <a:xfrm>
            <a:off x="7330683" y="6583362"/>
            <a:ext cx="1813317"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TCRP Report 129, page 28 &amp; 30</a:t>
            </a:r>
          </a:p>
        </p:txBody>
      </p:sp>
    </p:spTree>
    <p:extLst>
      <p:ext uri="{BB962C8B-B14F-4D97-AF65-F5344CB8AC3E}">
        <p14:creationId xmlns:p14="http://schemas.microsoft.com/office/powerpoint/2010/main" val="8520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305800" cy="5486400"/>
          </a:xfrm>
        </p:spPr>
        <p:txBody>
          <a:bodyPr>
            <a:normAutofit fontScale="85000" lnSpcReduction="20000"/>
          </a:bodyPr>
          <a:lstStyle/>
          <a:p>
            <a:pPr marL="0" indent="0">
              <a:buNone/>
            </a:pPr>
            <a:r>
              <a:rPr lang="en-US" dirty="0"/>
              <a:t>This category includes emerging revenue sources that are intended to vary based on market forces.</a:t>
            </a:r>
          </a:p>
          <a:p>
            <a:pPr marL="0" indent="0">
              <a:buNone/>
            </a:pPr>
            <a:endParaRPr lang="en-US" dirty="0"/>
          </a:p>
          <a:p>
            <a:pPr marL="514350" indent="-514350">
              <a:buAutoNum type="arabicPeriod"/>
            </a:pPr>
            <a:r>
              <a:rPr lang="en-US" b="1" dirty="0"/>
              <a:t>Tolls</a:t>
            </a:r>
            <a:r>
              <a:rPr lang="en-US" dirty="0"/>
              <a:t> are charged on a specific piece of transportation infrastructure to raise revenue (and influence demand).</a:t>
            </a:r>
          </a:p>
          <a:p>
            <a:pPr marL="514350" indent="-514350">
              <a:buAutoNum type="arabicPeriod"/>
            </a:pPr>
            <a:endParaRPr lang="en-US" dirty="0"/>
          </a:p>
          <a:p>
            <a:pPr marL="514350" indent="-514350">
              <a:buAutoNum type="arabicPeriod"/>
            </a:pPr>
            <a:r>
              <a:rPr lang="en-US" b="1" dirty="0"/>
              <a:t>Congestion charging </a:t>
            </a:r>
            <a:r>
              <a:rPr lang="en-US" dirty="0"/>
              <a:t>is a pricing road, bridge, or tunnel based on the volume of traffic and/or level of congestion being experienced.</a:t>
            </a:r>
          </a:p>
          <a:p>
            <a:pPr marL="514350" indent="-514350">
              <a:buAutoNum type="arabicPeriod"/>
            </a:pPr>
            <a:endParaRPr lang="en-US" dirty="0"/>
          </a:p>
          <a:p>
            <a:pPr marL="514350" indent="-514350">
              <a:buAutoNum type="arabicPeriod"/>
            </a:pPr>
            <a:r>
              <a:rPr lang="en-US" b="1" dirty="0"/>
              <a:t>Vehicle Miles Traveled (VMT) fee </a:t>
            </a:r>
            <a:r>
              <a:rPr lang="en-US" dirty="0"/>
              <a:t>is a policy of charging motorists based on how many miles they have traveled.</a:t>
            </a:r>
          </a:p>
        </p:txBody>
      </p:sp>
      <p:sp>
        <p:nvSpPr>
          <p:cNvPr id="4" name="Title 1"/>
          <p:cNvSpPr>
            <a:spLocks noGrp="1"/>
          </p:cNvSpPr>
          <p:nvPr>
            <p:ph type="title"/>
          </p:nvPr>
        </p:nvSpPr>
        <p:spPr>
          <a:xfrm>
            <a:off x="609600" y="228600"/>
            <a:ext cx="7848600" cy="411162"/>
          </a:xfrm>
        </p:spPr>
        <p:txBody>
          <a:bodyPr>
            <a:normAutofit fontScale="90000"/>
          </a:bodyPr>
          <a:lstStyle/>
          <a:p>
            <a:r>
              <a:rPr lang="en-US" dirty="0"/>
              <a:t>Type 4: New “user” or “market-based” funding sources</a:t>
            </a:r>
          </a:p>
        </p:txBody>
      </p:sp>
      <p:sp>
        <p:nvSpPr>
          <p:cNvPr id="5" name="Rectangle 4"/>
          <p:cNvSpPr/>
          <p:nvPr/>
        </p:nvSpPr>
        <p:spPr>
          <a:xfrm>
            <a:off x="7608002" y="6611779"/>
            <a:ext cx="1535998"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TCRP Report 129, page 31</a:t>
            </a:r>
          </a:p>
        </p:txBody>
      </p:sp>
    </p:spTree>
    <p:extLst>
      <p:ext uri="{BB962C8B-B14F-4D97-AF65-F5344CB8AC3E}">
        <p14:creationId xmlns:p14="http://schemas.microsoft.com/office/powerpoint/2010/main" val="18505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Funding</a:t>
            </a:r>
          </a:p>
        </p:txBody>
      </p:sp>
      <p:sp>
        <p:nvSpPr>
          <p:cNvPr id="5" name="Text Placeholder 4"/>
          <p:cNvSpPr>
            <a:spLocks noGrp="1"/>
          </p:cNvSpPr>
          <p:nvPr>
            <p:ph type="body" idx="1"/>
          </p:nvPr>
        </p:nvSpPr>
        <p:spPr>
          <a:xfrm>
            <a:off x="707799" y="4268788"/>
            <a:ext cx="7772400" cy="1500187"/>
          </a:xfrm>
        </p:spPr>
        <p:txBody>
          <a:bodyPr/>
          <a:lstStyle/>
          <a:p>
            <a:r>
              <a:rPr lang="en-US" dirty="0"/>
              <a:t>Source: Federal Transit Administration: </a:t>
            </a:r>
            <a:r>
              <a:rPr lang="en-US" dirty="0">
                <a:hlinkClick r:id="rId3"/>
              </a:rPr>
              <a:t>http://www.fta.dot.gov/</a:t>
            </a:r>
            <a:endParaRPr lang="en-US" dirty="0"/>
          </a:p>
          <a:p>
            <a:r>
              <a:rPr lang="en-US" b="1" dirty="0">
                <a:solidFill>
                  <a:srgbClr val="C00000"/>
                </a:solidFill>
              </a:rPr>
              <a:t>Note: this content may have changed with the 2021 infrastructure bill.</a:t>
            </a:r>
          </a:p>
        </p:txBody>
      </p:sp>
    </p:spTree>
    <p:extLst>
      <p:ext uri="{BB962C8B-B14F-4D97-AF65-F5344CB8AC3E}">
        <p14:creationId xmlns:p14="http://schemas.microsoft.com/office/powerpoint/2010/main" val="50706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305800" cy="5410200"/>
          </a:xfrm>
        </p:spPr>
        <p:txBody>
          <a:bodyPr>
            <a:normAutofit lnSpcReduction="10000"/>
          </a:bodyPr>
          <a:lstStyle/>
          <a:p>
            <a:r>
              <a:rPr lang="en-US" dirty="0"/>
              <a:t>Typically, the project has one or more of the following qualities:</a:t>
            </a:r>
          </a:p>
          <a:p>
            <a:pPr marL="971550" lvl="1" indent="-514350">
              <a:buFont typeface="+mj-lt"/>
              <a:buAutoNum type="arabicPeriod"/>
            </a:pPr>
            <a:r>
              <a:rPr lang="en-US" dirty="0"/>
              <a:t>National significance (not just local benefits)</a:t>
            </a:r>
          </a:p>
          <a:p>
            <a:pPr marL="971550" lvl="1" indent="-514350">
              <a:buFont typeface="+mj-lt"/>
              <a:buAutoNum type="arabicPeriod"/>
            </a:pPr>
            <a:r>
              <a:rPr lang="en-US" dirty="0"/>
              <a:t>Interstate characteristics (more than 1 area/state)</a:t>
            </a:r>
          </a:p>
          <a:p>
            <a:pPr marL="971550" lvl="1" indent="-514350">
              <a:buFont typeface="+mj-lt"/>
              <a:buAutoNum type="arabicPeriod"/>
            </a:pPr>
            <a:r>
              <a:rPr lang="en-US" dirty="0"/>
              <a:t>Major investment of a permanent facility with long-term significance (can pool together funds)</a:t>
            </a:r>
          </a:p>
          <a:p>
            <a:pPr marL="971550" lvl="1" indent="-514350">
              <a:buFont typeface="+mj-lt"/>
              <a:buAutoNum type="arabicPeriod"/>
            </a:pPr>
            <a:r>
              <a:rPr lang="en-US" dirty="0"/>
              <a:t>Project has large, positive, non-quantifiable externalities</a:t>
            </a:r>
          </a:p>
          <a:p>
            <a:pPr marL="971550" lvl="1" indent="-514350">
              <a:buFont typeface="+mj-lt"/>
              <a:buAutoNum type="arabicPeriod"/>
            </a:pPr>
            <a:r>
              <a:rPr lang="en-US" dirty="0"/>
              <a:t>Research/demonstration activities that benefit the country (could be used in other areas)</a:t>
            </a:r>
          </a:p>
          <a:p>
            <a:pPr marL="971550" lvl="1" indent="-514350">
              <a:buFont typeface="+mj-lt"/>
              <a:buAutoNum type="arabicPeriod"/>
            </a:pPr>
            <a:r>
              <a:rPr lang="en-US" dirty="0"/>
              <a:t>Strong political support at the national level</a:t>
            </a:r>
          </a:p>
          <a:p>
            <a:pPr lvl="1"/>
            <a:endParaRPr lang="en-US" dirty="0"/>
          </a:p>
        </p:txBody>
      </p:sp>
      <p:sp>
        <p:nvSpPr>
          <p:cNvPr id="4" name="Rectangle 3"/>
          <p:cNvSpPr/>
          <p:nvPr/>
        </p:nvSpPr>
        <p:spPr>
          <a:xfrm>
            <a:off x="7300499" y="6611779"/>
            <a:ext cx="1858201" cy="246221"/>
          </a:xfrm>
          <a:prstGeom prst="rect">
            <a:avLst/>
          </a:prstGeom>
        </p:spPr>
        <p:txBody>
          <a:bodyPr wrap="none">
            <a:spAutoFit/>
          </a:bodyPr>
          <a:lstStyle/>
          <a:p>
            <a:pPr algn="r"/>
            <a:r>
              <a:rPr lang="fr-FR" sz="1000" dirty="0">
                <a:solidFill>
                  <a:schemeClr val="bg1">
                    <a:lumMod val="50000"/>
                  </a:schemeClr>
                </a:solidFill>
                <a:latin typeface="+mj-lt"/>
                <a:ea typeface="Verdana" pitchFamily="34" charset="0"/>
                <a:cs typeface="Verdana" pitchFamily="34" charset="0"/>
              </a:rPr>
              <a:t>Source: </a:t>
            </a:r>
            <a:r>
              <a:rPr lang="fr-FR" sz="1000" dirty="0" err="1">
                <a:solidFill>
                  <a:schemeClr val="bg1">
                    <a:lumMod val="50000"/>
                  </a:schemeClr>
                </a:solidFill>
                <a:latin typeface="+mj-lt"/>
                <a:ea typeface="Verdana" pitchFamily="34" charset="0"/>
                <a:cs typeface="Verdana" pitchFamily="34" charset="0"/>
              </a:rPr>
              <a:t>Vuchic</a:t>
            </a:r>
            <a:r>
              <a:rPr lang="fr-FR" sz="1000" dirty="0">
                <a:solidFill>
                  <a:schemeClr val="bg1">
                    <a:lumMod val="50000"/>
                  </a:schemeClr>
                </a:solidFill>
                <a:latin typeface="+mj-lt"/>
                <a:ea typeface="Verdana" pitchFamily="34" charset="0"/>
                <a:cs typeface="Verdana" pitchFamily="34" charset="0"/>
              </a:rPr>
              <a:t> (2007), page 411</a:t>
            </a:r>
          </a:p>
        </p:txBody>
      </p:sp>
      <p:sp>
        <p:nvSpPr>
          <p:cNvPr id="5" name="Title 1">
            <a:extLst>
              <a:ext uri="{FF2B5EF4-FFF2-40B4-BE49-F238E27FC236}">
                <a16:creationId xmlns:a16="http://schemas.microsoft.com/office/drawing/2014/main" id="{05849931-6E9D-AC9D-D6A8-61FB3AD1C3EE}"/>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When do the feds provide funds?</a:t>
            </a:r>
          </a:p>
        </p:txBody>
      </p:sp>
    </p:spTree>
    <p:extLst>
      <p:ext uri="{BB962C8B-B14F-4D97-AF65-F5344CB8AC3E}">
        <p14:creationId xmlns:p14="http://schemas.microsoft.com/office/powerpoint/2010/main" val="15756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305800" cy="5715000"/>
          </a:xfrm>
        </p:spPr>
        <p:txBody>
          <a:bodyPr>
            <a:normAutofit/>
          </a:bodyPr>
          <a:lstStyle/>
          <a:p>
            <a:r>
              <a:rPr lang="en-US" sz="2000" dirty="0"/>
              <a:t>Fixing America’s Surface Transportation Act (FAST Act): signed into law by President Obama on December 4, 2015</a:t>
            </a:r>
          </a:p>
          <a:p>
            <a:r>
              <a:rPr lang="en-US" sz="2000" dirty="0"/>
              <a:t>The president’s FY 2017 budget for the DOT is $98.1 million, including 19.8 million for the FTA</a:t>
            </a:r>
          </a:p>
          <a:p>
            <a:endParaRPr lang="en-US" sz="2000" dirty="0"/>
          </a:p>
          <a:p>
            <a:endParaRPr lang="en-US" sz="2000" dirty="0"/>
          </a:p>
          <a:p>
            <a:endParaRPr lang="en-US" sz="2000" dirty="0"/>
          </a:p>
          <a:p>
            <a:endParaRPr lang="en-US" sz="2000" dirty="0"/>
          </a:p>
          <a:p>
            <a:endParaRPr lang="en-US" dirty="0"/>
          </a:p>
          <a:p>
            <a:endParaRPr lang="en-US" dirty="0"/>
          </a:p>
        </p:txBody>
      </p:sp>
      <p:sp>
        <p:nvSpPr>
          <p:cNvPr id="4" name="TextBox 3"/>
          <p:cNvSpPr txBox="1"/>
          <p:nvPr/>
        </p:nvSpPr>
        <p:spPr>
          <a:xfrm>
            <a:off x="1687286" y="6629400"/>
            <a:ext cx="7467600" cy="228600"/>
          </a:xfrm>
          <a:prstGeom prst="rect">
            <a:avLst/>
          </a:prstGeom>
        </p:spPr>
        <p:txBody>
          <a:bodyPr vert="horz" wrap="square" lIns="91440" tIns="45720" rIns="91440" bIns="45720" rtlCol="0">
            <a:noAutofit/>
          </a:bodyPr>
          <a:lstStyle/>
          <a:p>
            <a:pPr algn="r">
              <a:spcBef>
                <a:spcPct val="20000"/>
              </a:spcBef>
            </a:pPr>
            <a:r>
              <a:rPr lang="en-US" sz="1000" dirty="0">
                <a:solidFill>
                  <a:schemeClr val="tx1">
                    <a:tint val="75000"/>
                  </a:schemeClr>
                </a:solidFill>
              </a:rPr>
              <a:t>https://www.transportation.gov/sites/dot.gov/files/docs/DOT_BH2017_508%5B2%5D.pdf</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p:cNvPicPr>
            <a:picLocks noChangeAspect="1"/>
          </p:cNvPicPr>
          <p:nvPr/>
        </p:nvPicPr>
        <p:blipFill>
          <a:blip r:embed="rId3"/>
          <a:stretch>
            <a:fillRect/>
          </a:stretch>
        </p:blipFill>
        <p:spPr>
          <a:xfrm>
            <a:off x="893505" y="2442843"/>
            <a:ext cx="7890387" cy="804417"/>
          </a:xfrm>
          <a:prstGeom prst="rect">
            <a:avLst/>
          </a:prstGeom>
        </p:spPr>
      </p:pic>
      <p:pic>
        <p:nvPicPr>
          <p:cNvPr id="9" name="Picture 8"/>
          <p:cNvPicPr>
            <a:picLocks noChangeAspect="1"/>
          </p:cNvPicPr>
          <p:nvPr/>
        </p:nvPicPr>
        <p:blipFill>
          <a:blip r:embed="rId4"/>
          <a:stretch>
            <a:fillRect/>
          </a:stretch>
        </p:blipFill>
        <p:spPr>
          <a:xfrm>
            <a:off x="893506" y="3348290"/>
            <a:ext cx="7890387" cy="1753732"/>
          </a:xfrm>
          <a:prstGeom prst="rect">
            <a:avLst/>
          </a:prstGeom>
        </p:spPr>
      </p:pic>
      <p:sp>
        <p:nvSpPr>
          <p:cNvPr id="5" name="Title 1">
            <a:extLst>
              <a:ext uri="{FF2B5EF4-FFF2-40B4-BE49-F238E27FC236}">
                <a16:creationId xmlns:a16="http://schemas.microsoft.com/office/drawing/2014/main" id="{EF014971-03E8-7158-F8C3-28E0F2F5E0E3}"/>
              </a:ext>
            </a:extLst>
          </p:cNvPr>
          <p:cNvSpPr txBox="1">
            <a:spLocks/>
          </p:cNvSpPr>
          <p:nvPr/>
        </p:nvSpPr>
        <p:spPr>
          <a:xfrm>
            <a:off x="609600" y="274638"/>
            <a:ext cx="7543800" cy="48736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a:lstStyle>
          <a:p>
            <a:r>
              <a:rPr lang="en-US" dirty="0"/>
              <a:t>Current Federal Legislation and Funding</a:t>
            </a:r>
          </a:p>
        </p:txBody>
      </p:sp>
    </p:spTree>
    <p:extLst>
      <p:ext uri="{BB962C8B-B14F-4D97-AF65-F5344CB8AC3E}">
        <p14:creationId xmlns:p14="http://schemas.microsoft.com/office/powerpoint/2010/main" val="177179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Capital Investment Program</a:t>
            </a:r>
          </a:p>
        </p:txBody>
      </p:sp>
      <p:sp>
        <p:nvSpPr>
          <p:cNvPr id="3" name="Content Placeholder 2"/>
          <p:cNvSpPr>
            <a:spLocks noGrp="1"/>
          </p:cNvSpPr>
          <p:nvPr>
            <p:ph idx="1"/>
          </p:nvPr>
        </p:nvSpPr>
        <p:spPr>
          <a:xfrm>
            <a:off x="609600" y="1143000"/>
            <a:ext cx="8267700" cy="5105400"/>
          </a:xfrm>
        </p:spPr>
        <p:txBody>
          <a:bodyPr>
            <a:normAutofit fontScale="85000" lnSpcReduction="10000"/>
          </a:bodyPr>
          <a:lstStyle/>
          <a:p>
            <a:r>
              <a:rPr lang="en-US" dirty="0"/>
              <a:t>FTA’s primary grant program for funding major transit capital investments, including heavy rail, commuter rail, light rail, streetcars, and bus rapid transit. </a:t>
            </a:r>
          </a:p>
          <a:p>
            <a:endParaRPr lang="en-US" dirty="0"/>
          </a:p>
          <a:p>
            <a:r>
              <a:rPr lang="en-US" dirty="0"/>
              <a:t>Discretionary grant program. Instead of an annual call for applications and selection of awardees by the Federal Transit Administration (FTA), the law requires that projects seeking CIG funding complete a series of steps over several years to be eligible for funding. </a:t>
            </a:r>
          </a:p>
          <a:p>
            <a:endParaRPr lang="en-US" dirty="0"/>
          </a:p>
          <a:p>
            <a:r>
              <a:rPr lang="en-US" dirty="0"/>
              <a:t>New Starts, Small Starts and Core Capacity Improvements </a:t>
            </a:r>
          </a:p>
          <a:p>
            <a:endParaRPr lang="en-US" dirty="0"/>
          </a:p>
        </p:txBody>
      </p:sp>
      <p:sp>
        <p:nvSpPr>
          <p:cNvPr id="4" name="TextBox 3"/>
          <p:cNvSpPr txBox="1"/>
          <p:nvPr/>
        </p:nvSpPr>
        <p:spPr>
          <a:xfrm>
            <a:off x="457200" y="6583361"/>
            <a:ext cx="8686800" cy="271009"/>
          </a:xfrm>
          <a:prstGeom prst="rect">
            <a:avLst/>
          </a:prstGeom>
        </p:spPr>
        <p:txBody>
          <a:bodyPr vert="horz" wrap="square" lIns="91440" tIns="45720" rIns="91440" bIns="45720" rtlCol="0">
            <a:noAutofit/>
          </a:bodyPr>
          <a:lstStyle/>
          <a:p>
            <a:pPr algn="r">
              <a:spcBef>
                <a:spcPct val="20000"/>
              </a:spcBef>
            </a:pPr>
            <a:r>
              <a:rPr lang="en-US" sz="1000" dirty="0">
                <a:solidFill>
                  <a:schemeClr val="tx1">
                    <a:tint val="75000"/>
                  </a:schemeClr>
                </a:solidFill>
              </a:rPr>
              <a:t>Source: https://www.transit.dot.gov/funding/grant-programs/capital-investments/capital-investment-grant-program</a:t>
            </a:r>
            <a:endParaRPr kumimoji="0" lang="en-US" sz="1000" b="0" i="0" u="none" strike="noStrike" kern="1200" cap="none" spc="0" normalizeH="0" baseline="0" noProof="0" dirty="0">
              <a:ln>
                <a:noFill/>
              </a:ln>
              <a:solidFill>
                <a:schemeClr val="tx1">
                  <a:tint val="75000"/>
                </a:schemeClr>
              </a:solidFill>
              <a:effectLst/>
              <a:uLnTx/>
              <a:uFillTx/>
            </a:endParaRPr>
          </a:p>
        </p:txBody>
      </p:sp>
    </p:spTree>
    <p:extLst>
      <p:ext uri="{BB962C8B-B14F-4D97-AF65-F5344CB8AC3E}">
        <p14:creationId xmlns:p14="http://schemas.microsoft.com/office/powerpoint/2010/main" val="1316492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Starts, Small Starts &amp; Core Capacity</a:t>
            </a:r>
          </a:p>
        </p:txBody>
      </p:sp>
      <p:sp>
        <p:nvSpPr>
          <p:cNvPr id="3" name="Content Placeholder 2"/>
          <p:cNvSpPr>
            <a:spLocks noGrp="1"/>
          </p:cNvSpPr>
          <p:nvPr>
            <p:ph idx="1"/>
          </p:nvPr>
        </p:nvSpPr>
        <p:spPr>
          <a:xfrm>
            <a:off x="609600" y="1066800"/>
            <a:ext cx="8305800" cy="5516562"/>
          </a:xfrm>
        </p:spPr>
        <p:txBody>
          <a:bodyPr>
            <a:normAutofit fontScale="62500" lnSpcReduction="20000"/>
          </a:bodyPr>
          <a:lstStyle/>
          <a:p>
            <a:r>
              <a:rPr lang="en-US" b="1" u="sng" dirty="0">
                <a:solidFill>
                  <a:srgbClr val="C00000"/>
                </a:solidFill>
              </a:rPr>
              <a:t>New Starts Projects </a:t>
            </a:r>
            <a:r>
              <a:rPr lang="en-US" dirty="0"/>
              <a:t>are new fixed guideway projects or extensions to existing fixed guideway systems </a:t>
            </a:r>
            <a:r>
              <a:rPr lang="en-US" b="1" dirty="0"/>
              <a:t>with a total estimated capital cost of $300 million or more or that are seeking $100 million </a:t>
            </a:r>
            <a:r>
              <a:rPr lang="en-US" dirty="0"/>
              <a:t>or more in Section 5309 CIG program funds.</a:t>
            </a:r>
          </a:p>
          <a:p>
            <a:pPr lvl="1"/>
            <a:r>
              <a:rPr lang="en-US" dirty="0"/>
              <a:t>FAST specifies that New Starts projects are limited to a maximum Section 5309 CIG program share of </a:t>
            </a:r>
            <a:r>
              <a:rPr lang="en-US" b="1" dirty="0"/>
              <a:t>60 percent</a:t>
            </a:r>
            <a:r>
              <a:rPr lang="en-US" dirty="0"/>
              <a:t>. The maximum Federal contribution from all Federal sources to a New Starts project is </a:t>
            </a:r>
            <a:r>
              <a:rPr lang="en-US" b="1" dirty="0"/>
              <a:t>80 percent.</a:t>
            </a:r>
          </a:p>
          <a:p>
            <a:endParaRPr lang="en-US" dirty="0"/>
          </a:p>
          <a:p>
            <a:r>
              <a:rPr lang="en-US" b="1" u="sng" dirty="0">
                <a:solidFill>
                  <a:srgbClr val="C00000"/>
                </a:solidFill>
              </a:rPr>
              <a:t>Small Starts Projects </a:t>
            </a:r>
            <a:r>
              <a:rPr lang="en-US" dirty="0"/>
              <a:t>are new fixed guideway projects, extensions to existing fixed guideway systems, or corridor-based bus rapid transit projects </a:t>
            </a:r>
            <a:r>
              <a:rPr lang="en-US" b="1" dirty="0"/>
              <a:t>with a total estimated capital cost of less than $300 million and that are seeking less than $100 million</a:t>
            </a:r>
            <a:r>
              <a:rPr lang="en-US" dirty="0"/>
              <a:t> in Section 5309 CIG program funds.</a:t>
            </a:r>
          </a:p>
          <a:p>
            <a:pPr lvl="1"/>
            <a:r>
              <a:rPr lang="en-US" dirty="0"/>
              <a:t>Maximum CIG share is </a:t>
            </a:r>
            <a:r>
              <a:rPr lang="en-US" b="1" dirty="0"/>
              <a:t>80 percent</a:t>
            </a:r>
            <a:r>
              <a:rPr lang="en-US" dirty="0"/>
              <a:t>. Total Federal funds may not exceed </a:t>
            </a:r>
            <a:r>
              <a:rPr lang="en-US" b="1" dirty="0"/>
              <a:t>80 percent</a:t>
            </a:r>
            <a:r>
              <a:rPr lang="en-US" dirty="0"/>
              <a:t>.</a:t>
            </a:r>
          </a:p>
          <a:p>
            <a:endParaRPr lang="en-US" dirty="0"/>
          </a:p>
          <a:p>
            <a:r>
              <a:rPr lang="en-US" b="1" u="sng" dirty="0">
                <a:solidFill>
                  <a:srgbClr val="C00000"/>
                </a:solidFill>
              </a:rPr>
              <a:t>Core Capacity Projects </a:t>
            </a:r>
            <a:r>
              <a:rPr lang="en-US" dirty="0"/>
              <a:t>are substantial corridor-based capital investments in existing fixed guideway systems that </a:t>
            </a:r>
            <a:r>
              <a:rPr lang="en-US" b="1" dirty="0"/>
              <a:t>increase capacity by not less than 10 percent in corridors that are at capacity today or will be in five years. </a:t>
            </a:r>
          </a:p>
          <a:p>
            <a:pPr lvl="1"/>
            <a:r>
              <a:rPr lang="en-US" dirty="0"/>
              <a:t>Maximum Section 5309 CIG share is </a:t>
            </a:r>
            <a:r>
              <a:rPr lang="en-US" b="1" dirty="0"/>
              <a:t>80 percent</a:t>
            </a:r>
            <a:r>
              <a:rPr lang="en-US" dirty="0"/>
              <a:t>. Total Federal funds may not exceed </a:t>
            </a:r>
            <a:r>
              <a:rPr lang="en-US" b="1" dirty="0"/>
              <a:t>80 percent.</a:t>
            </a:r>
          </a:p>
        </p:txBody>
      </p:sp>
      <p:sp>
        <p:nvSpPr>
          <p:cNvPr id="4" name="TextBox 3"/>
          <p:cNvSpPr txBox="1"/>
          <p:nvPr/>
        </p:nvSpPr>
        <p:spPr>
          <a:xfrm>
            <a:off x="3124200" y="6607629"/>
            <a:ext cx="6019800" cy="250371"/>
          </a:xfrm>
          <a:prstGeom prst="rect">
            <a:avLst/>
          </a:prstGeom>
        </p:spPr>
        <p:txBody>
          <a:bodyPr vert="horz" wrap="square" lIns="91440" tIns="45720" rIns="91440" bIns="45720" rtlCol="0">
            <a:normAutofit/>
          </a:bodyPr>
          <a:lstStyle/>
          <a:p>
            <a:pPr algn="r">
              <a:spcBef>
                <a:spcPct val="20000"/>
              </a:spcBef>
            </a:pPr>
            <a:r>
              <a:rPr lang="en-US" sz="1000" dirty="0">
                <a:solidFill>
                  <a:schemeClr val="tx1">
                    <a:tint val="75000"/>
                  </a:schemeClr>
                </a:solidFill>
              </a:rPr>
              <a:t>https://www.transit.dot.gov/sites/fta.dot.gov/files/docs/5309_Capital_Investment_Grant_Fact_Sheet.pdf</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333950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Development Process</a:t>
            </a:r>
          </a:p>
        </p:txBody>
      </p:sp>
      <p:pic>
        <p:nvPicPr>
          <p:cNvPr id="4" name="Content Placeholder 3"/>
          <p:cNvPicPr>
            <a:picLocks noGrp="1" noChangeAspect="1"/>
          </p:cNvPicPr>
          <p:nvPr>
            <p:ph idx="1"/>
          </p:nvPr>
        </p:nvPicPr>
        <p:blipFill rotWithShape="1">
          <a:blip r:embed="rId3"/>
          <a:srcRect l="7699" t="8047" r="4321" b="10008"/>
          <a:stretch/>
        </p:blipFill>
        <p:spPr>
          <a:xfrm>
            <a:off x="1549399" y="1371600"/>
            <a:ext cx="6629401" cy="4769934"/>
          </a:xfrm>
          <a:prstGeom prst="rect">
            <a:avLst/>
          </a:prstGeom>
        </p:spPr>
      </p:pic>
      <p:sp>
        <p:nvSpPr>
          <p:cNvPr id="5" name="TextBox 4"/>
          <p:cNvSpPr txBox="1"/>
          <p:nvPr/>
        </p:nvSpPr>
        <p:spPr>
          <a:xfrm>
            <a:off x="1905000" y="6583362"/>
            <a:ext cx="7239000" cy="274638"/>
          </a:xfrm>
          <a:prstGeom prst="rect">
            <a:avLst/>
          </a:prstGeom>
        </p:spPr>
        <p:txBody>
          <a:bodyPr vert="horz" wrap="square" lIns="91440" tIns="45720" rIns="91440" bIns="45720" rtlCol="0">
            <a:noAutofit/>
          </a:bodyPr>
          <a:lstStyle/>
          <a:p>
            <a:pPr algn="r">
              <a:spcBef>
                <a:spcPct val="20000"/>
              </a:spcBef>
            </a:pPr>
            <a:r>
              <a:rPr lang="en-US" sz="1000" dirty="0">
                <a:solidFill>
                  <a:schemeClr val="tx1">
                    <a:tint val="75000"/>
                  </a:schemeClr>
                </a:solidFill>
              </a:rPr>
              <a:t>https://www.transit.dot.gov/funding/grant-programs/capital-investments/project-development-process-map-21-cig-program-0</a:t>
            </a:r>
            <a:endParaRPr kumimoji="0" lang="en-US" sz="1000" b="0" i="0" u="none" strike="noStrike" kern="1200" cap="none" spc="0" normalizeH="0" baseline="0" noProof="0" dirty="0">
              <a:ln>
                <a:noFill/>
              </a:ln>
              <a:solidFill>
                <a:schemeClr val="tx1">
                  <a:tint val="75000"/>
                </a:schemeClr>
              </a:solidFill>
              <a:effectLst/>
              <a:uLnTx/>
              <a:uFillTx/>
            </a:endParaRPr>
          </a:p>
        </p:txBody>
      </p:sp>
    </p:spTree>
    <p:extLst>
      <p:ext uri="{BB962C8B-B14F-4D97-AF65-F5344CB8AC3E}">
        <p14:creationId xmlns:p14="http://schemas.microsoft.com/office/powerpoint/2010/main" val="264296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Transit regulation</a:t>
            </a:r>
          </a:p>
        </p:txBody>
      </p:sp>
      <p:sp>
        <p:nvSpPr>
          <p:cNvPr id="5" name="Text Placeholder 4"/>
          <p:cNvSpPr>
            <a:spLocks noGrp="1"/>
          </p:cNvSpPr>
          <p:nvPr>
            <p:ph type="body" idx="1"/>
          </p:nvPr>
        </p:nvSpPr>
        <p:spPr>
          <a:xfrm>
            <a:off x="740058" y="3886200"/>
            <a:ext cx="7772400" cy="1500187"/>
          </a:xfrm>
        </p:spPr>
        <p:txBody>
          <a:bodyPr/>
          <a:lstStyle/>
          <a:p>
            <a:r>
              <a:rPr lang="en-US" dirty="0"/>
              <a:t>No required reading</a:t>
            </a:r>
          </a:p>
        </p:txBody>
      </p:sp>
    </p:spTree>
    <p:extLst>
      <p:ext uri="{BB962C8B-B14F-4D97-AF65-F5344CB8AC3E}">
        <p14:creationId xmlns:p14="http://schemas.microsoft.com/office/powerpoint/2010/main" val="424374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540"/>
            <a:ext cx="7543800" cy="487362"/>
          </a:xfrm>
        </p:spPr>
        <p:txBody>
          <a:bodyPr>
            <a:normAutofit fontScale="90000"/>
          </a:bodyPr>
          <a:lstStyle/>
          <a:p>
            <a:r>
              <a:rPr lang="en-US" dirty="0"/>
              <a:t>Current New Starts, Small Starts &amp; Core Capacity Projects</a:t>
            </a:r>
          </a:p>
        </p:txBody>
      </p:sp>
      <p:sp>
        <p:nvSpPr>
          <p:cNvPr id="5" name="TextBox 4"/>
          <p:cNvSpPr txBox="1"/>
          <p:nvPr/>
        </p:nvSpPr>
        <p:spPr>
          <a:xfrm>
            <a:off x="2362200" y="6618514"/>
            <a:ext cx="6781800" cy="239486"/>
          </a:xfrm>
          <a:prstGeom prst="rect">
            <a:avLst/>
          </a:prstGeom>
        </p:spPr>
        <p:txBody>
          <a:bodyPr vert="horz" wrap="square" lIns="91440" tIns="45720" rIns="91440" bIns="45720" rtlCol="0">
            <a:noAutofit/>
          </a:bodyPr>
          <a:lstStyle/>
          <a:p>
            <a:pPr algn="r">
              <a:spcBef>
                <a:spcPct val="20000"/>
              </a:spcBef>
            </a:pPr>
            <a:r>
              <a:rPr lang="en-US" sz="1000" dirty="0">
                <a:solidFill>
                  <a:schemeClr val="tx1">
                    <a:tint val="75000"/>
                  </a:schemeClr>
                </a:solidFill>
              </a:rPr>
              <a:t>https://www.transit.dot.gov/funding/grant-programs/capital-investments/current-capital-investment-grant-cig-projects</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Content Placeholder 2"/>
          <p:cNvSpPr>
            <a:spLocks noGrp="1"/>
          </p:cNvSpPr>
          <p:nvPr>
            <p:ph idx="1"/>
          </p:nvPr>
        </p:nvSpPr>
        <p:spPr>
          <a:xfrm>
            <a:off x="5962732" y="1981200"/>
            <a:ext cx="2559957" cy="1327055"/>
          </a:xfrm>
        </p:spPr>
        <p:txBody>
          <a:bodyPr>
            <a:normAutofit fontScale="62500" lnSpcReduction="20000"/>
          </a:bodyPr>
          <a:lstStyle/>
          <a:p>
            <a:pPr marL="0" indent="0">
              <a:buNone/>
            </a:pPr>
            <a:r>
              <a:rPr lang="en-US" dirty="0"/>
              <a:t>There is one current project in Tennessee (Memphis Innovation Corridor Project).</a:t>
            </a:r>
          </a:p>
        </p:txBody>
      </p:sp>
      <p:pic>
        <p:nvPicPr>
          <p:cNvPr id="4" name="Picture 3"/>
          <p:cNvPicPr>
            <a:picLocks noChangeAspect="1"/>
          </p:cNvPicPr>
          <p:nvPr/>
        </p:nvPicPr>
        <p:blipFill rotWithShape="1">
          <a:blip r:embed="rId3"/>
          <a:srcRect l="57900" t="59428" r="13400" b="6406"/>
          <a:stretch/>
        </p:blipFill>
        <p:spPr>
          <a:xfrm>
            <a:off x="714829" y="1066800"/>
            <a:ext cx="4800600" cy="3657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505200" y="3437647"/>
            <a:ext cx="5515592" cy="3180867"/>
          </a:xfrm>
          <a:prstGeom prst="rect">
            <a:avLst/>
          </a:prstGeom>
        </p:spPr>
      </p:pic>
    </p:spTree>
    <p:extLst>
      <p:ext uri="{BB962C8B-B14F-4D97-AF65-F5344CB8AC3E}">
        <p14:creationId xmlns:p14="http://schemas.microsoft.com/office/powerpoint/2010/main" val="33486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Local Decision-makers Prioritize Investments?</a:t>
            </a:r>
          </a:p>
        </p:txBody>
      </p:sp>
      <p:sp>
        <p:nvSpPr>
          <p:cNvPr id="3" name="Text Placeholder 2"/>
          <p:cNvSpPr>
            <a:spLocks noGrp="1"/>
          </p:cNvSpPr>
          <p:nvPr>
            <p:ph type="body" idx="1"/>
          </p:nvPr>
        </p:nvSpPr>
        <p:spPr>
          <a:xfrm>
            <a:off x="715056" y="4800600"/>
            <a:ext cx="7772400" cy="1500187"/>
          </a:xfrm>
        </p:spPr>
        <p:txBody>
          <a:bodyPr/>
          <a:lstStyle/>
          <a:p>
            <a:r>
              <a:rPr lang="en-US" dirty="0"/>
              <a:t>TCRP Report 227: Prioritization of Public Transportation Investments: A Guide for Decision-Makers (2021)</a:t>
            </a:r>
          </a:p>
        </p:txBody>
      </p:sp>
    </p:spTree>
    <p:extLst>
      <p:ext uri="{BB962C8B-B14F-4D97-AF65-F5344CB8AC3E}">
        <p14:creationId xmlns:p14="http://schemas.microsoft.com/office/powerpoint/2010/main" val="402794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702A7D-82F1-4C24-A4BF-6EC7288A5536}"/>
              </a:ext>
            </a:extLst>
          </p:cNvPr>
          <p:cNvSpPr>
            <a:spLocks noGrp="1"/>
          </p:cNvSpPr>
          <p:nvPr>
            <p:ph type="title"/>
          </p:nvPr>
        </p:nvSpPr>
        <p:spPr/>
        <p:txBody>
          <a:bodyPr>
            <a:normAutofit fontScale="90000"/>
          </a:bodyPr>
          <a:lstStyle/>
          <a:p>
            <a:r>
              <a:rPr lang="en-US" dirty="0"/>
              <a:t>Context and Challenge</a:t>
            </a:r>
          </a:p>
        </p:txBody>
      </p:sp>
      <p:sp>
        <p:nvSpPr>
          <p:cNvPr id="8" name="Text Placeholder 7">
            <a:extLst>
              <a:ext uri="{FF2B5EF4-FFF2-40B4-BE49-F238E27FC236}">
                <a16:creationId xmlns:a16="http://schemas.microsoft.com/office/drawing/2014/main" id="{00CEAF4F-7BFE-4127-934B-44AC662CCFFF}"/>
              </a:ext>
            </a:extLst>
          </p:cNvPr>
          <p:cNvSpPr>
            <a:spLocks noGrp="1"/>
          </p:cNvSpPr>
          <p:nvPr>
            <p:ph idx="1"/>
          </p:nvPr>
        </p:nvSpPr>
        <p:spPr>
          <a:xfrm>
            <a:off x="609600" y="1066800"/>
            <a:ext cx="8382000" cy="2785697"/>
          </a:xfrm>
        </p:spPr>
        <p:txBody>
          <a:bodyPr>
            <a:normAutofit fontScale="77500" lnSpcReduction="20000"/>
          </a:bodyPr>
          <a:lstStyle/>
          <a:p>
            <a:r>
              <a:rPr lang="en-US" dirty="0"/>
              <a:t>Increased emphasis on metrics-based prioritization to support funding decisions</a:t>
            </a:r>
          </a:p>
          <a:p>
            <a:endParaRPr lang="en-US" dirty="0"/>
          </a:p>
          <a:p>
            <a:r>
              <a:rPr lang="en-US" dirty="0"/>
              <a:t>Transit projects are often at a disadvantage, particularly in a multimodal context, because they have benefits that are either </a:t>
            </a:r>
            <a:r>
              <a:rPr lang="en-US" u="sng" dirty="0"/>
              <a:t>difficult to quantify </a:t>
            </a:r>
            <a:r>
              <a:rPr lang="en-US" dirty="0"/>
              <a:t>or that have traditionally been </a:t>
            </a:r>
            <a:r>
              <a:rPr lang="en-US" u="sng" dirty="0"/>
              <a:t>inadequately addressed </a:t>
            </a:r>
            <a:r>
              <a:rPr lang="en-US" dirty="0"/>
              <a:t>by methods developed with highway capacity projects in mind</a:t>
            </a:r>
          </a:p>
          <a:p>
            <a:pPr marL="0" indent="0">
              <a:buNone/>
            </a:pPr>
            <a:endParaRPr lang="en-US" dirty="0"/>
          </a:p>
          <a:p>
            <a:endParaRPr lang="en-US" dirty="0"/>
          </a:p>
          <a:p>
            <a:endParaRPr lang="en-US" dirty="0"/>
          </a:p>
        </p:txBody>
      </p:sp>
      <p:grpSp>
        <p:nvGrpSpPr>
          <p:cNvPr id="9" name="Group 8">
            <a:extLst>
              <a:ext uri="{FF2B5EF4-FFF2-40B4-BE49-F238E27FC236}">
                <a16:creationId xmlns:a16="http://schemas.microsoft.com/office/drawing/2014/main" id="{7C7693F1-1B54-4ACC-85DF-79B980C5843A}"/>
              </a:ext>
            </a:extLst>
          </p:cNvPr>
          <p:cNvGrpSpPr/>
          <p:nvPr/>
        </p:nvGrpSpPr>
        <p:grpSpPr>
          <a:xfrm>
            <a:off x="3124200" y="3886200"/>
            <a:ext cx="3148822" cy="2906918"/>
            <a:chOff x="4498009" y="1848802"/>
            <a:chExt cx="3185492" cy="3083523"/>
          </a:xfrm>
        </p:grpSpPr>
        <p:sp>
          <p:nvSpPr>
            <p:cNvPr id="10" name="Oval 9">
              <a:extLst>
                <a:ext uri="{FF2B5EF4-FFF2-40B4-BE49-F238E27FC236}">
                  <a16:creationId xmlns:a16="http://schemas.microsoft.com/office/drawing/2014/main" id="{0C12C2FD-60EF-4B85-AF9F-EEFC1C036200}"/>
                </a:ext>
              </a:extLst>
            </p:cNvPr>
            <p:cNvSpPr/>
            <p:nvPr/>
          </p:nvSpPr>
          <p:spPr>
            <a:xfrm>
              <a:off x="4593901" y="1958815"/>
              <a:ext cx="3001829" cy="901310"/>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Arrow: Down 17">
              <a:extLst>
                <a:ext uri="{FF2B5EF4-FFF2-40B4-BE49-F238E27FC236}">
                  <a16:creationId xmlns:a16="http://schemas.microsoft.com/office/drawing/2014/main" id="{89C82319-8318-41C3-BFE2-02394CA723F2}"/>
                </a:ext>
              </a:extLst>
            </p:cNvPr>
            <p:cNvSpPr/>
            <p:nvPr/>
          </p:nvSpPr>
          <p:spPr>
            <a:xfrm>
              <a:off x="5845968" y="4153090"/>
              <a:ext cx="500062" cy="32004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Freeform: Shape 18">
              <a:extLst>
                <a:ext uri="{FF2B5EF4-FFF2-40B4-BE49-F238E27FC236}">
                  <a16:creationId xmlns:a16="http://schemas.microsoft.com/office/drawing/2014/main" id="{9D65C1B3-B30D-4B9D-9646-F28680BD0AC1}"/>
                </a:ext>
              </a:extLst>
            </p:cNvPr>
            <p:cNvSpPr/>
            <p:nvPr/>
          </p:nvSpPr>
          <p:spPr>
            <a:xfrm>
              <a:off x="4895849" y="4409122"/>
              <a:ext cx="2400300" cy="523203"/>
            </a:xfrm>
            <a:custGeom>
              <a:avLst/>
              <a:gdLst>
                <a:gd name="connsiteX0" fmla="*/ 0 w 2400300"/>
                <a:gd name="connsiteY0" fmla="*/ 0 h 600075"/>
                <a:gd name="connsiteX1" fmla="*/ 2400300 w 2400300"/>
                <a:gd name="connsiteY1" fmla="*/ 0 h 600075"/>
                <a:gd name="connsiteX2" fmla="*/ 2400300 w 2400300"/>
                <a:gd name="connsiteY2" fmla="*/ 600075 h 600075"/>
                <a:gd name="connsiteX3" fmla="*/ 0 w 2400300"/>
                <a:gd name="connsiteY3" fmla="*/ 600075 h 600075"/>
                <a:gd name="connsiteX4" fmla="*/ 0 w 2400300"/>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600075">
                  <a:moveTo>
                    <a:pt x="0" y="0"/>
                  </a:moveTo>
                  <a:lnTo>
                    <a:pt x="2400300" y="0"/>
                  </a:lnTo>
                  <a:lnTo>
                    <a:pt x="2400300" y="600075"/>
                  </a:lnTo>
                  <a:lnTo>
                    <a:pt x="0" y="6000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algn="ctr" defTabSz="711182">
                <a:lnSpc>
                  <a:spcPct val="90000"/>
                </a:lnSpc>
                <a:spcBef>
                  <a:spcPct val="0"/>
                </a:spcBef>
                <a:spcAft>
                  <a:spcPct val="35000"/>
                </a:spcAft>
              </a:pPr>
              <a:r>
                <a:rPr lang="en-US" sz="1200" b="1" dirty="0">
                  <a:solidFill>
                    <a:schemeClr val="accent1"/>
                  </a:solidFill>
                  <a:latin typeface="+mj-lt"/>
                </a:rPr>
                <a:t>Actionable Recommendations to Advance the State of Practice</a:t>
              </a:r>
            </a:p>
          </p:txBody>
        </p:sp>
        <p:sp>
          <p:nvSpPr>
            <p:cNvPr id="13" name="Freeform: Shape 19">
              <a:extLst>
                <a:ext uri="{FF2B5EF4-FFF2-40B4-BE49-F238E27FC236}">
                  <a16:creationId xmlns:a16="http://schemas.microsoft.com/office/drawing/2014/main" id="{4ABE8BCA-60C4-4670-BFC7-335E8B667CCF}"/>
                </a:ext>
              </a:extLst>
            </p:cNvPr>
            <p:cNvSpPr/>
            <p:nvPr/>
          </p:nvSpPr>
          <p:spPr>
            <a:xfrm>
              <a:off x="5631597" y="2940483"/>
              <a:ext cx="1017554" cy="1066948"/>
            </a:xfrm>
            <a:custGeom>
              <a:avLst/>
              <a:gdLst>
                <a:gd name="connsiteX0" fmla="*/ 0 w 900112"/>
                <a:gd name="connsiteY0" fmla="*/ 450056 h 900112"/>
                <a:gd name="connsiteX1" fmla="*/ 450056 w 900112"/>
                <a:gd name="connsiteY1" fmla="*/ 0 h 900112"/>
                <a:gd name="connsiteX2" fmla="*/ 900112 w 900112"/>
                <a:gd name="connsiteY2" fmla="*/ 450056 h 900112"/>
                <a:gd name="connsiteX3" fmla="*/ 450056 w 900112"/>
                <a:gd name="connsiteY3" fmla="*/ 900112 h 900112"/>
                <a:gd name="connsiteX4" fmla="*/ 0 w 900112"/>
                <a:gd name="connsiteY4" fmla="*/ 450056 h 90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2" h="900112">
                  <a:moveTo>
                    <a:pt x="0" y="450056"/>
                  </a:moveTo>
                  <a:cubicBezTo>
                    <a:pt x="0" y="201497"/>
                    <a:pt x="201497" y="0"/>
                    <a:pt x="450056" y="0"/>
                  </a:cubicBezTo>
                  <a:cubicBezTo>
                    <a:pt x="698615" y="0"/>
                    <a:pt x="900112" y="201497"/>
                    <a:pt x="900112" y="450056"/>
                  </a:cubicBezTo>
                  <a:cubicBezTo>
                    <a:pt x="900112" y="698615"/>
                    <a:pt x="698615" y="900112"/>
                    <a:pt x="450056" y="900112"/>
                  </a:cubicBezTo>
                  <a:cubicBezTo>
                    <a:pt x="201497" y="900112"/>
                    <a:pt x="0" y="698615"/>
                    <a:pt x="0" y="4500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91" tIns="192691" rIns="192691" bIns="192691" numCol="1" spcCol="1270" anchor="ctr" anchorCtr="0">
              <a:noAutofit/>
            </a:bodyPr>
            <a:lstStyle/>
            <a:p>
              <a:pPr algn="ctr" defTabSz="592652">
                <a:lnSpc>
                  <a:spcPct val="90000"/>
                </a:lnSpc>
                <a:spcBef>
                  <a:spcPct val="0"/>
                </a:spcBef>
                <a:spcAft>
                  <a:spcPct val="35000"/>
                </a:spcAft>
              </a:pPr>
              <a:r>
                <a:rPr lang="en-US" sz="1000" dirty="0">
                  <a:latin typeface="+mj-lt"/>
                </a:rPr>
                <a:t>Provide Realistic Approaches</a:t>
              </a:r>
            </a:p>
          </p:txBody>
        </p:sp>
        <p:sp>
          <p:nvSpPr>
            <p:cNvPr id="14" name="Freeform: Shape 20">
              <a:extLst>
                <a:ext uri="{FF2B5EF4-FFF2-40B4-BE49-F238E27FC236}">
                  <a16:creationId xmlns:a16="http://schemas.microsoft.com/office/drawing/2014/main" id="{0FD352CB-FF26-4242-9624-D6CEDDCDB649}"/>
                </a:ext>
              </a:extLst>
            </p:cNvPr>
            <p:cNvSpPr/>
            <p:nvPr/>
          </p:nvSpPr>
          <p:spPr>
            <a:xfrm>
              <a:off x="5067836" y="2061542"/>
              <a:ext cx="1141015" cy="1062303"/>
            </a:xfrm>
            <a:custGeom>
              <a:avLst/>
              <a:gdLst>
                <a:gd name="connsiteX0" fmla="*/ 0 w 900112"/>
                <a:gd name="connsiteY0" fmla="*/ 450056 h 900112"/>
                <a:gd name="connsiteX1" fmla="*/ 450056 w 900112"/>
                <a:gd name="connsiteY1" fmla="*/ 0 h 900112"/>
                <a:gd name="connsiteX2" fmla="*/ 900112 w 900112"/>
                <a:gd name="connsiteY2" fmla="*/ 450056 h 900112"/>
                <a:gd name="connsiteX3" fmla="*/ 450056 w 900112"/>
                <a:gd name="connsiteY3" fmla="*/ 900112 h 900112"/>
                <a:gd name="connsiteX4" fmla="*/ 0 w 900112"/>
                <a:gd name="connsiteY4" fmla="*/ 450056 h 90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2" h="900112">
                  <a:moveTo>
                    <a:pt x="0" y="450056"/>
                  </a:moveTo>
                  <a:cubicBezTo>
                    <a:pt x="0" y="201497"/>
                    <a:pt x="201497" y="0"/>
                    <a:pt x="450056" y="0"/>
                  </a:cubicBezTo>
                  <a:cubicBezTo>
                    <a:pt x="698615" y="0"/>
                    <a:pt x="900112" y="201497"/>
                    <a:pt x="900112" y="450056"/>
                  </a:cubicBezTo>
                  <a:cubicBezTo>
                    <a:pt x="900112" y="698615"/>
                    <a:pt x="698615" y="900112"/>
                    <a:pt x="450056" y="900112"/>
                  </a:cubicBezTo>
                  <a:cubicBezTo>
                    <a:pt x="201497" y="900112"/>
                    <a:pt x="0" y="698615"/>
                    <a:pt x="0" y="4500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91" tIns="192691" rIns="192691" bIns="192691" numCol="1" spcCol="1270" anchor="ctr" anchorCtr="0">
              <a:noAutofit/>
            </a:bodyPr>
            <a:lstStyle/>
            <a:p>
              <a:pPr algn="ctr" defTabSz="592652">
                <a:lnSpc>
                  <a:spcPct val="90000"/>
                </a:lnSpc>
                <a:spcBef>
                  <a:spcPct val="0"/>
                </a:spcBef>
                <a:spcAft>
                  <a:spcPct val="35000"/>
                </a:spcAft>
              </a:pPr>
              <a:r>
                <a:rPr lang="en-US" sz="1000" dirty="0">
                  <a:latin typeface="+mj-lt"/>
                </a:rPr>
                <a:t>Serve Diverse Communities</a:t>
              </a:r>
            </a:p>
          </p:txBody>
        </p:sp>
        <p:sp>
          <p:nvSpPr>
            <p:cNvPr id="15" name="Freeform: Shape 21">
              <a:extLst>
                <a:ext uri="{FF2B5EF4-FFF2-40B4-BE49-F238E27FC236}">
                  <a16:creationId xmlns:a16="http://schemas.microsoft.com/office/drawing/2014/main" id="{CC8BE0C1-2080-47F5-A0F1-2D9C1EE43E19}"/>
                </a:ext>
              </a:extLst>
            </p:cNvPr>
            <p:cNvSpPr/>
            <p:nvPr/>
          </p:nvSpPr>
          <p:spPr>
            <a:xfrm>
              <a:off x="6208850" y="2008160"/>
              <a:ext cx="1017554" cy="1066948"/>
            </a:xfrm>
            <a:custGeom>
              <a:avLst/>
              <a:gdLst>
                <a:gd name="connsiteX0" fmla="*/ 0 w 900112"/>
                <a:gd name="connsiteY0" fmla="*/ 450056 h 900112"/>
                <a:gd name="connsiteX1" fmla="*/ 450056 w 900112"/>
                <a:gd name="connsiteY1" fmla="*/ 0 h 900112"/>
                <a:gd name="connsiteX2" fmla="*/ 900112 w 900112"/>
                <a:gd name="connsiteY2" fmla="*/ 450056 h 900112"/>
                <a:gd name="connsiteX3" fmla="*/ 450056 w 900112"/>
                <a:gd name="connsiteY3" fmla="*/ 900112 h 900112"/>
                <a:gd name="connsiteX4" fmla="*/ 0 w 900112"/>
                <a:gd name="connsiteY4" fmla="*/ 450056 h 90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2" h="900112">
                  <a:moveTo>
                    <a:pt x="0" y="450056"/>
                  </a:moveTo>
                  <a:cubicBezTo>
                    <a:pt x="0" y="201497"/>
                    <a:pt x="201497" y="0"/>
                    <a:pt x="450056" y="0"/>
                  </a:cubicBezTo>
                  <a:cubicBezTo>
                    <a:pt x="698615" y="0"/>
                    <a:pt x="900112" y="201497"/>
                    <a:pt x="900112" y="450056"/>
                  </a:cubicBezTo>
                  <a:cubicBezTo>
                    <a:pt x="900112" y="698615"/>
                    <a:pt x="698615" y="900112"/>
                    <a:pt x="450056" y="900112"/>
                  </a:cubicBezTo>
                  <a:cubicBezTo>
                    <a:pt x="201497" y="900112"/>
                    <a:pt x="0" y="698615"/>
                    <a:pt x="0" y="4500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91" tIns="192691" rIns="192691" bIns="192691" numCol="1" spcCol="1270" anchor="ctr" anchorCtr="0">
              <a:noAutofit/>
            </a:bodyPr>
            <a:lstStyle/>
            <a:p>
              <a:pPr algn="ctr" defTabSz="592652">
                <a:lnSpc>
                  <a:spcPct val="90000"/>
                </a:lnSpc>
                <a:spcBef>
                  <a:spcPct val="0"/>
                </a:spcBef>
                <a:spcAft>
                  <a:spcPct val="35000"/>
                </a:spcAft>
              </a:pPr>
              <a:r>
                <a:rPr lang="en-US" sz="1000" dirty="0">
                  <a:latin typeface="+mj-lt"/>
                </a:rPr>
                <a:t>Capture Transit Benefits</a:t>
              </a:r>
            </a:p>
          </p:txBody>
        </p:sp>
        <p:sp>
          <p:nvSpPr>
            <p:cNvPr id="16" name="Shape 15">
              <a:extLst>
                <a:ext uri="{FF2B5EF4-FFF2-40B4-BE49-F238E27FC236}">
                  <a16:creationId xmlns:a16="http://schemas.microsoft.com/office/drawing/2014/main" id="{BCAEF982-BD9A-4E36-8D3F-FCD17A8793CA}"/>
                </a:ext>
              </a:extLst>
            </p:cNvPr>
            <p:cNvSpPr/>
            <p:nvPr/>
          </p:nvSpPr>
          <p:spPr>
            <a:xfrm>
              <a:off x="4498009" y="1848802"/>
              <a:ext cx="3185492" cy="2240280"/>
            </a:xfrm>
            <a:prstGeom prst="funnel">
              <a:avLst/>
            </a:prstGeom>
            <a:solidFill>
              <a:schemeClr val="lt1">
                <a:hueOff val="0"/>
                <a:satOff val="0"/>
                <a:lumOff val="0"/>
                <a:alpha val="20000"/>
              </a:scheme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2" name="TextBox 1"/>
          <p:cNvSpPr txBox="1"/>
          <p:nvPr/>
        </p:nvSpPr>
        <p:spPr>
          <a:xfrm>
            <a:off x="6629400" y="6629400"/>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98234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31F3-9947-4542-A1E8-3AA99DF24DC4}"/>
              </a:ext>
            </a:extLst>
          </p:cNvPr>
          <p:cNvSpPr>
            <a:spLocks noGrp="1"/>
          </p:cNvSpPr>
          <p:nvPr>
            <p:ph type="title"/>
          </p:nvPr>
        </p:nvSpPr>
        <p:spPr>
          <a:xfrm>
            <a:off x="487507" y="205317"/>
            <a:ext cx="8153400" cy="487362"/>
          </a:xfrm>
        </p:spPr>
        <p:txBody>
          <a:bodyPr>
            <a:normAutofit fontScale="90000"/>
          </a:bodyPr>
          <a:lstStyle/>
          <a:p>
            <a:r>
              <a:rPr lang="en-US" dirty="0"/>
              <a:t>Transit investments target more than one goal</a:t>
            </a:r>
          </a:p>
        </p:txBody>
      </p:sp>
      <p:sp>
        <p:nvSpPr>
          <p:cNvPr id="3" name="Text Placeholder 2">
            <a:extLst>
              <a:ext uri="{FF2B5EF4-FFF2-40B4-BE49-F238E27FC236}">
                <a16:creationId xmlns:a16="http://schemas.microsoft.com/office/drawing/2014/main" id="{5A6CC00C-D4D3-4A1B-9E83-AB19AF36736B}"/>
              </a:ext>
            </a:extLst>
          </p:cNvPr>
          <p:cNvSpPr>
            <a:spLocks noGrp="1"/>
          </p:cNvSpPr>
          <p:nvPr>
            <p:ph idx="1"/>
          </p:nvPr>
        </p:nvSpPr>
        <p:spPr>
          <a:xfrm>
            <a:off x="762000" y="1295400"/>
            <a:ext cx="8229600" cy="938249"/>
          </a:xfrm>
        </p:spPr>
        <p:txBody>
          <a:bodyPr anchor="ctr">
            <a:normAutofit fontScale="92500" lnSpcReduction="10000"/>
          </a:bodyPr>
          <a:lstStyle/>
          <a:p>
            <a:pPr marL="0" indent="0">
              <a:buNone/>
            </a:pPr>
            <a:r>
              <a:rPr lang="en-US" dirty="0">
                <a:solidFill>
                  <a:srgbClr val="000000"/>
                </a:solidFill>
                <a:effectLst/>
                <a:ea typeface="Times New Roman" panose="02020603050405020304" pitchFamily="18" charset="0"/>
                <a:cs typeface="Times New Roman" panose="02020603050405020304" pitchFamily="18" charset="0"/>
              </a:rPr>
              <a:t>Effective transit prioritization will address the full range of transit investment benefits. </a:t>
            </a:r>
            <a:endParaRPr lang="en-US" dirty="0">
              <a:effectLst/>
              <a:ea typeface="Times New Roman" panose="02020603050405020304" pitchFamily="18" charset="0"/>
              <a:cs typeface="Times New Roman" panose="02020603050405020304" pitchFamily="18" charset="0"/>
            </a:endParaRPr>
          </a:p>
          <a:p>
            <a:endParaRPr lang="en-US" dirty="0"/>
          </a:p>
        </p:txBody>
      </p:sp>
      <p:graphicFrame>
        <p:nvGraphicFramePr>
          <p:cNvPr id="7" name="Diagram 6">
            <a:extLst>
              <a:ext uri="{FF2B5EF4-FFF2-40B4-BE49-F238E27FC236}">
                <a16:creationId xmlns:a16="http://schemas.microsoft.com/office/drawing/2014/main" id="{34C28F1E-24C9-40A3-8797-BB26DF90CD69}"/>
              </a:ext>
            </a:extLst>
          </p:cNvPr>
          <p:cNvGraphicFramePr/>
          <p:nvPr>
            <p:extLst>
              <p:ext uri="{D42A27DB-BD31-4B8C-83A1-F6EECF244321}">
                <p14:modId xmlns:p14="http://schemas.microsoft.com/office/powerpoint/2010/main" val="1931979859"/>
              </p:ext>
            </p:extLst>
          </p:nvPr>
        </p:nvGraphicFramePr>
        <p:xfrm>
          <a:off x="254144" y="2286000"/>
          <a:ext cx="8889856"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D06CEAF-FBE5-3037-3161-8A2E05CD5104}"/>
              </a:ext>
            </a:extLst>
          </p:cNvPr>
          <p:cNvSpPr txBox="1"/>
          <p:nvPr/>
        </p:nvSpPr>
        <p:spPr>
          <a:xfrm>
            <a:off x="6629400" y="6627223"/>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1681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9D12-7BB0-4202-8A0F-9CDF066E91B7}"/>
              </a:ext>
            </a:extLst>
          </p:cNvPr>
          <p:cNvSpPr>
            <a:spLocks noGrp="1"/>
          </p:cNvSpPr>
          <p:nvPr>
            <p:ph type="title"/>
          </p:nvPr>
        </p:nvSpPr>
        <p:spPr>
          <a:xfrm>
            <a:off x="605073" y="181949"/>
            <a:ext cx="7543800" cy="487362"/>
          </a:xfrm>
        </p:spPr>
        <p:txBody>
          <a:bodyPr>
            <a:normAutofit fontScale="90000"/>
          </a:bodyPr>
          <a:lstStyle/>
          <a:p>
            <a:r>
              <a:rPr lang="en-US" dirty="0"/>
              <a:t>TCRP Guidebook focuses on prioritization of capital investments</a:t>
            </a:r>
          </a:p>
        </p:txBody>
      </p:sp>
      <p:graphicFrame>
        <p:nvGraphicFramePr>
          <p:cNvPr id="7" name="Chart 6">
            <a:extLst>
              <a:ext uri="{FF2B5EF4-FFF2-40B4-BE49-F238E27FC236}">
                <a16:creationId xmlns:a16="http://schemas.microsoft.com/office/drawing/2014/main" id="{4DDC46FD-4031-405B-AF86-BC0D36BBE811}"/>
              </a:ext>
            </a:extLst>
          </p:cNvPr>
          <p:cNvGraphicFramePr/>
          <p:nvPr>
            <p:extLst>
              <p:ext uri="{D42A27DB-BD31-4B8C-83A1-F6EECF244321}">
                <p14:modId xmlns:p14="http://schemas.microsoft.com/office/powerpoint/2010/main" val="1960458879"/>
              </p:ext>
            </p:extLst>
          </p:nvPr>
        </p:nvGraphicFramePr>
        <p:xfrm>
          <a:off x="668100" y="990600"/>
          <a:ext cx="39039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3EC055E-0A26-4BF1-B07B-B31F38812BFB}"/>
              </a:ext>
            </a:extLst>
          </p:cNvPr>
          <p:cNvSpPr txBox="1"/>
          <p:nvPr/>
        </p:nvSpPr>
        <p:spPr>
          <a:xfrm>
            <a:off x="838200" y="6324600"/>
            <a:ext cx="3028667" cy="220573"/>
          </a:xfrm>
          <a:prstGeom prst="rect">
            <a:avLst/>
          </a:prstGeom>
          <a:noFill/>
        </p:spPr>
        <p:txBody>
          <a:bodyPr wrap="square">
            <a:spAutoFit/>
          </a:bodyPr>
          <a:lstStyle/>
          <a:p>
            <a:pPr algn="r">
              <a:lnSpc>
                <a:spcPts val="1000"/>
              </a:lnSpc>
              <a:spcBef>
                <a:spcPts val="300"/>
              </a:spcBef>
              <a:tabLst>
                <a:tab pos="3648710" algn="l"/>
              </a:tabLst>
            </a:pPr>
            <a:r>
              <a:rPr lang="en-US" sz="1000" dirty="0">
                <a:solidFill>
                  <a:schemeClr val="bg1">
                    <a:lumMod val="50000"/>
                  </a:schemeClr>
                </a:solidFill>
                <a:latin typeface="+mj-lt"/>
                <a:ea typeface="Times New Roman" panose="02020603050405020304" pitchFamily="18" charset="0"/>
              </a:rPr>
              <a:t>Source: APTA 2020, data on transit funding from 2018</a:t>
            </a:r>
          </a:p>
        </p:txBody>
      </p:sp>
      <p:sp>
        <p:nvSpPr>
          <p:cNvPr id="10" name="Text Placeholder 2">
            <a:extLst>
              <a:ext uri="{FF2B5EF4-FFF2-40B4-BE49-F238E27FC236}">
                <a16:creationId xmlns:a16="http://schemas.microsoft.com/office/drawing/2014/main" id="{B3884542-A536-4988-92CA-3BEDACC604C2}"/>
              </a:ext>
            </a:extLst>
          </p:cNvPr>
          <p:cNvSpPr txBox="1">
            <a:spLocks/>
          </p:cNvSpPr>
          <p:nvPr/>
        </p:nvSpPr>
        <p:spPr>
          <a:xfrm>
            <a:off x="5029200" y="1447800"/>
            <a:ext cx="3907367" cy="4343400"/>
          </a:xfrm>
          <a:prstGeom prst="rect">
            <a:avLst/>
          </a:prstGeom>
        </p:spPr>
        <p:txBody>
          <a:bodyPr vert="horz" wrap="square" lIns="0" tIns="0" rIns="0" bIns="0" rtlCol="0" anchor="t">
            <a:noAutofit/>
          </a:bodyPr>
          <a:lstStyle>
            <a:lvl1pPr marL="180000" marR="0" indent="-180000" algn="l" defTabSz="180000" rtl="0" eaLnBrk="1" fontAlgn="auto" latinLnBrk="0" hangingPunct="1">
              <a:lnSpc>
                <a:spcPts val="2000"/>
              </a:lnSpc>
              <a:spcBef>
                <a:spcPts val="0"/>
              </a:spcBef>
              <a:spcAft>
                <a:spcPts val="600"/>
              </a:spcAft>
              <a:buClrTx/>
              <a:buSzTx/>
              <a:buFont typeface="Symbol" panose="05050102010706020507" pitchFamily="18" charset="2"/>
              <a:buChar char="-"/>
              <a:tabLst/>
              <a:defRPr lang="de-DE" sz="1500" kern="1200" dirty="0">
                <a:solidFill>
                  <a:schemeClr val="tx1"/>
                </a:solidFill>
                <a:latin typeface="+mn-lt"/>
                <a:ea typeface="+mn-ea"/>
                <a:cs typeface="Arial" panose="020B0604020202020204" pitchFamily="34" charset="0"/>
              </a:defRPr>
            </a:lvl1pPr>
            <a:lvl2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a:solidFill>
                  <a:schemeClr val="tx1"/>
                </a:solidFill>
                <a:latin typeface="+mn-lt"/>
                <a:ea typeface="+mn-ea"/>
                <a:cs typeface="+mn-cs"/>
              </a:defRPr>
            </a:lvl2pPr>
            <a:lvl3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smtClean="0">
                <a:solidFill>
                  <a:schemeClr val="tx1"/>
                </a:solidFill>
                <a:latin typeface="+mn-lt"/>
                <a:ea typeface="+mn-ea"/>
                <a:cs typeface="+mn-cs"/>
              </a:defRPr>
            </a:lvl3pPr>
            <a:lvl4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smtClean="0">
                <a:solidFill>
                  <a:schemeClr val="tx1"/>
                </a:solidFill>
                <a:latin typeface="+mn-lt"/>
                <a:ea typeface="+mn-ea"/>
                <a:cs typeface="+mn-cs"/>
              </a:defRPr>
            </a:lvl4pPr>
            <a:lvl5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baseline="0">
                <a:solidFill>
                  <a:schemeClr val="tx1"/>
                </a:solidFill>
                <a:latin typeface="+mn-lt"/>
                <a:ea typeface="+mn-ea"/>
                <a:cs typeface="+mn-cs"/>
              </a:defRPr>
            </a:lvl5pPr>
            <a:lvl6pPr marL="360000" indent="-180000" algn="l" defTabSz="180000" rtl="0" eaLnBrk="1" latinLnBrk="0" hangingPunct="1">
              <a:lnSpc>
                <a:spcPts val="2000"/>
              </a:lnSpc>
              <a:spcBef>
                <a:spcPts val="0"/>
              </a:spcBef>
              <a:buClrTx/>
              <a:buSzPct val="100000"/>
              <a:buFont typeface="Symbol" panose="05050102010706020507" pitchFamily="18" charset="2"/>
              <a:buChar char="-"/>
              <a:defRPr sz="1500" kern="1200">
                <a:solidFill>
                  <a:schemeClr val="tx1"/>
                </a:solidFill>
                <a:latin typeface="+mn-lt"/>
                <a:ea typeface="+mn-ea"/>
                <a:cs typeface="+mn-cs"/>
              </a:defRPr>
            </a:lvl6pPr>
            <a:lvl7pPr marL="360000" indent="-180000" algn="l" defTabSz="180000" rtl="0" eaLnBrk="1" latinLnBrk="0" hangingPunct="1">
              <a:lnSpc>
                <a:spcPts val="2000"/>
              </a:lnSpc>
              <a:spcBef>
                <a:spcPts val="0"/>
              </a:spcBef>
              <a:buClrTx/>
              <a:buSzPct val="100000"/>
              <a:buFont typeface="Symbol" panose="05050102010706020507" pitchFamily="18" charset="2"/>
              <a:buChar char="-"/>
              <a:tabLst/>
              <a:defRPr sz="1500" kern="1200" baseline="0">
                <a:solidFill>
                  <a:schemeClr val="tx1"/>
                </a:solidFill>
                <a:latin typeface="+mn-lt"/>
                <a:ea typeface="+mn-ea"/>
                <a:cs typeface="+mn-cs"/>
              </a:defRPr>
            </a:lvl7pPr>
            <a:lvl8pPr marL="360000" indent="-180000" algn="l" defTabSz="180000" rtl="0" eaLnBrk="1" latinLnBrk="0" hangingPunct="1">
              <a:lnSpc>
                <a:spcPts val="2000"/>
              </a:lnSpc>
              <a:spcBef>
                <a:spcPts val="0"/>
              </a:spcBef>
              <a:buFont typeface="Symbol" panose="05050102010706020507" pitchFamily="18" charset="2"/>
              <a:buChar char="-"/>
              <a:tabLst/>
              <a:defRPr sz="1500" kern="1200">
                <a:solidFill>
                  <a:schemeClr val="tx1"/>
                </a:solidFill>
                <a:latin typeface="+mn-lt"/>
                <a:ea typeface="+mn-ea"/>
                <a:cs typeface="+mn-cs"/>
              </a:defRPr>
            </a:lvl8pPr>
            <a:lvl9pPr marL="360000" indent="-180000" algn="l" defTabSz="180000" rtl="0" eaLnBrk="1" latinLnBrk="0" hangingPunct="1">
              <a:lnSpc>
                <a:spcPts val="2000"/>
              </a:lnSpc>
              <a:spcBef>
                <a:spcPts val="0"/>
              </a:spcBef>
              <a:buFont typeface="Symbol" panose="05050102010706020507" pitchFamily="18" charset="2"/>
              <a:buChar char="-"/>
              <a:defRPr sz="1500" kern="1200">
                <a:solidFill>
                  <a:schemeClr val="tx1"/>
                </a:solidFill>
                <a:latin typeface="+mn-lt"/>
                <a:ea typeface="+mn-ea"/>
                <a:cs typeface="+mn-cs"/>
              </a:defRPr>
            </a:lvl9pPr>
          </a:lstStyle>
          <a:p>
            <a:pPr marL="0" indent="0">
              <a:buNone/>
            </a:pPr>
            <a:r>
              <a:rPr lang="en-US" b="1" dirty="0">
                <a:solidFill>
                  <a:srgbClr val="000000"/>
                </a:solidFill>
                <a:ea typeface="Times New Roman" panose="02020603050405020304" pitchFamily="18" charset="0"/>
                <a:cs typeface="Times New Roman" panose="02020603050405020304" pitchFamily="18" charset="0"/>
              </a:rPr>
              <a:t>Capital funds</a:t>
            </a:r>
            <a:r>
              <a:rPr lang="en-US" dirty="0">
                <a:solidFill>
                  <a:srgbClr val="000000"/>
                </a:solidFill>
                <a:ea typeface="Times New Roman" panose="02020603050405020304" pitchFamily="18" charset="0"/>
                <a:cs typeface="Times New Roman" panose="02020603050405020304" pitchFamily="18" charset="0"/>
              </a:rPr>
              <a:t>:</a:t>
            </a:r>
          </a:p>
          <a:p>
            <a:r>
              <a:rPr lang="en-US" dirty="0">
                <a:solidFill>
                  <a:srgbClr val="000000"/>
                </a:solidFill>
                <a:ea typeface="Times New Roman" panose="02020603050405020304" pitchFamily="18" charset="0"/>
                <a:cs typeface="Times New Roman" panose="02020603050405020304" pitchFamily="18" charset="0"/>
              </a:rPr>
              <a:t>Significant federal share</a:t>
            </a:r>
            <a:endParaRPr lang="en-US" dirty="0">
              <a:ea typeface="Times New Roman" panose="02020603050405020304" pitchFamily="18" charset="0"/>
              <a:cs typeface="Times New Roman" panose="02020603050405020304" pitchFamily="18" charset="0"/>
            </a:endParaRPr>
          </a:p>
          <a:p>
            <a:r>
              <a:rPr lang="en-US" dirty="0"/>
              <a:t>Governed by LRTPs, TIPs/STIPs</a:t>
            </a:r>
          </a:p>
          <a:p>
            <a:r>
              <a:rPr lang="en-US" dirty="0"/>
              <a:t>Varying levels of coordination between transit operators, MPOs, DOTs</a:t>
            </a:r>
          </a:p>
          <a:p>
            <a:r>
              <a:rPr lang="en-US" dirty="0"/>
              <a:t>More likely to be evaluated and prioritized in a multimodal context</a:t>
            </a:r>
          </a:p>
          <a:p>
            <a:endParaRPr lang="en-US" dirty="0"/>
          </a:p>
          <a:p>
            <a:endParaRPr lang="en-US" dirty="0"/>
          </a:p>
          <a:p>
            <a:pPr marL="0" indent="0">
              <a:buNone/>
            </a:pPr>
            <a:r>
              <a:rPr lang="en-US" b="1" dirty="0">
                <a:solidFill>
                  <a:srgbClr val="000000"/>
                </a:solidFill>
                <a:ea typeface="Times New Roman" panose="02020603050405020304" pitchFamily="18" charset="0"/>
                <a:cs typeface="Times New Roman" panose="02020603050405020304" pitchFamily="18" charset="0"/>
              </a:rPr>
              <a:t>Operating funds:</a:t>
            </a:r>
            <a:endParaRPr lang="en-US" dirty="0">
              <a:solidFill>
                <a:srgbClr val="000000"/>
              </a:solidFill>
              <a:ea typeface="Times New Roman" panose="02020603050405020304" pitchFamily="18" charset="0"/>
              <a:cs typeface="Times New Roman" panose="02020603050405020304" pitchFamily="18" charset="0"/>
            </a:endParaRPr>
          </a:p>
          <a:p>
            <a:r>
              <a:rPr lang="en-US" dirty="0">
                <a:solidFill>
                  <a:srgbClr val="000000"/>
                </a:solidFill>
                <a:ea typeface="Times New Roman" panose="02020603050405020304" pitchFamily="18" charset="0"/>
                <a:cs typeface="Times New Roman" panose="02020603050405020304" pitchFamily="18" charset="0"/>
              </a:rPr>
              <a:t>Largely locally funded</a:t>
            </a:r>
          </a:p>
          <a:p>
            <a:r>
              <a:rPr lang="en-US" dirty="0">
                <a:solidFill>
                  <a:srgbClr val="000000"/>
                </a:solidFill>
                <a:ea typeface="Times New Roman" panose="02020603050405020304" pitchFamily="18" charset="0"/>
                <a:cs typeface="Times New Roman" panose="02020603050405020304" pitchFamily="18" charset="0"/>
              </a:rPr>
              <a:t>Generally considered the purview of transit operators</a:t>
            </a:r>
          </a:p>
          <a:p>
            <a:endParaRPr lang="en-US" dirty="0"/>
          </a:p>
        </p:txBody>
      </p:sp>
      <p:sp>
        <p:nvSpPr>
          <p:cNvPr id="11" name="TextBox 10"/>
          <p:cNvSpPr txBox="1"/>
          <p:nvPr/>
        </p:nvSpPr>
        <p:spPr>
          <a:xfrm>
            <a:off x="6629400" y="6627223"/>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135968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8C5E-4794-46F4-BF11-FD34858FF94F}"/>
              </a:ext>
            </a:extLst>
          </p:cNvPr>
          <p:cNvSpPr>
            <a:spLocks noGrp="1"/>
          </p:cNvSpPr>
          <p:nvPr>
            <p:ph type="title"/>
          </p:nvPr>
        </p:nvSpPr>
        <p:spPr>
          <a:xfrm>
            <a:off x="609600" y="274638"/>
            <a:ext cx="7620000" cy="334962"/>
          </a:xfrm>
        </p:spPr>
        <p:txBody>
          <a:bodyPr>
            <a:normAutofit fontScale="90000"/>
          </a:bodyPr>
          <a:lstStyle/>
          <a:p>
            <a:r>
              <a:rPr lang="en-US" dirty="0"/>
              <a:t>Attributes of successful prioritization practice, generally</a:t>
            </a:r>
          </a:p>
        </p:txBody>
      </p:sp>
      <p:sp>
        <p:nvSpPr>
          <p:cNvPr id="8" name="Text Placeholder 15">
            <a:extLst>
              <a:ext uri="{FF2B5EF4-FFF2-40B4-BE49-F238E27FC236}">
                <a16:creationId xmlns:a16="http://schemas.microsoft.com/office/drawing/2014/main" id="{C43DB925-EE1E-4FF3-8756-E7D3425EEF1D}"/>
              </a:ext>
            </a:extLst>
          </p:cNvPr>
          <p:cNvSpPr>
            <a:spLocks noGrp="1"/>
          </p:cNvSpPr>
          <p:nvPr>
            <p:ph idx="1"/>
          </p:nvPr>
        </p:nvSpPr>
        <p:spPr>
          <a:xfrm>
            <a:off x="634613" y="1257300"/>
            <a:ext cx="8128387" cy="876300"/>
          </a:xfrm>
        </p:spPr>
        <p:txBody>
          <a:bodyPr>
            <a:normAutofit/>
          </a:bodyPr>
          <a:lstStyle/>
          <a:p>
            <a:pPr marL="0" indent="0">
              <a:buNone/>
            </a:pPr>
            <a:r>
              <a:rPr lang="en-US" sz="2200" dirty="0">
                <a:solidFill>
                  <a:schemeClr val="bg1">
                    <a:lumMod val="50000"/>
                  </a:schemeClr>
                </a:solidFill>
              </a:rPr>
              <a:t>The TCRP guidebook builds from existing best practice for multimodal prioritization…</a:t>
            </a:r>
          </a:p>
        </p:txBody>
      </p:sp>
      <p:graphicFrame>
        <p:nvGraphicFramePr>
          <p:cNvPr id="7" name="Diagram 6">
            <a:extLst>
              <a:ext uri="{FF2B5EF4-FFF2-40B4-BE49-F238E27FC236}">
                <a16:creationId xmlns:a16="http://schemas.microsoft.com/office/drawing/2014/main" id="{2BA315EA-67B7-4288-979A-8C20CB50CB37}"/>
              </a:ext>
            </a:extLst>
          </p:cNvPr>
          <p:cNvGraphicFramePr/>
          <p:nvPr>
            <p:extLst>
              <p:ext uri="{D42A27DB-BD31-4B8C-83A1-F6EECF244321}">
                <p14:modId xmlns:p14="http://schemas.microsoft.com/office/powerpoint/2010/main" val="4019514975"/>
              </p:ext>
            </p:extLst>
          </p:nvPr>
        </p:nvGraphicFramePr>
        <p:xfrm>
          <a:off x="1142166" y="2189004"/>
          <a:ext cx="7221122" cy="2916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15">
            <a:extLst>
              <a:ext uri="{FF2B5EF4-FFF2-40B4-BE49-F238E27FC236}">
                <a16:creationId xmlns:a16="http://schemas.microsoft.com/office/drawing/2014/main" id="{5A29070F-4FBD-402D-B3F0-DA09F75B6BFF}"/>
              </a:ext>
            </a:extLst>
          </p:cNvPr>
          <p:cNvSpPr txBox="1">
            <a:spLocks/>
          </p:cNvSpPr>
          <p:nvPr/>
        </p:nvSpPr>
        <p:spPr>
          <a:xfrm>
            <a:off x="1603514" y="5610497"/>
            <a:ext cx="6298426" cy="361702"/>
          </a:xfrm>
          <a:prstGeom prst="rect">
            <a:avLst/>
          </a:prstGeom>
        </p:spPr>
        <p:txBody>
          <a:bodyPr/>
          <a:lstStyle>
            <a:lvl1pPr marL="180000" marR="0" indent="-180000" algn="l" defTabSz="180000" rtl="0" eaLnBrk="1" fontAlgn="auto" latinLnBrk="0" hangingPunct="1">
              <a:lnSpc>
                <a:spcPts val="2000"/>
              </a:lnSpc>
              <a:spcBef>
                <a:spcPts val="0"/>
              </a:spcBef>
              <a:spcAft>
                <a:spcPts val="600"/>
              </a:spcAft>
              <a:buClrTx/>
              <a:buSzTx/>
              <a:buFont typeface="Symbol" panose="05050102010706020507" pitchFamily="18" charset="2"/>
              <a:buChar char="-"/>
              <a:tabLst/>
              <a:defRPr lang="de-DE" sz="1500" kern="1200" dirty="0">
                <a:solidFill>
                  <a:schemeClr val="tx1"/>
                </a:solidFill>
                <a:latin typeface="+mn-lt"/>
                <a:ea typeface="+mn-ea"/>
                <a:cs typeface="Arial" panose="020B0604020202020204" pitchFamily="34" charset="0"/>
              </a:defRPr>
            </a:lvl1pPr>
            <a:lvl2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a:solidFill>
                  <a:schemeClr val="tx1"/>
                </a:solidFill>
                <a:latin typeface="+mn-lt"/>
                <a:ea typeface="+mn-ea"/>
                <a:cs typeface="+mn-cs"/>
              </a:defRPr>
            </a:lvl2pPr>
            <a:lvl3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smtClean="0">
                <a:solidFill>
                  <a:schemeClr val="tx1"/>
                </a:solidFill>
                <a:latin typeface="+mn-lt"/>
                <a:ea typeface="+mn-ea"/>
                <a:cs typeface="+mn-cs"/>
              </a:defRPr>
            </a:lvl3pPr>
            <a:lvl4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dirty="0" smtClean="0">
                <a:solidFill>
                  <a:schemeClr val="tx1"/>
                </a:solidFill>
                <a:latin typeface="+mn-lt"/>
                <a:ea typeface="+mn-ea"/>
                <a:cs typeface="+mn-cs"/>
              </a:defRPr>
            </a:lvl4pPr>
            <a:lvl5pPr marL="360000" marR="0" indent="-180000" algn="l" defTabSz="180000" rtl="0" eaLnBrk="1" fontAlgn="auto" latinLnBrk="0" hangingPunct="1">
              <a:lnSpc>
                <a:spcPts val="2000"/>
              </a:lnSpc>
              <a:spcBef>
                <a:spcPts val="0"/>
              </a:spcBef>
              <a:spcAft>
                <a:spcPts val="0"/>
              </a:spcAft>
              <a:buClrTx/>
              <a:buSzTx/>
              <a:buFont typeface="Symbol" panose="05050102010706020507" pitchFamily="18" charset="2"/>
              <a:buChar char="-"/>
              <a:tabLst/>
              <a:defRPr lang="de-DE" sz="1500" kern="1200" baseline="0" dirty="0" smtClean="0">
                <a:solidFill>
                  <a:schemeClr val="tx1"/>
                </a:solidFill>
                <a:latin typeface="+mn-lt"/>
                <a:ea typeface="+mn-ea"/>
                <a:cs typeface="+mn-cs"/>
              </a:defRPr>
            </a:lvl5pPr>
            <a:lvl6pPr marL="360000" indent="-180000" algn="l" defTabSz="180000" rtl="0" eaLnBrk="1" latinLnBrk="0" hangingPunct="1">
              <a:lnSpc>
                <a:spcPts val="2000"/>
              </a:lnSpc>
              <a:spcBef>
                <a:spcPts val="0"/>
              </a:spcBef>
              <a:buClrTx/>
              <a:buSzPct val="100000"/>
              <a:buFont typeface="Symbol" panose="05050102010706020507" pitchFamily="18" charset="2"/>
              <a:buChar char="-"/>
              <a:defRPr sz="1500" kern="1200">
                <a:solidFill>
                  <a:schemeClr val="tx1"/>
                </a:solidFill>
                <a:latin typeface="+mn-lt"/>
                <a:ea typeface="+mn-ea"/>
                <a:cs typeface="+mn-cs"/>
              </a:defRPr>
            </a:lvl6pPr>
            <a:lvl7pPr marL="360000" indent="-180000" algn="l" defTabSz="180000" rtl="0" eaLnBrk="1" latinLnBrk="0" hangingPunct="1">
              <a:lnSpc>
                <a:spcPts val="2000"/>
              </a:lnSpc>
              <a:spcBef>
                <a:spcPts val="0"/>
              </a:spcBef>
              <a:buClrTx/>
              <a:buSzPct val="100000"/>
              <a:buFont typeface="Symbol" panose="05050102010706020507" pitchFamily="18" charset="2"/>
              <a:buChar char="-"/>
              <a:tabLst/>
              <a:defRPr sz="1500" kern="1200" baseline="0">
                <a:solidFill>
                  <a:schemeClr val="tx1"/>
                </a:solidFill>
                <a:latin typeface="+mn-lt"/>
                <a:ea typeface="+mn-ea"/>
                <a:cs typeface="+mn-cs"/>
              </a:defRPr>
            </a:lvl7pPr>
            <a:lvl8pPr marL="360000" indent="-180000" algn="l" defTabSz="180000" rtl="0" eaLnBrk="1" latinLnBrk="0" hangingPunct="1">
              <a:lnSpc>
                <a:spcPts val="2000"/>
              </a:lnSpc>
              <a:spcBef>
                <a:spcPts val="0"/>
              </a:spcBef>
              <a:buFont typeface="Symbol" panose="05050102010706020507" pitchFamily="18" charset="2"/>
              <a:buChar char="-"/>
              <a:tabLst/>
              <a:defRPr sz="1500" kern="1200">
                <a:solidFill>
                  <a:schemeClr val="tx1"/>
                </a:solidFill>
                <a:latin typeface="+mn-lt"/>
                <a:ea typeface="+mn-ea"/>
                <a:cs typeface="+mn-cs"/>
              </a:defRPr>
            </a:lvl8pPr>
            <a:lvl9pPr marL="360000" indent="-180000" algn="l" defTabSz="180000" rtl="0" eaLnBrk="1" latinLnBrk="0" hangingPunct="1">
              <a:lnSpc>
                <a:spcPts val="2000"/>
              </a:lnSpc>
              <a:spcBef>
                <a:spcPts val="0"/>
              </a:spcBef>
              <a:buFont typeface="Symbol" panose="05050102010706020507" pitchFamily="18" charset="2"/>
              <a:buChar char="-"/>
              <a:defRPr sz="1500" kern="1200">
                <a:solidFill>
                  <a:schemeClr val="tx1"/>
                </a:solidFill>
                <a:latin typeface="+mn-lt"/>
                <a:ea typeface="+mn-ea"/>
                <a:cs typeface="+mn-cs"/>
              </a:defRPr>
            </a:lvl9pPr>
          </a:lstStyle>
          <a:p>
            <a:pPr marL="0" indent="0" algn="r">
              <a:buNone/>
            </a:pPr>
            <a:r>
              <a:rPr lang="en-US" sz="2200" dirty="0">
                <a:solidFill>
                  <a:schemeClr val="bg1">
                    <a:lumMod val="50000"/>
                  </a:schemeClr>
                </a:solidFill>
              </a:rPr>
              <a:t>…while also recognizing what makes transit unique.</a:t>
            </a:r>
          </a:p>
        </p:txBody>
      </p:sp>
      <p:sp>
        <p:nvSpPr>
          <p:cNvPr id="10" name="TextBox 9"/>
          <p:cNvSpPr txBox="1"/>
          <p:nvPr/>
        </p:nvSpPr>
        <p:spPr>
          <a:xfrm>
            <a:off x="6629400" y="6629400"/>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5773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CCA6-ECB1-4CD3-AA72-E8269497ACA2}"/>
              </a:ext>
            </a:extLst>
          </p:cNvPr>
          <p:cNvSpPr>
            <a:spLocks noGrp="1"/>
          </p:cNvSpPr>
          <p:nvPr>
            <p:ph type="title"/>
          </p:nvPr>
        </p:nvSpPr>
        <p:spPr>
          <a:xfrm>
            <a:off x="609600" y="274638"/>
            <a:ext cx="7924800" cy="487362"/>
          </a:xfrm>
        </p:spPr>
        <p:txBody>
          <a:bodyPr>
            <a:normAutofit fontScale="90000"/>
          </a:bodyPr>
          <a:lstStyle/>
          <a:p>
            <a:r>
              <a:rPr lang="en-US" dirty="0"/>
              <a:t>Guidance on choosing criteria for the situation</a:t>
            </a:r>
          </a:p>
        </p:txBody>
      </p:sp>
      <p:sp>
        <p:nvSpPr>
          <p:cNvPr id="3" name="Text Placeholder 2">
            <a:extLst>
              <a:ext uri="{FF2B5EF4-FFF2-40B4-BE49-F238E27FC236}">
                <a16:creationId xmlns:a16="http://schemas.microsoft.com/office/drawing/2014/main" id="{DBBB0FFA-E684-41B5-A0CA-762EDF6B896D}"/>
              </a:ext>
            </a:extLst>
          </p:cNvPr>
          <p:cNvSpPr>
            <a:spLocks noGrp="1"/>
          </p:cNvSpPr>
          <p:nvPr>
            <p:ph idx="1"/>
          </p:nvPr>
        </p:nvSpPr>
        <p:spPr/>
        <p:txBody>
          <a:bodyPr>
            <a:normAutofit/>
          </a:bodyPr>
          <a:lstStyle/>
          <a:p>
            <a:r>
              <a:rPr lang="en-US" sz="2200" dirty="0">
                <a:solidFill>
                  <a:schemeClr val="bg1">
                    <a:lumMod val="50000"/>
                  </a:schemeClr>
                </a:solidFill>
              </a:rPr>
              <a:t>The TCRP guidebook provides recommendations organized by five illustrative “archetypes”</a:t>
            </a:r>
          </a:p>
        </p:txBody>
      </p:sp>
      <p:graphicFrame>
        <p:nvGraphicFramePr>
          <p:cNvPr id="7" name="Diagram 6">
            <a:extLst>
              <a:ext uri="{FF2B5EF4-FFF2-40B4-BE49-F238E27FC236}">
                <a16:creationId xmlns:a16="http://schemas.microsoft.com/office/drawing/2014/main" id="{63CBA805-8556-456F-8979-F6F976F4CFDE}"/>
              </a:ext>
            </a:extLst>
          </p:cNvPr>
          <p:cNvGraphicFramePr/>
          <p:nvPr>
            <p:extLst>
              <p:ext uri="{D42A27DB-BD31-4B8C-83A1-F6EECF244321}">
                <p14:modId xmlns:p14="http://schemas.microsoft.com/office/powerpoint/2010/main" val="390043594"/>
              </p:ext>
            </p:extLst>
          </p:nvPr>
        </p:nvGraphicFramePr>
        <p:xfrm>
          <a:off x="1682750" y="2006600"/>
          <a:ext cx="639445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A472C6F-4D4C-4664-8BA7-C822BA469D6A}"/>
              </a:ext>
            </a:extLst>
          </p:cNvPr>
          <p:cNvSpPr txBox="1"/>
          <p:nvPr/>
        </p:nvSpPr>
        <p:spPr>
          <a:xfrm>
            <a:off x="6629400" y="6625046"/>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9713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8CB8-C924-4E95-BBED-6DEFD213A0F8}"/>
              </a:ext>
            </a:extLst>
          </p:cNvPr>
          <p:cNvSpPr>
            <a:spLocks noGrp="1"/>
          </p:cNvSpPr>
          <p:nvPr>
            <p:ph type="title"/>
          </p:nvPr>
        </p:nvSpPr>
        <p:spPr>
          <a:xfrm>
            <a:off x="612000" y="152400"/>
            <a:ext cx="7920000" cy="486309"/>
          </a:xfrm>
        </p:spPr>
        <p:txBody>
          <a:bodyPr/>
          <a:lstStyle/>
          <a:p>
            <a:r>
              <a:rPr lang="en-US" dirty="0"/>
              <a:t>Some decision criteria types are always relevant, others vary</a:t>
            </a:r>
          </a:p>
        </p:txBody>
      </p:sp>
      <p:graphicFrame>
        <p:nvGraphicFramePr>
          <p:cNvPr id="7" name="Table 6">
            <a:extLst>
              <a:ext uri="{FF2B5EF4-FFF2-40B4-BE49-F238E27FC236}">
                <a16:creationId xmlns:a16="http://schemas.microsoft.com/office/drawing/2014/main" id="{F34A4674-6426-469C-AC1F-DFEFA4AB4806}"/>
              </a:ext>
            </a:extLst>
          </p:cNvPr>
          <p:cNvGraphicFramePr>
            <a:graphicFrameLocks noGrp="1"/>
          </p:cNvGraphicFramePr>
          <p:nvPr>
            <p:extLst>
              <p:ext uri="{D42A27DB-BD31-4B8C-83A1-F6EECF244321}">
                <p14:modId xmlns:p14="http://schemas.microsoft.com/office/powerpoint/2010/main" val="3450877528"/>
              </p:ext>
            </p:extLst>
          </p:nvPr>
        </p:nvGraphicFramePr>
        <p:xfrm>
          <a:off x="803417" y="1143000"/>
          <a:ext cx="8035782" cy="5181596"/>
        </p:xfrm>
        <a:graphic>
          <a:graphicData uri="http://schemas.openxmlformats.org/drawingml/2006/table">
            <a:tbl>
              <a:tblPr firstRow="1" firstCol="1" bandRow="1">
                <a:tableStyleId>{5C22544A-7EE6-4342-B048-85BDC9FD1C3A}</a:tableStyleId>
              </a:tblPr>
              <a:tblGrid>
                <a:gridCol w="2570072">
                  <a:extLst>
                    <a:ext uri="{9D8B030D-6E8A-4147-A177-3AD203B41FA5}">
                      <a16:colId xmlns:a16="http://schemas.microsoft.com/office/drawing/2014/main" val="3632088746"/>
                    </a:ext>
                  </a:extLst>
                </a:gridCol>
                <a:gridCol w="1093142">
                  <a:extLst>
                    <a:ext uri="{9D8B030D-6E8A-4147-A177-3AD203B41FA5}">
                      <a16:colId xmlns:a16="http://schemas.microsoft.com/office/drawing/2014/main" val="2983729195"/>
                    </a:ext>
                  </a:extLst>
                </a:gridCol>
                <a:gridCol w="1093142">
                  <a:extLst>
                    <a:ext uri="{9D8B030D-6E8A-4147-A177-3AD203B41FA5}">
                      <a16:colId xmlns:a16="http://schemas.microsoft.com/office/drawing/2014/main" val="1726278504"/>
                    </a:ext>
                  </a:extLst>
                </a:gridCol>
                <a:gridCol w="1093142">
                  <a:extLst>
                    <a:ext uri="{9D8B030D-6E8A-4147-A177-3AD203B41FA5}">
                      <a16:colId xmlns:a16="http://schemas.microsoft.com/office/drawing/2014/main" val="2909946326"/>
                    </a:ext>
                  </a:extLst>
                </a:gridCol>
                <a:gridCol w="1093142">
                  <a:extLst>
                    <a:ext uri="{9D8B030D-6E8A-4147-A177-3AD203B41FA5}">
                      <a16:colId xmlns:a16="http://schemas.microsoft.com/office/drawing/2014/main" val="2046449228"/>
                    </a:ext>
                  </a:extLst>
                </a:gridCol>
                <a:gridCol w="1093142">
                  <a:extLst>
                    <a:ext uri="{9D8B030D-6E8A-4147-A177-3AD203B41FA5}">
                      <a16:colId xmlns:a16="http://schemas.microsoft.com/office/drawing/2014/main" val="667438737"/>
                    </a:ext>
                  </a:extLst>
                </a:gridCol>
              </a:tblGrid>
              <a:tr h="623546">
                <a:tc>
                  <a:txBody>
                    <a:bodyPr/>
                    <a:lstStyle/>
                    <a:p>
                      <a:pPr marL="0" marR="0" algn="ctr">
                        <a:lnSpc>
                          <a:spcPts val="1200"/>
                        </a:lnSpc>
                        <a:spcBef>
                          <a:spcPts val="300"/>
                        </a:spcBef>
                        <a:spcAft>
                          <a:spcPts val="300"/>
                        </a:spcAft>
                      </a:pPr>
                      <a:r>
                        <a:rPr lang="en-US" sz="1000" dirty="0">
                          <a:effectLst/>
                        </a:rPr>
                        <a:t>Criteria Type</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lnSpc>
                          <a:spcPts val="1200"/>
                        </a:lnSpc>
                        <a:spcBef>
                          <a:spcPts val="300"/>
                        </a:spcBef>
                        <a:spcAft>
                          <a:spcPts val="300"/>
                        </a:spcAft>
                      </a:pPr>
                      <a:r>
                        <a:rPr lang="en-US" sz="1000" dirty="0">
                          <a:effectLst/>
                        </a:rPr>
                        <a:t>Basic Access</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lnSpc>
                          <a:spcPts val="1200"/>
                        </a:lnSpc>
                        <a:spcBef>
                          <a:spcPts val="300"/>
                        </a:spcBef>
                        <a:spcAft>
                          <a:spcPts val="300"/>
                        </a:spcAft>
                      </a:pPr>
                      <a:r>
                        <a:rPr lang="en-US" sz="1000" dirty="0">
                          <a:effectLst/>
                        </a:rPr>
                        <a:t>Small Fixed Route</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lnSpc>
                          <a:spcPts val="1200"/>
                        </a:lnSpc>
                        <a:spcBef>
                          <a:spcPts val="300"/>
                        </a:spcBef>
                        <a:spcAft>
                          <a:spcPts val="300"/>
                        </a:spcAft>
                      </a:pPr>
                      <a:r>
                        <a:rPr lang="en-US" sz="1000" dirty="0">
                          <a:effectLst/>
                        </a:rPr>
                        <a:t>Growing Transit</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lnSpc>
                          <a:spcPts val="1200"/>
                        </a:lnSpc>
                        <a:spcBef>
                          <a:spcPts val="300"/>
                        </a:spcBef>
                        <a:spcAft>
                          <a:spcPts val="300"/>
                        </a:spcAft>
                      </a:pPr>
                      <a:r>
                        <a:rPr lang="en-US" sz="1000" dirty="0">
                          <a:effectLst/>
                        </a:rPr>
                        <a:t>Large Legacy System</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lnSpc>
                          <a:spcPts val="1200"/>
                        </a:lnSpc>
                        <a:spcBef>
                          <a:spcPts val="300"/>
                        </a:spcBef>
                        <a:spcAft>
                          <a:spcPts val="300"/>
                        </a:spcAft>
                      </a:pPr>
                      <a:r>
                        <a:rPr lang="en-US" sz="1000" dirty="0">
                          <a:effectLst/>
                        </a:rPr>
                        <a:t>Statewide</a:t>
                      </a: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extLst>
                  <a:ext uri="{0D108BD9-81ED-4DB2-BD59-A6C34878D82A}">
                    <a16:rowId xmlns:a16="http://schemas.microsoft.com/office/drawing/2014/main" val="2588408282"/>
                  </a:ext>
                </a:extLst>
              </a:tr>
              <a:tr h="455805">
                <a:tc>
                  <a:txBody>
                    <a:bodyPr/>
                    <a:lstStyle/>
                    <a:p>
                      <a:pPr marL="0" marR="0">
                        <a:spcBef>
                          <a:spcPts val="300"/>
                        </a:spcBef>
                        <a:spcAft>
                          <a:spcPts val="300"/>
                        </a:spcAft>
                      </a:pPr>
                      <a:r>
                        <a:rPr lang="en-US" sz="1000" dirty="0">
                          <a:effectLst/>
                        </a:rPr>
                        <a:t>Accessibility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solidFill>
                      <a:schemeClr val="accent2"/>
                    </a:solidFill>
                  </a:tcP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1406056895"/>
                  </a:ext>
                </a:extLst>
              </a:tr>
              <a:tr h="455805">
                <a:tc>
                  <a:txBody>
                    <a:bodyPr/>
                    <a:lstStyle/>
                    <a:p>
                      <a:pPr marL="0" marR="0">
                        <a:spcBef>
                          <a:spcPts val="300"/>
                        </a:spcBef>
                        <a:spcAft>
                          <a:spcPts val="300"/>
                        </a:spcAft>
                      </a:pPr>
                      <a:r>
                        <a:rPr lang="en-US" sz="1000" dirty="0">
                          <a:effectLst/>
                        </a:rPr>
                        <a:t>Congestion / Mobility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2722820035"/>
                  </a:ext>
                </a:extLst>
              </a:tr>
              <a:tr h="455805">
                <a:tc>
                  <a:txBody>
                    <a:bodyPr/>
                    <a:lstStyle/>
                    <a:p>
                      <a:pPr marL="0" marR="0">
                        <a:spcBef>
                          <a:spcPts val="300"/>
                        </a:spcBef>
                        <a:spcAft>
                          <a:spcPts val="300"/>
                        </a:spcAft>
                      </a:pPr>
                      <a:r>
                        <a:rPr lang="en-US" sz="1000" dirty="0">
                          <a:effectLst/>
                        </a:rPr>
                        <a:t>Cost effectiveness / preservation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1112157451"/>
                  </a:ext>
                </a:extLst>
              </a:tr>
              <a:tr h="455805">
                <a:tc>
                  <a:txBody>
                    <a:bodyPr/>
                    <a:lstStyle/>
                    <a:p>
                      <a:pPr marL="0" marR="0">
                        <a:spcBef>
                          <a:spcPts val="300"/>
                        </a:spcBef>
                        <a:spcAft>
                          <a:spcPts val="300"/>
                        </a:spcAft>
                      </a:pPr>
                      <a:r>
                        <a:rPr lang="en-US" sz="1000" dirty="0">
                          <a:effectLst/>
                        </a:rPr>
                        <a:t>Economic impacts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1269589156"/>
                  </a:ext>
                </a:extLst>
              </a:tr>
              <a:tr h="455805">
                <a:tc>
                  <a:txBody>
                    <a:bodyPr/>
                    <a:lstStyle/>
                    <a:p>
                      <a:pPr marL="0" marR="0">
                        <a:spcBef>
                          <a:spcPts val="300"/>
                        </a:spcBef>
                        <a:spcAft>
                          <a:spcPts val="300"/>
                        </a:spcAft>
                      </a:pPr>
                      <a:r>
                        <a:rPr lang="en-US" sz="1000" dirty="0">
                          <a:effectLst/>
                        </a:rPr>
                        <a:t>Environmental quality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2483317989"/>
                  </a:ext>
                </a:extLst>
              </a:tr>
              <a:tr h="455805">
                <a:tc>
                  <a:txBody>
                    <a:bodyPr/>
                    <a:lstStyle/>
                    <a:p>
                      <a:pPr marL="0" marR="0">
                        <a:spcBef>
                          <a:spcPts val="300"/>
                        </a:spcBef>
                        <a:spcAft>
                          <a:spcPts val="300"/>
                        </a:spcAft>
                      </a:pPr>
                      <a:r>
                        <a:rPr lang="en-US" sz="1000" dirty="0">
                          <a:effectLst/>
                        </a:rPr>
                        <a:t>Land use compatibility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2784910234"/>
                  </a:ext>
                </a:extLst>
              </a:tr>
              <a:tr h="455805">
                <a:tc>
                  <a:txBody>
                    <a:bodyPr/>
                    <a:lstStyle/>
                    <a:p>
                      <a:pPr marL="0" marR="0">
                        <a:spcBef>
                          <a:spcPts val="300"/>
                        </a:spcBef>
                        <a:spcAft>
                          <a:spcPts val="300"/>
                        </a:spcAft>
                      </a:pPr>
                      <a:r>
                        <a:rPr lang="en-US" sz="1000" dirty="0">
                          <a:effectLst/>
                        </a:rPr>
                        <a:t>Public health and quality-of-life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2181029367"/>
                  </a:ext>
                </a:extLst>
              </a:tr>
              <a:tr h="455805">
                <a:tc>
                  <a:txBody>
                    <a:bodyPr/>
                    <a:lstStyle/>
                    <a:p>
                      <a:pPr marL="0" marR="0">
                        <a:spcBef>
                          <a:spcPts val="300"/>
                        </a:spcBef>
                        <a:spcAft>
                          <a:spcPts val="300"/>
                        </a:spcAft>
                      </a:pPr>
                      <a:r>
                        <a:rPr lang="en-US" sz="1000" dirty="0">
                          <a:effectLst/>
                        </a:rPr>
                        <a:t>Regional integration and coordination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791833056"/>
                  </a:ext>
                </a:extLst>
              </a:tr>
              <a:tr h="455805">
                <a:tc>
                  <a:txBody>
                    <a:bodyPr/>
                    <a:lstStyle/>
                    <a:p>
                      <a:pPr marL="0" marR="0">
                        <a:spcBef>
                          <a:spcPts val="300"/>
                        </a:spcBef>
                        <a:spcAft>
                          <a:spcPts val="300"/>
                        </a:spcAft>
                      </a:pPr>
                      <a:r>
                        <a:rPr lang="en-US" sz="1000" dirty="0">
                          <a:effectLst/>
                        </a:rPr>
                        <a:t>Social equity / environmental justice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solidFill>
                      <a:schemeClr val="accent2"/>
                    </a:solidFill>
                  </a:tcP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4162103001"/>
                  </a:ext>
                </a:extLst>
              </a:tr>
              <a:tr h="455805">
                <a:tc>
                  <a:txBody>
                    <a:bodyPr/>
                    <a:lstStyle/>
                    <a:p>
                      <a:pPr marL="0" marR="0">
                        <a:spcBef>
                          <a:spcPts val="300"/>
                        </a:spcBef>
                        <a:spcAft>
                          <a:spcPts val="300"/>
                        </a:spcAft>
                      </a:pPr>
                      <a:r>
                        <a:rPr lang="en-US" sz="1000" dirty="0">
                          <a:effectLst/>
                        </a:rPr>
                        <a:t>Viability / feasibility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94" marR="55994" marT="0" marB="0" anchor="ctr">
                    <a:solidFill>
                      <a:schemeClr val="accent2"/>
                    </a:solidFill>
                  </a:tcP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a:effectLst/>
                          <a:latin typeface="Lucida Sans Unicode" panose="020B0602030504020204" pitchFamily="34" charset="0"/>
                          <a:cs typeface="Lucida Sans Unicode" panose="020B0602030504020204" pitchFamily="34" charset="0"/>
                        </a:rPr>
                        <a:t>●</a:t>
                      </a:r>
                      <a:endParaRPr lang="en-US" sz="200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tc>
                  <a:txBody>
                    <a:bodyPr/>
                    <a:lstStyle/>
                    <a:p>
                      <a:pPr marL="0" marR="0" algn="ctr">
                        <a:spcBef>
                          <a:spcPts val="300"/>
                        </a:spcBef>
                        <a:spcAft>
                          <a:spcPts val="300"/>
                        </a:spcAft>
                      </a:pPr>
                      <a:r>
                        <a:rPr lang="en-US" sz="2000" dirty="0">
                          <a:effectLst/>
                          <a:latin typeface="Lucida Sans Unicode" panose="020B0602030504020204" pitchFamily="34" charset="0"/>
                          <a:cs typeface="Lucida Sans Unicode" panose="020B0602030504020204" pitchFamily="34" charset="0"/>
                        </a:rPr>
                        <a:t>●</a:t>
                      </a:r>
                      <a:endParaRPr lang="en-US" sz="2000" dirty="0">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5994" marR="55994" marT="0" marB="0" anchor="ctr"/>
                </a:tc>
                <a:extLst>
                  <a:ext uri="{0D108BD9-81ED-4DB2-BD59-A6C34878D82A}">
                    <a16:rowId xmlns:a16="http://schemas.microsoft.com/office/drawing/2014/main" val="3148366357"/>
                  </a:ext>
                </a:extLst>
              </a:tr>
            </a:tbl>
          </a:graphicData>
        </a:graphic>
      </p:graphicFrame>
      <p:sp>
        <p:nvSpPr>
          <p:cNvPr id="8" name="TextBox 7"/>
          <p:cNvSpPr txBox="1"/>
          <p:nvPr/>
        </p:nvSpPr>
        <p:spPr>
          <a:xfrm>
            <a:off x="6629400" y="6625046"/>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785807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1C22-0ECD-4B9A-94AF-0DB4ED8769C3}"/>
              </a:ext>
            </a:extLst>
          </p:cNvPr>
          <p:cNvSpPr>
            <a:spLocks noGrp="1"/>
          </p:cNvSpPr>
          <p:nvPr>
            <p:ph type="title"/>
          </p:nvPr>
        </p:nvSpPr>
        <p:spPr>
          <a:xfrm>
            <a:off x="612000" y="152400"/>
            <a:ext cx="7920000" cy="486309"/>
          </a:xfrm>
        </p:spPr>
        <p:txBody>
          <a:bodyPr/>
          <a:lstStyle/>
          <a:p>
            <a:r>
              <a:rPr lang="en-US" dirty="0"/>
              <a:t>Evaluation criteria come in many forms that can be mixed</a:t>
            </a:r>
          </a:p>
        </p:txBody>
      </p:sp>
      <p:graphicFrame>
        <p:nvGraphicFramePr>
          <p:cNvPr id="7" name="Table 6">
            <a:extLst>
              <a:ext uri="{FF2B5EF4-FFF2-40B4-BE49-F238E27FC236}">
                <a16:creationId xmlns:a16="http://schemas.microsoft.com/office/drawing/2014/main" id="{A4CDEBB6-42A6-42C1-B920-E573C9EEF430}"/>
              </a:ext>
            </a:extLst>
          </p:cNvPr>
          <p:cNvGraphicFramePr>
            <a:graphicFrameLocks noGrp="1"/>
          </p:cNvGraphicFramePr>
          <p:nvPr>
            <p:extLst>
              <p:ext uri="{D42A27DB-BD31-4B8C-83A1-F6EECF244321}">
                <p14:modId xmlns:p14="http://schemas.microsoft.com/office/powerpoint/2010/main" val="3828566407"/>
              </p:ext>
            </p:extLst>
          </p:nvPr>
        </p:nvGraphicFramePr>
        <p:xfrm>
          <a:off x="803417" y="1143000"/>
          <a:ext cx="8035782" cy="4571999"/>
        </p:xfrm>
        <a:graphic>
          <a:graphicData uri="http://schemas.openxmlformats.org/drawingml/2006/table">
            <a:tbl>
              <a:tblPr firstRow="1" firstCol="1" bandRow="1">
                <a:tableStyleId>{B301B821-A1FF-4177-AEE7-76D212191A09}</a:tableStyleId>
              </a:tblPr>
              <a:tblGrid>
                <a:gridCol w="627797">
                  <a:extLst>
                    <a:ext uri="{9D8B030D-6E8A-4147-A177-3AD203B41FA5}">
                      <a16:colId xmlns:a16="http://schemas.microsoft.com/office/drawing/2014/main" val="1913985242"/>
                    </a:ext>
                  </a:extLst>
                </a:gridCol>
                <a:gridCol w="1839487">
                  <a:extLst>
                    <a:ext uri="{9D8B030D-6E8A-4147-A177-3AD203B41FA5}">
                      <a16:colId xmlns:a16="http://schemas.microsoft.com/office/drawing/2014/main" val="1827847497"/>
                    </a:ext>
                  </a:extLst>
                </a:gridCol>
                <a:gridCol w="5568498">
                  <a:extLst>
                    <a:ext uri="{9D8B030D-6E8A-4147-A177-3AD203B41FA5}">
                      <a16:colId xmlns:a16="http://schemas.microsoft.com/office/drawing/2014/main" val="2115293013"/>
                    </a:ext>
                  </a:extLst>
                </a:gridCol>
              </a:tblGrid>
              <a:tr h="160825">
                <a:tc>
                  <a:txBody>
                    <a:bodyPr/>
                    <a:lstStyle/>
                    <a:p>
                      <a:pPr marL="0" marR="0" algn="ctr">
                        <a:lnSpc>
                          <a:spcPts val="1200"/>
                        </a:lnSpc>
                        <a:spcBef>
                          <a:spcPts val="300"/>
                        </a:spcBef>
                        <a:spcAft>
                          <a:spcPts val="300"/>
                        </a:spcAft>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vert="vert270" anchor="ctr"/>
                </a:tc>
                <a:tc>
                  <a:txBody>
                    <a:bodyPr/>
                    <a:lstStyle/>
                    <a:p>
                      <a:pPr marL="0" marR="0" algn="ctr">
                        <a:lnSpc>
                          <a:spcPts val="1200"/>
                        </a:lnSpc>
                        <a:spcBef>
                          <a:spcPts val="300"/>
                        </a:spcBef>
                        <a:spcAft>
                          <a:spcPts val="300"/>
                        </a:spcAft>
                      </a:pPr>
                      <a:r>
                        <a:rPr lang="en-US" sz="1200">
                          <a:effectLst/>
                        </a:rPr>
                        <a:t>Description </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tc>
                  <a:txBody>
                    <a:bodyPr/>
                    <a:lstStyle/>
                    <a:p>
                      <a:pPr marL="0" marR="0" algn="ctr">
                        <a:lnSpc>
                          <a:spcPts val="1200"/>
                        </a:lnSpc>
                        <a:spcBef>
                          <a:spcPts val="300"/>
                        </a:spcBef>
                        <a:spcAft>
                          <a:spcPts val="300"/>
                        </a:spcAft>
                      </a:pPr>
                      <a:r>
                        <a:rPr lang="en-US" sz="1200" dirty="0">
                          <a:effectLst/>
                        </a:rPr>
                        <a:t>Pros &amp; Cons</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extLst>
                  <a:ext uri="{0D108BD9-81ED-4DB2-BD59-A6C34878D82A}">
                    <a16:rowId xmlns:a16="http://schemas.microsoft.com/office/drawing/2014/main" val="374716389"/>
                  </a:ext>
                </a:extLst>
              </a:tr>
              <a:tr h="1342532">
                <a:tc>
                  <a:txBody>
                    <a:bodyPr/>
                    <a:lstStyle/>
                    <a:p>
                      <a:pPr marL="0" marR="0" algn="ctr">
                        <a:spcBef>
                          <a:spcPts val="300"/>
                        </a:spcBef>
                        <a:spcAft>
                          <a:spcPts val="300"/>
                        </a:spcAft>
                      </a:pPr>
                      <a:r>
                        <a:rPr lang="en-US" sz="1200" dirty="0">
                          <a:effectLst/>
                        </a:rPr>
                        <a:t>Qualitative input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vert="vert270" anchor="ctr"/>
                </a:tc>
                <a:tc>
                  <a:txBody>
                    <a:bodyPr/>
                    <a:lstStyle/>
                    <a:p>
                      <a:pPr marL="0" marR="0">
                        <a:spcBef>
                          <a:spcPts val="300"/>
                        </a:spcBef>
                        <a:spcAft>
                          <a:spcPts val="300"/>
                        </a:spcAft>
                      </a:pPr>
                      <a:r>
                        <a:rPr lang="en-US" sz="1400" dirty="0">
                          <a:effectLst/>
                        </a:rPr>
                        <a:t>Decision-factor considered through qualitative or descriptive analysis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tc>
                  <a:txBody>
                    <a:bodyPr/>
                    <a:lstStyle/>
                    <a:p>
                      <a:pPr marL="0" marR="0">
                        <a:spcBef>
                          <a:spcPts val="0"/>
                        </a:spcBef>
                        <a:spcAft>
                          <a:spcPts val="0"/>
                        </a:spcAft>
                      </a:pPr>
                      <a:r>
                        <a:rPr lang="en-US" sz="1200" dirty="0">
                          <a:effectLst/>
                        </a:rPr>
                        <a:t>Pros:</a:t>
                      </a:r>
                    </a:p>
                    <a:p>
                      <a:pPr marL="342900" marR="0" lvl="0" indent="-342900">
                        <a:spcBef>
                          <a:spcPts val="0"/>
                        </a:spcBef>
                        <a:spcAft>
                          <a:spcPts val="0"/>
                        </a:spcAft>
                        <a:buFont typeface="Symbol" panose="05050102010706020507" pitchFamily="18" charset="2"/>
                        <a:buChar char=""/>
                      </a:pPr>
                      <a:r>
                        <a:rPr lang="en-US" sz="1200" dirty="0">
                          <a:effectLst/>
                        </a:rPr>
                        <a:t>Does not require data collection or processing</a:t>
                      </a:r>
                    </a:p>
                    <a:p>
                      <a:pPr marL="342900" marR="0" lvl="0" indent="-342900">
                        <a:spcBef>
                          <a:spcPts val="0"/>
                        </a:spcBef>
                        <a:spcAft>
                          <a:spcPts val="0"/>
                        </a:spcAft>
                        <a:buFont typeface="Symbol" panose="05050102010706020507" pitchFamily="18" charset="2"/>
                        <a:buChar char=""/>
                      </a:pPr>
                      <a:r>
                        <a:rPr lang="en-US" sz="1200" dirty="0">
                          <a:effectLst/>
                        </a:rPr>
                        <a:t>Addresses hard-to-quantify objectives</a:t>
                      </a:r>
                    </a:p>
                    <a:p>
                      <a:pPr marL="342900" marR="0" lvl="0" indent="-342900">
                        <a:spcBef>
                          <a:spcPts val="0"/>
                        </a:spcBef>
                        <a:spcAft>
                          <a:spcPts val="0"/>
                        </a:spcAft>
                        <a:buFont typeface="Symbol" panose="05050102010706020507" pitchFamily="18" charset="2"/>
                        <a:buChar char=""/>
                      </a:pPr>
                      <a:r>
                        <a:rPr lang="en-US" sz="1200" dirty="0">
                          <a:effectLst/>
                        </a:rPr>
                        <a:t>Can be used to integrate expert knowledge</a:t>
                      </a:r>
                    </a:p>
                    <a:p>
                      <a:pPr marL="0" marR="0">
                        <a:spcBef>
                          <a:spcPts val="0"/>
                        </a:spcBef>
                        <a:spcAft>
                          <a:spcPts val="0"/>
                        </a:spcAft>
                      </a:pPr>
                      <a:r>
                        <a:rPr lang="en-US" sz="1200" dirty="0">
                          <a:effectLst/>
                        </a:rPr>
                        <a:t>Cons:</a:t>
                      </a:r>
                    </a:p>
                    <a:p>
                      <a:pPr marL="342900" marR="0" lvl="0" indent="-342900">
                        <a:spcBef>
                          <a:spcPts val="0"/>
                        </a:spcBef>
                        <a:spcAft>
                          <a:spcPts val="0"/>
                        </a:spcAft>
                        <a:buFont typeface="Symbol" panose="05050102010706020507" pitchFamily="18" charset="2"/>
                        <a:buChar char=""/>
                      </a:pPr>
                      <a:r>
                        <a:rPr lang="en-US" sz="1200" dirty="0">
                          <a:effectLst/>
                        </a:rPr>
                        <a:t>Subjective and hard to replicate consistently</a:t>
                      </a:r>
                    </a:p>
                    <a:p>
                      <a:pPr marL="342900" marR="0" lvl="0" indent="-342900">
                        <a:spcBef>
                          <a:spcPts val="0"/>
                        </a:spcBef>
                        <a:spcAft>
                          <a:spcPts val="0"/>
                        </a:spcAft>
                        <a:buFont typeface="Symbol" panose="05050102010706020507" pitchFamily="18" charset="2"/>
                        <a:buChar char=""/>
                      </a:pPr>
                      <a:r>
                        <a:rPr lang="en-US" sz="1200" dirty="0">
                          <a:effectLst/>
                        </a:rPr>
                        <a:t>Relationship to decision outcomes may not be clear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extLst>
                  <a:ext uri="{0D108BD9-81ED-4DB2-BD59-A6C34878D82A}">
                    <a16:rowId xmlns:a16="http://schemas.microsoft.com/office/drawing/2014/main" val="1996469404"/>
                  </a:ext>
                </a:extLst>
              </a:tr>
              <a:tr h="1534321">
                <a:tc>
                  <a:txBody>
                    <a:bodyPr/>
                    <a:lstStyle/>
                    <a:p>
                      <a:pPr marL="0" marR="0" algn="ctr">
                        <a:spcBef>
                          <a:spcPts val="300"/>
                        </a:spcBef>
                        <a:spcAft>
                          <a:spcPts val="300"/>
                        </a:spcAft>
                      </a:pPr>
                      <a:r>
                        <a:rPr lang="en-US" sz="1200" dirty="0">
                          <a:effectLst/>
                        </a:rPr>
                        <a:t>Ordinal scoring</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vert="vert270" anchor="ctr"/>
                </a:tc>
                <a:tc>
                  <a:txBody>
                    <a:bodyPr/>
                    <a:lstStyle/>
                    <a:p>
                      <a:pPr marL="0" marR="0">
                        <a:spcBef>
                          <a:spcPts val="300"/>
                        </a:spcBef>
                        <a:spcAft>
                          <a:spcPts val="300"/>
                        </a:spcAft>
                      </a:pPr>
                      <a:r>
                        <a:rPr lang="en-US" sz="1400" dirty="0">
                          <a:effectLst/>
                        </a:rPr>
                        <a:t>Scoring of alignment with criteria along a point-based scale</a:t>
                      </a:r>
                    </a:p>
                  </a:txBody>
                  <a:tcPr marL="38853" marR="38853" marT="0" marB="0" anchor="ctr"/>
                </a:tc>
                <a:tc>
                  <a:txBody>
                    <a:bodyPr/>
                    <a:lstStyle/>
                    <a:p>
                      <a:pPr marL="0" marR="0">
                        <a:spcBef>
                          <a:spcPts val="0"/>
                        </a:spcBef>
                        <a:spcAft>
                          <a:spcPts val="0"/>
                        </a:spcAft>
                      </a:pPr>
                      <a:r>
                        <a:rPr lang="en-US" sz="1200" dirty="0">
                          <a:effectLst/>
                        </a:rPr>
                        <a:t>Pros:</a:t>
                      </a:r>
                    </a:p>
                    <a:p>
                      <a:pPr marL="342900" marR="0" lvl="0" indent="-342900">
                        <a:spcBef>
                          <a:spcPts val="0"/>
                        </a:spcBef>
                        <a:spcAft>
                          <a:spcPts val="0"/>
                        </a:spcAft>
                        <a:buFont typeface="Symbol" panose="05050102010706020507" pitchFamily="18" charset="2"/>
                        <a:buChar char=""/>
                      </a:pPr>
                      <a:r>
                        <a:rPr lang="en-US" sz="1200" dirty="0">
                          <a:effectLst/>
                        </a:rPr>
                        <a:t>Simpler than full quantitative evaluations</a:t>
                      </a:r>
                    </a:p>
                    <a:p>
                      <a:pPr marL="342900" marR="0" lvl="0" indent="-342900">
                        <a:spcBef>
                          <a:spcPts val="0"/>
                        </a:spcBef>
                        <a:spcAft>
                          <a:spcPts val="0"/>
                        </a:spcAft>
                        <a:buFont typeface="Symbol" panose="05050102010706020507" pitchFamily="18" charset="2"/>
                        <a:buChar char=""/>
                      </a:pPr>
                      <a:r>
                        <a:rPr lang="en-US" sz="1200" dirty="0">
                          <a:effectLst/>
                        </a:rPr>
                        <a:t>Can integrate formalized guidelines for how to apply ordinal scores, which introduces greater objectivity and reproducibility</a:t>
                      </a:r>
                    </a:p>
                    <a:p>
                      <a:pPr marL="342900" marR="0" lvl="0" indent="-342900">
                        <a:spcBef>
                          <a:spcPts val="0"/>
                        </a:spcBef>
                        <a:spcAft>
                          <a:spcPts val="0"/>
                        </a:spcAft>
                        <a:buFont typeface="Symbol" panose="05050102010706020507" pitchFamily="18" charset="2"/>
                        <a:buChar char=""/>
                      </a:pPr>
                      <a:r>
                        <a:rPr lang="en-US" sz="1200" dirty="0">
                          <a:effectLst/>
                        </a:rPr>
                        <a:t>Helpful in data-poor environments or for hard-to-quantify outcomes</a:t>
                      </a:r>
                    </a:p>
                    <a:p>
                      <a:pPr marL="0" marR="0">
                        <a:spcBef>
                          <a:spcPts val="0"/>
                        </a:spcBef>
                        <a:spcAft>
                          <a:spcPts val="0"/>
                        </a:spcAft>
                      </a:pPr>
                      <a:r>
                        <a:rPr lang="en-US" sz="1200" dirty="0">
                          <a:effectLst/>
                        </a:rPr>
                        <a:t>Cons:</a:t>
                      </a:r>
                    </a:p>
                    <a:p>
                      <a:pPr marL="342900" marR="0" lvl="0" indent="-342900">
                        <a:spcBef>
                          <a:spcPts val="0"/>
                        </a:spcBef>
                        <a:spcAft>
                          <a:spcPts val="0"/>
                        </a:spcAft>
                        <a:buFont typeface="Symbol" panose="05050102010706020507" pitchFamily="18" charset="2"/>
                        <a:buChar char=""/>
                      </a:pPr>
                      <a:r>
                        <a:rPr lang="en-US" sz="1200" dirty="0">
                          <a:effectLst/>
                        </a:rPr>
                        <a:t>Can still be subjective</a:t>
                      </a:r>
                    </a:p>
                    <a:p>
                      <a:pPr marL="342900" marR="0" lvl="0" indent="-342900">
                        <a:spcBef>
                          <a:spcPts val="0"/>
                        </a:spcBef>
                        <a:spcAft>
                          <a:spcPts val="0"/>
                        </a:spcAft>
                        <a:buFont typeface="Symbol" panose="05050102010706020507" pitchFamily="18" charset="2"/>
                        <a:buChar char=""/>
                      </a:pPr>
                      <a:r>
                        <a:rPr lang="en-US" sz="1200" dirty="0">
                          <a:effectLst/>
                        </a:rPr>
                        <a:t>Requires great care in definition and application of scoring rubrics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extLst>
                  <a:ext uri="{0D108BD9-81ED-4DB2-BD59-A6C34878D82A}">
                    <a16:rowId xmlns:a16="http://schemas.microsoft.com/office/drawing/2014/main" val="915897273"/>
                  </a:ext>
                </a:extLst>
              </a:tr>
              <a:tr h="1534321">
                <a:tc>
                  <a:txBody>
                    <a:bodyPr/>
                    <a:lstStyle/>
                    <a:p>
                      <a:pPr marL="0" marR="0" algn="ctr">
                        <a:spcBef>
                          <a:spcPts val="300"/>
                        </a:spcBef>
                        <a:spcAft>
                          <a:spcPts val="300"/>
                        </a:spcAft>
                      </a:pPr>
                      <a:r>
                        <a:rPr lang="en-US" sz="1200" dirty="0">
                          <a:effectLst/>
                        </a:rPr>
                        <a:t>Quantitative measures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vert="vert270" anchor="ctr"/>
                </a:tc>
                <a:tc>
                  <a:txBody>
                    <a:bodyPr/>
                    <a:lstStyle/>
                    <a:p>
                      <a:pPr marL="0" marR="0">
                        <a:spcBef>
                          <a:spcPts val="300"/>
                        </a:spcBef>
                        <a:spcAft>
                          <a:spcPts val="300"/>
                        </a:spcAft>
                      </a:pPr>
                      <a:r>
                        <a:rPr lang="en-US" sz="1400" dirty="0">
                          <a:effectLst/>
                        </a:rPr>
                        <a:t>Measures that represent the magnitude of alignment with objectives (e.g., travel time savings)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tc>
                  <a:txBody>
                    <a:bodyPr/>
                    <a:lstStyle/>
                    <a:p>
                      <a:pPr marL="0" marR="0">
                        <a:spcBef>
                          <a:spcPts val="0"/>
                        </a:spcBef>
                        <a:spcAft>
                          <a:spcPts val="0"/>
                        </a:spcAft>
                      </a:pPr>
                      <a:r>
                        <a:rPr lang="en-US" sz="1200" dirty="0">
                          <a:effectLst/>
                        </a:rPr>
                        <a:t>Pros:</a:t>
                      </a:r>
                    </a:p>
                    <a:p>
                      <a:pPr marL="342900" marR="0" lvl="0" indent="-342900">
                        <a:spcBef>
                          <a:spcPts val="0"/>
                        </a:spcBef>
                        <a:spcAft>
                          <a:spcPts val="0"/>
                        </a:spcAft>
                        <a:buFont typeface="Symbol" panose="05050102010706020507" pitchFamily="18" charset="2"/>
                        <a:buChar char=""/>
                      </a:pPr>
                      <a:r>
                        <a:rPr lang="en-US" sz="1200" dirty="0">
                          <a:effectLst/>
                        </a:rPr>
                        <a:t>Increased objectivity, replicability</a:t>
                      </a:r>
                    </a:p>
                    <a:p>
                      <a:pPr marL="342900" marR="0" lvl="0" indent="-342900">
                        <a:spcBef>
                          <a:spcPts val="0"/>
                        </a:spcBef>
                        <a:spcAft>
                          <a:spcPts val="0"/>
                        </a:spcAft>
                        <a:buFont typeface="Symbol" panose="05050102010706020507" pitchFamily="18" charset="2"/>
                        <a:buChar char=""/>
                      </a:pPr>
                      <a:r>
                        <a:rPr lang="en-US" sz="1200" dirty="0">
                          <a:effectLst/>
                        </a:rPr>
                        <a:t>Can address full spectrum of potential relative differences across projects, allowing for more comparability</a:t>
                      </a:r>
                    </a:p>
                    <a:p>
                      <a:pPr marL="0" marR="0">
                        <a:spcBef>
                          <a:spcPts val="0"/>
                        </a:spcBef>
                        <a:spcAft>
                          <a:spcPts val="0"/>
                        </a:spcAft>
                      </a:pPr>
                      <a:r>
                        <a:rPr lang="en-US" sz="1200" dirty="0">
                          <a:effectLst/>
                        </a:rPr>
                        <a:t>Cons:</a:t>
                      </a:r>
                    </a:p>
                    <a:p>
                      <a:pPr marL="342900" marR="0" lvl="0" indent="-342900">
                        <a:spcBef>
                          <a:spcPts val="0"/>
                        </a:spcBef>
                        <a:spcAft>
                          <a:spcPts val="0"/>
                        </a:spcAft>
                        <a:buFont typeface="Symbol" panose="05050102010706020507" pitchFamily="18" charset="2"/>
                        <a:buChar char=""/>
                      </a:pPr>
                      <a:r>
                        <a:rPr lang="en-US" sz="1200" dirty="0">
                          <a:effectLst/>
                        </a:rPr>
                        <a:t>May be constrained by data or analytical capacity or accuracy</a:t>
                      </a:r>
                    </a:p>
                    <a:p>
                      <a:pPr marL="342900" marR="0" lvl="0" indent="-342900">
                        <a:spcBef>
                          <a:spcPts val="0"/>
                        </a:spcBef>
                        <a:spcAft>
                          <a:spcPts val="0"/>
                        </a:spcAft>
                        <a:buFont typeface="Symbol" panose="05050102010706020507" pitchFamily="18" charset="2"/>
                        <a:buChar char=""/>
                      </a:pPr>
                      <a:r>
                        <a:rPr lang="en-US" sz="1200" dirty="0">
                          <a:effectLst/>
                        </a:rPr>
                        <a:t>Not all objectives can be easily quantified</a:t>
                      </a:r>
                    </a:p>
                    <a:p>
                      <a:pPr marL="342900" marR="0" lvl="0" indent="-342900">
                        <a:spcBef>
                          <a:spcPts val="0"/>
                        </a:spcBef>
                        <a:spcAft>
                          <a:spcPts val="0"/>
                        </a:spcAft>
                        <a:buFont typeface="Symbol" panose="05050102010706020507" pitchFamily="18" charset="2"/>
                        <a:buChar char=""/>
                      </a:pPr>
                      <a:r>
                        <a:rPr lang="en-US" sz="1200" dirty="0">
                          <a:effectLst/>
                        </a:rPr>
                        <a:t>Can be resource and time intensive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853" marR="38853" marT="0" marB="0" anchor="ctr"/>
                </a:tc>
                <a:extLst>
                  <a:ext uri="{0D108BD9-81ED-4DB2-BD59-A6C34878D82A}">
                    <a16:rowId xmlns:a16="http://schemas.microsoft.com/office/drawing/2014/main" val="370920557"/>
                  </a:ext>
                </a:extLst>
              </a:tr>
            </a:tbl>
          </a:graphicData>
        </a:graphic>
      </p:graphicFrame>
      <p:sp>
        <p:nvSpPr>
          <p:cNvPr id="8" name="Text Placeholder 2">
            <a:extLst>
              <a:ext uri="{FF2B5EF4-FFF2-40B4-BE49-F238E27FC236}">
                <a16:creationId xmlns:a16="http://schemas.microsoft.com/office/drawing/2014/main" id="{926DF681-D135-4B36-9E61-490F373E9C7A}"/>
              </a:ext>
            </a:extLst>
          </p:cNvPr>
          <p:cNvSpPr>
            <a:spLocks noGrp="1"/>
          </p:cNvSpPr>
          <p:nvPr>
            <p:ph type="body" sz="quarter" idx="13"/>
          </p:nvPr>
        </p:nvSpPr>
        <p:spPr>
          <a:xfrm>
            <a:off x="803417" y="5791200"/>
            <a:ext cx="7045183" cy="933936"/>
          </a:xfrm>
        </p:spPr>
        <p:txBody>
          <a:bodyPr>
            <a:normAutofit fontScale="55000" lnSpcReduction="20000"/>
          </a:bodyPr>
          <a:lstStyle/>
          <a:p>
            <a:r>
              <a:rPr lang="en-US" dirty="0"/>
              <a:t>Choice is not “all or nothing”</a:t>
            </a:r>
          </a:p>
          <a:p>
            <a:r>
              <a:rPr lang="en-US" dirty="0"/>
              <a:t>Benefits to mixed approach</a:t>
            </a:r>
          </a:p>
          <a:p>
            <a:r>
              <a:rPr lang="en-US" dirty="0"/>
              <a:t>Better to include an objective simply than to ignore it</a:t>
            </a:r>
          </a:p>
        </p:txBody>
      </p:sp>
      <p:sp>
        <p:nvSpPr>
          <p:cNvPr id="5" name="TextBox 4">
            <a:extLst>
              <a:ext uri="{FF2B5EF4-FFF2-40B4-BE49-F238E27FC236}">
                <a16:creationId xmlns:a16="http://schemas.microsoft.com/office/drawing/2014/main" id="{87F6E04F-CAB0-3828-FF67-791F2F8DFE71}"/>
              </a:ext>
            </a:extLst>
          </p:cNvPr>
          <p:cNvSpPr txBox="1"/>
          <p:nvPr/>
        </p:nvSpPr>
        <p:spPr>
          <a:xfrm>
            <a:off x="6629400" y="6625046"/>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889743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49B1-0226-4B80-A25B-B36464B50F8D}"/>
              </a:ext>
            </a:extLst>
          </p:cNvPr>
          <p:cNvSpPr>
            <a:spLocks noGrp="1"/>
          </p:cNvSpPr>
          <p:nvPr>
            <p:ph type="title"/>
          </p:nvPr>
        </p:nvSpPr>
        <p:spPr/>
        <p:txBody>
          <a:bodyPr>
            <a:normAutofit fontScale="90000"/>
          </a:bodyPr>
          <a:lstStyle/>
          <a:p>
            <a:r>
              <a:rPr lang="en-US" dirty="0">
                <a:latin typeface="+mj-lt"/>
                <a:cs typeface="Times New Roman"/>
              </a:rPr>
              <a:t>Key Findings from the TCRP Report 227</a:t>
            </a:r>
            <a:endParaRPr lang="en-US" dirty="0">
              <a:latin typeface="+mj-lt"/>
            </a:endParaRPr>
          </a:p>
        </p:txBody>
      </p:sp>
      <p:graphicFrame>
        <p:nvGraphicFramePr>
          <p:cNvPr id="7" name="Diagram 6">
            <a:extLst>
              <a:ext uri="{FF2B5EF4-FFF2-40B4-BE49-F238E27FC236}">
                <a16:creationId xmlns:a16="http://schemas.microsoft.com/office/drawing/2014/main" id="{33BCE7BB-9D2A-4164-9F62-B9E9E656EA41}"/>
              </a:ext>
            </a:extLst>
          </p:cNvPr>
          <p:cNvGraphicFramePr/>
          <p:nvPr>
            <p:extLst>
              <p:ext uri="{D42A27DB-BD31-4B8C-83A1-F6EECF244321}">
                <p14:modId xmlns:p14="http://schemas.microsoft.com/office/powerpoint/2010/main" val="3571917315"/>
              </p:ext>
            </p:extLst>
          </p:nvPr>
        </p:nvGraphicFramePr>
        <p:xfrm>
          <a:off x="914400" y="1676400"/>
          <a:ext cx="7770795" cy="324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A9ABA43-7BE7-EBFE-0DBB-0F13B0384A6C}"/>
              </a:ext>
            </a:extLst>
          </p:cNvPr>
          <p:cNvSpPr txBox="1"/>
          <p:nvPr/>
        </p:nvSpPr>
        <p:spPr>
          <a:xfrm>
            <a:off x="6629400" y="6625046"/>
            <a:ext cx="2514600" cy="228600"/>
          </a:xfrm>
          <a:prstGeom prst="rect">
            <a:avLst/>
          </a:prstGeom>
        </p:spPr>
        <p:txBody>
          <a:bodyPr vert="horz" wrap="square" lIns="91440" tIns="45720" rIns="91440" bIns="45720" rtlCol="0">
            <a:normAutofit fontScale="85000" lnSpcReduction="10000"/>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Source: EBP,</a:t>
            </a:r>
            <a:r>
              <a:rPr kumimoji="0" lang="en-US" sz="1200" b="0" i="0" u="none" strike="noStrike" kern="1200" cap="none" spc="0" normalizeH="0" noProof="0" dirty="0">
                <a:ln>
                  <a:noFill/>
                </a:ln>
                <a:solidFill>
                  <a:schemeClr val="tx1">
                    <a:tint val="75000"/>
                  </a:schemeClr>
                </a:solidFill>
                <a:effectLst/>
                <a:uLnTx/>
                <a:uFillTx/>
                <a:latin typeface="+mn-lt"/>
                <a:ea typeface="+mn-ea"/>
                <a:cs typeface="+mn-cs"/>
              </a:rPr>
              <a:t> TCRP Report 227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7397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87362"/>
          </a:xfrm>
        </p:spPr>
        <p:txBody>
          <a:bodyPr>
            <a:normAutofit fontScale="90000"/>
          </a:bodyPr>
          <a:lstStyle/>
          <a:p>
            <a:r>
              <a:rPr lang="en-US" dirty="0"/>
              <a:t>Some Reasons for Government Involvement</a:t>
            </a:r>
          </a:p>
        </p:txBody>
      </p:sp>
      <p:sp>
        <p:nvSpPr>
          <p:cNvPr id="3" name="Content Placeholder 2"/>
          <p:cNvSpPr>
            <a:spLocks noGrp="1"/>
          </p:cNvSpPr>
          <p:nvPr>
            <p:ph idx="1"/>
          </p:nvPr>
        </p:nvSpPr>
        <p:spPr>
          <a:xfrm>
            <a:off x="677333" y="1219200"/>
            <a:ext cx="8441267" cy="5257800"/>
          </a:xfrm>
        </p:spPr>
        <p:txBody>
          <a:bodyPr>
            <a:normAutofit fontScale="92500" lnSpcReduction="20000"/>
          </a:bodyPr>
          <a:lstStyle/>
          <a:p>
            <a:r>
              <a:rPr lang="en-US" dirty="0"/>
              <a:t>Socially important but financially non-remunerative service</a:t>
            </a:r>
          </a:p>
          <a:p>
            <a:endParaRPr lang="en-US" dirty="0"/>
          </a:p>
          <a:p>
            <a:r>
              <a:rPr lang="en-US" dirty="0"/>
              <a:t>Support for lightly used suburban areas</a:t>
            </a:r>
          </a:p>
          <a:p>
            <a:endParaRPr lang="en-US" dirty="0"/>
          </a:p>
          <a:p>
            <a:r>
              <a:rPr lang="en-US" dirty="0"/>
              <a:t>Avoidance of profit-gouging monopolies</a:t>
            </a:r>
          </a:p>
          <a:p>
            <a:endParaRPr lang="en-US" dirty="0"/>
          </a:p>
          <a:p>
            <a:r>
              <a:rPr lang="en-US" dirty="0"/>
              <a:t>Minimal duplicative, uncoordinated services</a:t>
            </a:r>
          </a:p>
          <a:p>
            <a:endParaRPr lang="en-US" dirty="0"/>
          </a:p>
          <a:p>
            <a:r>
              <a:rPr lang="en-US" dirty="0"/>
              <a:t>Ensure safety of the traveling public and the other potentially affected parties</a:t>
            </a:r>
          </a:p>
          <a:p>
            <a:endParaRPr lang="en-US" dirty="0"/>
          </a:p>
        </p:txBody>
      </p:sp>
    </p:spTree>
    <p:extLst>
      <p:ext uri="{BB962C8B-B14F-4D97-AF65-F5344CB8AC3E}">
        <p14:creationId xmlns:p14="http://schemas.microsoft.com/office/powerpoint/2010/main" val="2112907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a:t>
            </a:r>
          </a:p>
        </p:txBody>
      </p:sp>
      <p:sp>
        <p:nvSpPr>
          <p:cNvPr id="3" name="Content Placeholder 2"/>
          <p:cNvSpPr>
            <a:spLocks noGrp="1"/>
          </p:cNvSpPr>
          <p:nvPr>
            <p:ph idx="1"/>
          </p:nvPr>
        </p:nvSpPr>
        <p:spPr/>
        <p:txBody>
          <a:bodyPr>
            <a:normAutofit fontScale="77500" lnSpcReduction="20000"/>
          </a:bodyPr>
          <a:lstStyle/>
          <a:p>
            <a:r>
              <a:rPr lang="en-US" dirty="0"/>
              <a:t>Regulation ensures that transit agencies run safe, sustainable, and fair systems.</a:t>
            </a:r>
          </a:p>
          <a:p>
            <a:endParaRPr lang="en-US" sz="2400" dirty="0"/>
          </a:p>
          <a:p>
            <a:r>
              <a:rPr lang="en-US" dirty="0"/>
              <a:t>Funding is a critical issue for transit agencies, particularly since farebox revenues generally cover only a fraction (30-50%) of operating costs. </a:t>
            </a:r>
          </a:p>
          <a:p>
            <a:endParaRPr lang="en-US" dirty="0"/>
          </a:p>
          <a:p>
            <a:r>
              <a:rPr lang="en-US" dirty="0"/>
              <a:t>All three levels of government (local, state, federal) can provide funding for transit. </a:t>
            </a:r>
          </a:p>
          <a:p>
            <a:endParaRPr lang="en-US" dirty="0"/>
          </a:p>
          <a:p>
            <a:r>
              <a:rPr lang="en-US" dirty="0"/>
              <a:t>The federal government provides significant amount of capital funds, particularly via New Starts, Small Starts &amp; Core Capacity.</a:t>
            </a:r>
          </a:p>
          <a:p>
            <a:endParaRPr lang="en-US" dirty="0"/>
          </a:p>
          <a:p>
            <a:r>
              <a:rPr lang="en-US" dirty="0"/>
              <a:t>At the local level, decision-makers need an effective framework for prioritizing transportation investments. </a:t>
            </a:r>
          </a:p>
          <a:p>
            <a:endParaRPr lang="en-US" dirty="0">
              <a:solidFill>
                <a:srgbClr val="FF0000"/>
              </a:solidFill>
            </a:endParaRPr>
          </a:p>
          <a:p>
            <a:pPr lvl="1"/>
            <a:endParaRPr lang="en-US" dirty="0"/>
          </a:p>
          <a:p>
            <a:pPr marL="457200" lvl="1" indent="0">
              <a:buNone/>
            </a:pPr>
            <a:endParaRPr lang="en-US" dirty="0"/>
          </a:p>
        </p:txBody>
      </p:sp>
    </p:spTree>
    <p:extLst>
      <p:ext uri="{BB962C8B-B14F-4D97-AF65-F5344CB8AC3E}">
        <p14:creationId xmlns:p14="http://schemas.microsoft.com/office/powerpoint/2010/main" val="418126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References</a:t>
            </a:r>
          </a:p>
        </p:txBody>
      </p:sp>
      <p:sp>
        <p:nvSpPr>
          <p:cNvPr id="5" name="Content Placeholder 4"/>
          <p:cNvSpPr>
            <a:spLocks noGrp="1"/>
          </p:cNvSpPr>
          <p:nvPr>
            <p:ph idx="1"/>
          </p:nvPr>
        </p:nvSpPr>
        <p:spPr>
          <a:xfrm>
            <a:off x="990600" y="1371600"/>
            <a:ext cx="7848600" cy="5105400"/>
          </a:xfrm>
        </p:spPr>
        <p:txBody>
          <a:bodyPr>
            <a:normAutofit fontScale="85000" lnSpcReduction="20000"/>
          </a:bodyPr>
          <a:lstStyle/>
          <a:p>
            <a:pPr>
              <a:buNone/>
            </a:pPr>
            <a:r>
              <a:rPr lang="en-US" dirty="0"/>
              <a:t>Materials in this lecture were taken from:</a:t>
            </a:r>
          </a:p>
          <a:p>
            <a:r>
              <a:rPr lang="en-US" dirty="0" err="1"/>
              <a:t>Vukan</a:t>
            </a:r>
            <a:r>
              <a:rPr lang="en-US" dirty="0"/>
              <a:t> </a:t>
            </a:r>
            <a:r>
              <a:rPr lang="en-US" dirty="0" err="1"/>
              <a:t>Vuchic</a:t>
            </a:r>
            <a:r>
              <a:rPr lang="en-US" dirty="0"/>
              <a:t>, “Urban Transit Operations, Planning and Economics” (2005)</a:t>
            </a:r>
          </a:p>
          <a:p>
            <a:r>
              <a:rPr lang="en-US" dirty="0"/>
              <a:t>"Reinvigorating." </a:t>
            </a:r>
            <a:r>
              <a:rPr lang="en-US" i="1" dirty="0"/>
              <a:t>Transportation For America</a:t>
            </a:r>
            <a:r>
              <a:rPr lang="en-US" dirty="0"/>
              <a:t>. </a:t>
            </a:r>
            <a:r>
              <a:rPr lang="en-US" dirty="0" err="1"/>
              <a:t>N.p</a:t>
            </a:r>
            <a:r>
              <a:rPr lang="en-US" dirty="0"/>
              <a:t>., </a:t>
            </a:r>
            <a:r>
              <a:rPr lang="en-US" dirty="0" err="1"/>
              <a:t>n.d.</a:t>
            </a:r>
            <a:r>
              <a:rPr lang="en-US" dirty="0"/>
              <a:t> Web. 11 Sept. 2014.</a:t>
            </a:r>
          </a:p>
          <a:p>
            <a:r>
              <a:rPr lang="en-US" dirty="0" err="1"/>
              <a:t>Litman</a:t>
            </a:r>
            <a:r>
              <a:rPr lang="en-US" dirty="0"/>
              <a:t>, Todd. “Local Funding Options for Public Transportation.” Victoria Transport Policy Institute. </a:t>
            </a:r>
          </a:p>
          <a:p>
            <a:r>
              <a:rPr lang="en-US" dirty="0"/>
              <a:t>TCRP Report 129: Local and Regional Funding Mechanisms for Public Transportation</a:t>
            </a:r>
          </a:p>
          <a:p>
            <a:r>
              <a:rPr lang="en-US" dirty="0"/>
              <a:t>FTA website</a:t>
            </a:r>
          </a:p>
          <a:p>
            <a:r>
              <a:rPr lang="en-US" dirty="0"/>
              <a:t>TCRP Report 227: </a:t>
            </a:r>
            <a:r>
              <a:rPr lang="de-CH" dirty="0"/>
              <a:t>Prioritization of Public Transportation Investments: A Guide for Decision-makers</a:t>
            </a:r>
            <a:endParaRPr lang="en-US" dirty="0"/>
          </a:p>
          <a:p>
            <a:endParaRPr lang="en-US" dirty="0"/>
          </a:p>
          <a:p>
            <a:endParaRPr lang="en-US" dirty="0"/>
          </a:p>
          <a:p>
            <a:pPr>
              <a:buNone/>
            </a:pPr>
            <a:endParaRPr lang="en-US" dirty="0"/>
          </a:p>
          <a:p>
            <a:pPr>
              <a:buNone/>
            </a:pPr>
            <a:endParaRPr lang="en-US" dirty="0"/>
          </a:p>
        </p:txBody>
      </p:sp>
    </p:spTree>
    <p:extLst>
      <p:ext uri="{BB962C8B-B14F-4D97-AF65-F5344CB8AC3E}">
        <p14:creationId xmlns:p14="http://schemas.microsoft.com/office/powerpoint/2010/main" val="9052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Takeovers</a:t>
            </a:r>
          </a:p>
        </p:txBody>
      </p:sp>
      <p:sp>
        <p:nvSpPr>
          <p:cNvPr id="3" name="Content Placeholder 2"/>
          <p:cNvSpPr>
            <a:spLocks noGrp="1"/>
          </p:cNvSpPr>
          <p:nvPr>
            <p:ph idx="1"/>
          </p:nvPr>
        </p:nvSpPr>
        <p:spPr>
          <a:xfrm>
            <a:off x="685800" y="1295400"/>
            <a:ext cx="7467600" cy="4373563"/>
          </a:xfrm>
        </p:spPr>
        <p:txBody>
          <a:bodyPr/>
          <a:lstStyle/>
          <a:p>
            <a:r>
              <a:rPr lang="en-US" dirty="0"/>
              <a:t>In the United States, most transit service was originally privately provided but faced many challenges</a:t>
            </a:r>
          </a:p>
          <a:p>
            <a:pPr lvl="1"/>
            <a:r>
              <a:rPr lang="en-US" dirty="0"/>
              <a:t>Public need ≠ capital gains</a:t>
            </a:r>
          </a:p>
          <a:p>
            <a:pPr lvl="1"/>
            <a:r>
              <a:rPr lang="en-US" dirty="0"/>
              <a:t>Opposition from auto-industry</a:t>
            </a:r>
          </a:p>
          <a:p>
            <a:pPr lvl="1"/>
            <a:endParaRPr lang="en-US" dirty="0"/>
          </a:p>
          <a:p>
            <a:r>
              <a:rPr lang="en-US" dirty="0"/>
              <a:t>Public consolidation of agencies</a:t>
            </a:r>
          </a:p>
        </p:txBody>
      </p:sp>
    </p:spTree>
    <p:extLst>
      <p:ext uri="{BB962C8B-B14F-4D97-AF65-F5344CB8AC3E}">
        <p14:creationId xmlns:p14="http://schemas.microsoft.com/office/powerpoint/2010/main" val="96892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Integrating Transit</a:t>
            </a:r>
          </a:p>
        </p:txBody>
      </p:sp>
      <p:sp>
        <p:nvSpPr>
          <p:cNvPr id="3" name="Content Placeholder 2"/>
          <p:cNvSpPr>
            <a:spLocks noGrp="1"/>
          </p:cNvSpPr>
          <p:nvPr>
            <p:ph idx="1"/>
          </p:nvPr>
        </p:nvSpPr>
        <p:spPr/>
        <p:txBody>
          <a:bodyPr>
            <a:normAutofit fontScale="85000" lnSpcReduction="10000"/>
          </a:bodyPr>
          <a:lstStyle/>
          <a:p>
            <a:r>
              <a:rPr lang="en-US" dirty="0"/>
              <a:t>Many agencies remained uncoordinated, fragmented until the 1950s/1960s</a:t>
            </a:r>
          </a:p>
          <a:p>
            <a:endParaRPr lang="en-US" dirty="0"/>
          </a:p>
          <a:p>
            <a:r>
              <a:rPr lang="en-US" dirty="0"/>
              <a:t>Major effort within public ownership is to coordinate systems</a:t>
            </a:r>
          </a:p>
          <a:p>
            <a:pPr marL="742950" lvl="2" indent="-342900"/>
            <a:r>
              <a:rPr lang="en-US" dirty="0"/>
              <a:t>Example 1: New York City</a:t>
            </a:r>
          </a:p>
          <a:p>
            <a:pPr marL="1200150" lvl="3" indent="-342900"/>
            <a:r>
              <a:rPr lang="en-US" dirty="0"/>
              <a:t>In 1940, the BMT and IRT (private companies) were taken over by the City of New York's Board of Transportation (</a:t>
            </a:r>
            <a:r>
              <a:rPr lang="en-US" dirty="0" err="1"/>
              <a:t>BoT</a:t>
            </a:r>
            <a:r>
              <a:rPr lang="en-US" dirty="0"/>
              <a:t>)</a:t>
            </a:r>
          </a:p>
          <a:p>
            <a:pPr marL="1200150" lvl="3" indent="-342900"/>
            <a:r>
              <a:rPr lang="en-US" dirty="0"/>
              <a:t>In 1953, the New York City Transit Authority, now known to the public as MTA New York City Transit, succeeded the </a:t>
            </a:r>
            <a:r>
              <a:rPr lang="en-US" dirty="0" err="1"/>
              <a:t>BoT.</a:t>
            </a:r>
            <a:endParaRPr lang="en-US" dirty="0"/>
          </a:p>
          <a:p>
            <a:pPr marL="742950" lvl="2" indent="-342900"/>
            <a:r>
              <a:rPr lang="en-US" dirty="0"/>
              <a:t>Example 2: Nashville </a:t>
            </a:r>
          </a:p>
          <a:p>
            <a:pPr lvl="2"/>
            <a:r>
              <a:rPr lang="en-US" sz="2000" dirty="0"/>
              <a:t>In 1926, motor buses were first introduced in Nashville to supplement the existing street railway service. The Tennessee Electric Power Company took over the controlling interest of the public transportation system in 1930, and in 1940-41 phased out Nashville's streetcar system. </a:t>
            </a:r>
          </a:p>
          <a:p>
            <a:pPr lvl="2"/>
            <a:r>
              <a:rPr lang="en-US" sz="2000" dirty="0"/>
              <a:t>1973, a transfer from private to public ownership was completed and the Metropolitan Transit Authority was officially chartered.</a:t>
            </a:r>
          </a:p>
          <a:p>
            <a:pPr lvl="1"/>
            <a:endParaRPr lang="en-US" dirty="0"/>
          </a:p>
        </p:txBody>
      </p:sp>
      <p:sp>
        <p:nvSpPr>
          <p:cNvPr id="4" name="Rectangle 3"/>
          <p:cNvSpPr/>
          <p:nvPr/>
        </p:nvSpPr>
        <p:spPr>
          <a:xfrm>
            <a:off x="4572000" y="6605655"/>
            <a:ext cx="4572000" cy="246221"/>
          </a:xfrm>
          <a:prstGeom prst="rect">
            <a:avLst/>
          </a:prstGeom>
        </p:spPr>
        <p:txBody>
          <a:bodyPr>
            <a:spAutoFit/>
          </a:bodyPr>
          <a:lstStyle/>
          <a:p>
            <a:pPr algn="r"/>
            <a:r>
              <a:rPr lang="en-US" sz="1000" dirty="0">
                <a:solidFill>
                  <a:schemeClr val="bg1">
                    <a:lumMod val="50000"/>
                  </a:schemeClr>
                </a:solidFill>
              </a:rPr>
              <a:t>http://www.nashvillemta.org/Nashville-MTA-history.asp</a:t>
            </a:r>
          </a:p>
        </p:txBody>
      </p:sp>
    </p:spTree>
    <p:extLst>
      <p:ext uri="{BB962C8B-B14F-4D97-AF65-F5344CB8AC3E}">
        <p14:creationId xmlns:p14="http://schemas.microsoft.com/office/powerpoint/2010/main" val="113758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Ownership Today (1/3)</a:t>
            </a:r>
          </a:p>
        </p:txBody>
      </p:sp>
      <p:sp>
        <p:nvSpPr>
          <p:cNvPr id="3" name="Content Placeholder 2"/>
          <p:cNvSpPr>
            <a:spLocks noGrp="1"/>
          </p:cNvSpPr>
          <p:nvPr>
            <p:ph idx="1"/>
          </p:nvPr>
        </p:nvSpPr>
        <p:spPr/>
        <p:txBody>
          <a:bodyPr/>
          <a:lstStyle/>
          <a:p>
            <a:r>
              <a:rPr lang="en-US" dirty="0"/>
              <a:t>Private Companies</a:t>
            </a:r>
          </a:p>
          <a:p>
            <a:pPr lvl="1"/>
            <a:r>
              <a:rPr lang="en-US" dirty="0"/>
              <a:t>Typically in small communities</a:t>
            </a:r>
          </a:p>
          <a:p>
            <a:pPr lvl="1"/>
            <a:r>
              <a:rPr lang="en-US" dirty="0"/>
              <a:t>Receive indirect or direct financial assistance from government</a:t>
            </a:r>
          </a:p>
          <a:p>
            <a:pPr lvl="1"/>
            <a:r>
              <a:rPr lang="en-US" dirty="0"/>
              <a:t>Often hired as contractors to operate systems</a:t>
            </a:r>
          </a:p>
          <a:p>
            <a:endParaRPr lang="en-US" dirty="0"/>
          </a:p>
        </p:txBody>
      </p:sp>
      <p:sp>
        <p:nvSpPr>
          <p:cNvPr id="4" name="TextBox 3"/>
          <p:cNvSpPr txBox="1"/>
          <p:nvPr/>
        </p:nvSpPr>
        <p:spPr>
          <a:xfrm>
            <a:off x="6400800" y="6583362"/>
            <a:ext cx="2743200" cy="274638"/>
          </a:xfrm>
          <a:prstGeom prst="rect">
            <a:avLst/>
          </a:prstGeom>
        </p:spPr>
        <p:txBody>
          <a:bodyPr vert="horz" wrap="square" lIns="91440" tIns="45720" rIns="91440" bIns="45720" rtlCol="0">
            <a:normAutofit/>
          </a:bodyPr>
          <a:lstStyle/>
          <a:p>
            <a:pPr algn="r">
              <a:spcBef>
                <a:spcPct val="20000"/>
              </a:spcBef>
            </a:pPr>
            <a:r>
              <a:rPr lang="en-US" sz="1100" dirty="0">
                <a:solidFill>
                  <a:schemeClr val="bg1">
                    <a:lumMod val="50000"/>
                  </a:schemeClr>
                </a:solidFill>
              </a:rPr>
              <a:t>Source: </a:t>
            </a:r>
            <a:r>
              <a:rPr lang="en-US" sz="1100" dirty="0" err="1">
                <a:solidFill>
                  <a:schemeClr val="bg1">
                    <a:lumMod val="50000"/>
                  </a:schemeClr>
                </a:solidFill>
              </a:rPr>
              <a:t>Vuchic</a:t>
            </a:r>
            <a:r>
              <a:rPr lang="en-US" sz="1100" dirty="0">
                <a:solidFill>
                  <a:schemeClr val="bg1">
                    <a:lumMod val="50000"/>
                  </a:schemeClr>
                </a:solidFill>
              </a:rPr>
              <a:t>, 2007, page 435</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Tree>
    <p:extLst>
      <p:ext uri="{BB962C8B-B14F-4D97-AF65-F5344CB8AC3E}">
        <p14:creationId xmlns:p14="http://schemas.microsoft.com/office/powerpoint/2010/main" val="3632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Ownership Today (2/3)</a:t>
            </a:r>
          </a:p>
        </p:txBody>
      </p:sp>
      <p:sp>
        <p:nvSpPr>
          <p:cNvPr id="3" name="Content Placeholder 2"/>
          <p:cNvSpPr>
            <a:spLocks noGrp="1"/>
          </p:cNvSpPr>
          <p:nvPr>
            <p:ph idx="1"/>
          </p:nvPr>
        </p:nvSpPr>
        <p:spPr/>
        <p:txBody>
          <a:bodyPr/>
          <a:lstStyle/>
          <a:p>
            <a:r>
              <a:rPr lang="en-US" dirty="0"/>
              <a:t>City Area Public Agencies</a:t>
            </a:r>
          </a:p>
          <a:p>
            <a:pPr lvl="1"/>
            <a:r>
              <a:rPr lang="en-US" dirty="0"/>
              <a:t>Typically in small-medium sized communities</a:t>
            </a:r>
          </a:p>
          <a:p>
            <a:pPr lvl="1"/>
            <a:r>
              <a:rPr lang="en-US" dirty="0"/>
              <a:t>Receive direct government funds</a:t>
            </a:r>
          </a:p>
          <a:p>
            <a:pPr lvl="1"/>
            <a:r>
              <a:rPr lang="en-US" dirty="0"/>
              <a:t>Several forms:</a:t>
            </a:r>
          </a:p>
          <a:p>
            <a:pPr lvl="2"/>
            <a:r>
              <a:rPr lang="en-US" dirty="0"/>
              <a:t>Quasi-private company</a:t>
            </a:r>
          </a:p>
          <a:p>
            <a:pPr lvl="2"/>
            <a:r>
              <a:rPr lang="en-US" dirty="0"/>
              <a:t>Utility division</a:t>
            </a:r>
          </a:p>
          <a:p>
            <a:pPr lvl="2"/>
            <a:r>
              <a:rPr lang="en-US" dirty="0"/>
              <a:t>Municipal agency</a:t>
            </a:r>
          </a:p>
          <a:p>
            <a:pPr lvl="2"/>
            <a:endParaRPr lang="en-US" dirty="0"/>
          </a:p>
        </p:txBody>
      </p:sp>
      <p:sp>
        <p:nvSpPr>
          <p:cNvPr id="4" name="TextBox 3"/>
          <p:cNvSpPr txBox="1"/>
          <p:nvPr/>
        </p:nvSpPr>
        <p:spPr>
          <a:xfrm>
            <a:off x="6400800" y="6583362"/>
            <a:ext cx="2743200" cy="274638"/>
          </a:xfrm>
          <a:prstGeom prst="rect">
            <a:avLst/>
          </a:prstGeom>
        </p:spPr>
        <p:txBody>
          <a:bodyPr vert="horz" wrap="square" lIns="91440" tIns="45720" rIns="91440" bIns="45720" rtlCol="0">
            <a:normAutofit/>
          </a:bodyPr>
          <a:lstStyle/>
          <a:p>
            <a:pPr algn="r">
              <a:spcBef>
                <a:spcPct val="20000"/>
              </a:spcBef>
            </a:pPr>
            <a:r>
              <a:rPr lang="en-US" sz="1100" dirty="0">
                <a:solidFill>
                  <a:schemeClr val="bg1">
                    <a:lumMod val="50000"/>
                  </a:schemeClr>
                </a:solidFill>
              </a:rPr>
              <a:t>Source: </a:t>
            </a:r>
            <a:r>
              <a:rPr lang="en-US" sz="1100" dirty="0" err="1">
                <a:solidFill>
                  <a:schemeClr val="bg1">
                    <a:lumMod val="50000"/>
                  </a:schemeClr>
                </a:solidFill>
              </a:rPr>
              <a:t>Vuchic</a:t>
            </a:r>
            <a:r>
              <a:rPr lang="en-US" sz="1100" dirty="0">
                <a:solidFill>
                  <a:schemeClr val="bg1">
                    <a:lumMod val="50000"/>
                  </a:schemeClr>
                </a:solidFill>
              </a:rPr>
              <a:t>, 2007, page 435</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Tree>
    <p:extLst>
      <p:ext uri="{BB962C8B-B14F-4D97-AF65-F5344CB8AC3E}">
        <p14:creationId xmlns:p14="http://schemas.microsoft.com/office/powerpoint/2010/main" val="220055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Ownership Today (3/3)</a:t>
            </a:r>
          </a:p>
        </p:txBody>
      </p:sp>
      <p:sp>
        <p:nvSpPr>
          <p:cNvPr id="3" name="Content Placeholder 2"/>
          <p:cNvSpPr>
            <a:spLocks noGrp="1"/>
          </p:cNvSpPr>
          <p:nvPr>
            <p:ph idx="1"/>
          </p:nvPr>
        </p:nvSpPr>
        <p:spPr/>
        <p:txBody>
          <a:bodyPr/>
          <a:lstStyle/>
          <a:p>
            <a:r>
              <a:rPr lang="en-US" dirty="0"/>
              <a:t>Regional Transit Agencies</a:t>
            </a:r>
          </a:p>
          <a:p>
            <a:pPr lvl="1"/>
            <a:r>
              <a:rPr lang="en-US" dirty="0"/>
              <a:t>Typically in large mega-regions</a:t>
            </a:r>
          </a:p>
          <a:p>
            <a:pPr lvl="1"/>
            <a:r>
              <a:rPr lang="en-US" dirty="0"/>
              <a:t>Serve inter-city travel routes</a:t>
            </a:r>
          </a:p>
          <a:p>
            <a:pPr lvl="1"/>
            <a:r>
              <a:rPr lang="en-US" dirty="0"/>
              <a:t>Several forms:</a:t>
            </a:r>
          </a:p>
          <a:p>
            <a:pPr lvl="2"/>
            <a:r>
              <a:rPr lang="en-US" dirty="0"/>
              <a:t>County-owned transit agency</a:t>
            </a:r>
          </a:p>
          <a:p>
            <a:pPr lvl="2"/>
            <a:r>
              <a:rPr lang="en-US" dirty="0"/>
              <a:t>Regional transit authority (e.g., NYCT, WMATA, SEPTA)</a:t>
            </a:r>
          </a:p>
          <a:p>
            <a:pPr lvl="2"/>
            <a:r>
              <a:rPr lang="en-US" dirty="0"/>
              <a:t>Regional transit district (e.g., BART in San Francisco)</a:t>
            </a:r>
          </a:p>
          <a:p>
            <a:pPr lvl="2"/>
            <a:r>
              <a:rPr lang="en-US" dirty="0"/>
              <a:t>State-owned transit agency (e.g., NJ Transit, MTA in Maryland) </a:t>
            </a:r>
          </a:p>
        </p:txBody>
      </p:sp>
      <p:sp>
        <p:nvSpPr>
          <p:cNvPr id="4" name="TextBox 3"/>
          <p:cNvSpPr txBox="1"/>
          <p:nvPr/>
        </p:nvSpPr>
        <p:spPr>
          <a:xfrm>
            <a:off x="6400800" y="6583362"/>
            <a:ext cx="2743200" cy="274638"/>
          </a:xfrm>
          <a:prstGeom prst="rect">
            <a:avLst/>
          </a:prstGeom>
        </p:spPr>
        <p:txBody>
          <a:bodyPr vert="horz" wrap="square" lIns="91440" tIns="45720" rIns="91440" bIns="45720" rtlCol="0">
            <a:normAutofit/>
          </a:bodyPr>
          <a:lstStyle/>
          <a:p>
            <a:pPr algn="r">
              <a:spcBef>
                <a:spcPct val="20000"/>
              </a:spcBef>
            </a:pPr>
            <a:r>
              <a:rPr lang="en-US" sz="1100" dirty="0">
                <a:solidFill>
                  <a:schemeClr val="bg1">
                    <a:lumMod val="50000"/>
                  </a:schemeClr>
                </a:solidFill>
              </a:rPr>
              <a:t>Source: </a:t>
            </a:r>
            <a:r>
              <a:rPr lang="en-US" sz="1100" dirty="0" err="1">
                <a:solidFill>
                  <a:schemeClr val="bg1">
                    <a:lumMod val="50000"/>
                  </a:schemeClr>
                </a:solidFill>
              </a:rPr>
              <a:t>Vuchic</a:t>
            </a:r>
            <a:r>
              <a:rPr lang="en-US" sz="1100" dirty="0">
                <a:solidFill>
                  <a:schemeClr val="bg1">
                    <a:lumMod val="50000"/>
                  </a:schemeClr>
                </a:solidFill>
              </a:rPr>
              <a:t>, 2007, page 436</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b="0" i="0" u="none" strike="noStrike" kern="1200" cap="none" spc="0" normalizeH="0" baseline="0" noProof="0" dirty="0">
              <a:ln>
                <a:noFill/>
              </a:ln>
              <a:solidFill>
                <a:schemeClr val="bg1">
                  <a:lumMod val="50000"/>
                </a:schemeClr>
              </a:solidFill>
              <a:effectLst/>
              <a:uLnTx/>
              <a:uFillTx/>
            </a:endParaRPr>
          </a:p>
        </p:txBody>
      </p:sp>
    </p:spTree>
    <p:extLst>
      <p:ext uri="{BB962C8B-B14F-4D97-AF65-F5344CB8AC3E}">
        <p14:creationId xmlns:p14="http://schemas.microsoft.com/office/powerpoint/2010/main" val="397416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2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7014</TotalTime>
  <Words>5540</Words>
  <Application>Microsoft Office PowerPoint</Application>
  <PresentationFormat>On-screen Show (4:3)</PresentationFormat>
  <Paragraphs>595</Paragraphs>
  <Slides>41</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Corbel</vt:lpstr>
      <vt:lpstr>Lucida Sans Unicode</vt:lpstr>
      <vt:lpstr>Symbol</vt:lpstr>
      <vt:lpstr>Times New Roman</vt:lpstr>
      <vt:lpstr>Verdana</vt:lpstr>
      <vt:lpstr>Office Theme</vt:lpstr>
      <vt:lpstr>Lecture #22: Regulation &amp; Finance</vt:lpstr>
      <vt:lpstr>Outline</vt:lpstr>
      <vt:lpstr>Transit regulation</vt:lpstr>
      <vt:lpstr>Some Reasons for Government Involvement</vt:lpstr>
      <vt:lpstr>Public Takeovers</vt:lpstr>
      <vt:lpstr>Integrating Transit</vt:lpstr>
      <vt:lpstr>Types of Ownership Today (1/3)</vt:lpstr>
      <vt:lpstr>Types of Ownership Today (2/3)</vt:lpstr>
      <vt:lpstr>Types of Ownership Today (3/3)</vt:lpstr>
      <vt:lpstr>Arguments for deregulation</vt:lpstr>
      <vt:lpstr>Sources of Transit Funding</vt:lpstr>
      <vt:lpstr>PowerPoint Presentation</vt:lpstr>
      <vt:lpstr>PowerPoint Presentation</vt:lpstr>
      <vt:lpstr>PowerPoint Presentation</vt:lpstr>
      <vt:lpstr>PowerPoint Presentation</vt:lpstr>
      <vt:lpstr>Local Funding</vt:lpstr>
      <vt:lpstr>2005 NTD Data</vt:lpstr>
      <vt:lpstr>Options for Local/Regional Transit Funding</vt:lpstr>
      <vt:lpstr>Type 1: Traditional tax- and fee-based transit funding sources (1/2)</vt:lpstr>
      <vt:lpstr>Type 1: Traditional tax- and fee-based transit funding sources (1/2)</vt:lpstr>
      <vt:lpstr>Type 2: Common business, activity, and related funding sources </vt:lpstr>
      <vt:lpstr>Type 3: Revenue streams from projects </vt:lpstr>
      <vt:lpstr>Type 4: New “user” or “market-based” funding sources</vt:lpstr>
      <vt:lpstr>Federal Funding</vt:lpstr>
      <vt:lpstr>PowerPoint Presentation</vt:lpstr>
      <vt:lpstr>PowerPoint Presentation</vt:lpstr>
      <vt:lpstr>Capital Investment Program</vt:lpstr>
      <vt:lpstr>New Starts, Small Starts &amp; Core Capacity</vt:lpstr>
      <vt:lpstr>Project Development Process</vt:lpstr>
      <vt:lpstr>Current New Starts, Small Starts &amp; Core Capacity Projects</vt:lpstr>
      <vt:lpstr>How Can Local Decision-makers Prioritize Investments?</vt:lpstr>
      <vt:lpstr>Context and Challenge</vt:lpstr>
      <vt:lpstr>Transit investments target more than one goal</vt:lpstr>
      <vt:lpstr>TCRP Guidebook focuses on prioritization of capital investments</vt:lpstr>
      <vt:lpstr>Attributes of successful prioritization practice, generally</vt:lpstr>
      <vt:lpstr>Guidance on choosing criteria for the situation</vt:lpstr>
      <vt:lpstr>Some decision criteria types are always relevant, others vary</vt:lpstr>
      <vt:lpstr>Evaluation criteria come in many forms that can be mixed</vt:lpstr>
      <vt:lpstr>Key Findings from the TCRP Report 227</vt:lpstr>
      <vt:lpstr>Summary </vt:lpstr>
      <vt:lpstr>References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jjl0006</dc:creator>
  <cp:lastModifiedBy>Candace Brakewood</cp:lastModifiedBy>
  <cp:revision>332</cp:revision>
  <cp:lastPrinted>2019-11-06T21:40:36Z</cp:lastPrinted>
  <dcterms:created xsi:type="dcterms:W3CDTF">2014-01-17T20:58:51Z</dcterms:created>
  <dcterms:modified xsi:type="dcterms:W3CDTF">2022-11-14T14:44:53Z</dcterms:modified>
</cp:coreProperties>
</file>