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42"/>
  </p:notesMasterIdLst>
  <p:handoutMasterIdLst>
    <p:handoutMasterId r:id="rId43"/>
  </p:handoutMasterIdLst>
  <p:sldIdLst>
    <p:sldId id="395" r:id="rId2"/>
    <p:sldId id="308" r:id="rId3"/>
    <p:sldId id="309" r:id="rId4"/>
    <p:sldId id="310" r:id="rId5"/>
    <p:sldId id="311" r:id="rId6"/>
    <p:sldId id="312" r:id="rId7"/>
    <p:sldId id="313" r:id="rId8"/>
    <p:sldId id="314" r:id="rId9"/>
    <p:sldId id="315" r:id="rId10"/>
    <p:sldId id="319" r:id="rId11"/>
    <p:sldId id="318" r:id="rId12"/>
    <p:sldId id="38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79" r:id="rId34"/>
    <p:sldId id="377" r:id="rId35"/>
    <p:sldId id="378" r:id="rId36"/>
    <p:sldId id="381" r:id="rId37"/>
    <p:sldId id="382" r:id="rId38"/>
    <p:sldId id="344" r:id="rId39"/>
    <p:sldId id="347" r:id="rId40"/>
    <p:sldId id="348"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73E"/>
    <a:srgbClr val="608DC4"/>
    <a:srgbClr val="607472"/>
    <a:srgbClr val="8A4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autoAdjust="0"/>
    <p:restoredTop sz="74074" autoAdjust="0"/>
  </p:normalViewPr>
  <p:slideViewPr>
    <p:cSldViewPr>
      <p:cViewPr varScale="1">
        <p:scale>
          <a:sx n="47" d="100"/>
          <a:sy n="47" d="100"/>
        </p:scale>
        <p:origin x="1840"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8E3682-E882-4ABA-9711-748656C4ED86}" type="doc">
      <dgm:prSet loTypeId="urn:microsoft.com/office/officeart/2005/8/layout/hProcess9" loCatId="process" qsTypeId="urn:microsoft.com/office/officeart/2005/8/quickstyle/simple1" qsCatId="simple" csTypeId="urn:microsoft.com/office/officeart/2005/8/colors/accent1_2" csCatId="accent1" phldr="1"/>
      <dgm:spPr/>
    </dgm:pt>
    <dgm:pt modelId="{6DC05D3C-0291-412A-9239-4179B01D36A1}">
      <dgm:prSet phldrT="[Text]"/>
      <dgm:spPr/>
      <dgm:t>
        <a:bodyPr/>
        <a:lstStyle/>
        <a:p>
          <a:r>
            <a:rPr lang="en-US" dirty="0">
              <a:solidFill>
                <a:schemeClr val="tx1"/>
              </a:solidFill>
              <a:latin typeface="+mn-lt"/>
              <a:ea typeface="Verdana" pitchFamily="34" charset="0"/>
              <a:cs typeface="Verdana" pitchFamily="34" charset="0"/>
            </a:rPr>
            <a:t>ROW C</a:t>
          </a:r>
        </a:p>
        <a:p>
          <a:r>
            <a:rPr lang="en-US" dirty="0">
              <a:solidFill>
                <a:schemeClr val="tx1"/>
              </a:solidFill>
              <a:latin typeface="+mn-lt"/>
              <a:ea typeface="Verdana" pitchFamily="34" charset="0"/>
              <a:cs typeface="Verdana" pitchFamily="34" charset="0"/>
            </a:rPr>
            <a:t>Mixed Traffic</a:t>
          </a:r>
        </a:p>
      </dgm:t>
    </dgm:pt>
    <dgm:pt modelId="{9FFBDDC8-4D19-4705-84FC-8AE00602E2E8}" type="parTrans" cxnId="{1FD224EF-E6A1-4A0C-8FF2-AFF0D36FAA05}">
      <dgm:prSet/>
      <dgm:spPr/>
      <dgm:t>
        <a:bodyPr/>
        <a:lstStyle/>
        <a:p>
          <a:endParaRPr lang="en-US">
            <a:latin typeface="Verdana" pitchFamily="34" charset="0"/>
            <a:ea typeface="Verdana" pitchFamily="34" charset="0"/>
            <a:cs typeface="Verdana" pitchFamily="34" charset="0"/>
          </a:endParaRPr>
        </a:p>
      </dgm:t>
    </dgm:pt>
    <dgm:pt modelId="{62730C9A-2AF9-40E0-A42D-ACE7DAD1BE75}" type="sibTrans" cxnId="{1FD224EF-E6A1-4A0C-8FF2-AFF0D36FAA05}">
      <dgm:prSet/>
      <dgm:spPr/>
      <dgm:t>
        <a:bodyPr/>
        <a:lstStyle/>
        <a:p>
          <a:endParaRPr lang="en-US">
            <a:latin typeface="Verdana" pitchFamily="34" charset="0"/>
            <a:ea typeface="Verdana" pitchFamily="34" charset="0"/>
            <a:cs typeface="Verdana" pitchFamily="34" charset="0"/>
          </a:endParaRPr>
        </a:p>
      </dgm:t>
    </dgm:pt>
    <dgm:pt modelId="{88871A5F-CAB0-4D5E-8247-97DFCAADDFBC}">
      <dgm:prSet phldrT="[Text]"/>
      <dgm:spPr/>
      <dgm:t>
        <a:bodyPr/>
        <a:lstStyle/>
        <a:p>
          <a:r>
            <a:rPr lang="en-US" dirty="0">
              <a:solidFill>
                <a:schemeClr val="tx1"/>
              </a:solidFill>
              <a:latin typeface="+mn-lt"/>
              <a:ea typeface="Verdana" pitchFamily="34" charset="0"/>
              <a:cs typeface="Verdana" pitchFamily="34" charset="0"/>
            </a:rPr>
            <a:t>ROW B</a:t>
          </a:r>
        </a:p>
        <a:p>
          <a:r>
            <a:rPr lang="en-US" dirty="0">
              <a:solidFill>
                <a:schemeClr val="tx1"/>
              </a:solidFill>
              <a:latin typeface="+mn-lt"/>
              <a:ea typeface="Verdana" pitchFamily="34" charset="0"/>
              <a:cs typeface="Verdana" pitchFamily="34" charset="0"/>
            </a:rPr>
            <a:t>Physically Separated</a:t>
          </a:r>
        </a:p>
      </dgm:t>
    </dgm:pt>
    <dgm:pt modelId="{9161C101-94C1-4FAC-847C-CB5A14FD78DC}" type="parTrans" cxnId="{AFF04B54-AC96-4548-B4CE-82ED191449BE}">
      <dgm:prSet/>
      <dgm:spPr/>
      <dgm:t>
        <a:bodyPr/>
        <a:lstStyle/>
        <a:p>
          <a:endParaRPr lang="en-US">
            <a:latin typeface="Verdana" pitchFamily="34" charset="0"/>
            <a:ea typeface="Verdana" pitchFamily="34" charset="0"/>
            <a:cs typeface="Verdana" pitchFamily="34" charset="0"/>
          </a:endParaRPr>
        </a:p>
      </dgm:t>
    </dgm:pt>
    <dgm:pt modelId="{CF8A871B-B166-4371-8BED-741E999D60BE}" type="sibTrans" cxnId="{AFF04B54-AC96-4548-B4CE-82ED191449BE}">
      <dgm:prSet/>
      <dgm:spPr/>
      <dgm:t>
        <a:bodyPr/>
        <a:lstStyle/>
        <a:p>
          <a:endParaRPr lang="en-US">
            <a:latin typeface="Verdana" pitchFamily="34" charset="0"/>
            <a:ea typeface="Verdana" pitchFamily="34" charset="0"/>
            <a:cs typeface="Verdana" pitchFamily="34" charset="0"/>
          </a:endParaRPr>
        </a:p>
      </dgm:t>
    </dgm:pt>
    <dgm:pt modelId="{AC3D1F7E-AF6E-42BD-8A11-761A002EE7B9}">
      <dgm:prSet phldrT="[Text]" custT="1"/>
      <dgm:spPr/>
      <dgm:t>
        <a:bodyPr/>
        <a:lstStyle/>
        <a:p>
          <a:r>
            <a:rPr lang="en-US" sz="2500" dirty="0">
              <a:solidFill>
                <a:schemeClr val="tx1"/>
              </a:solidFill>
              <a:latin typeface="+mn-lt"/>
              <a:ea typeface="Verdana" pitchFamily="34" charset="0"/>
              <a:cs typeface="Verdana" pitchFamily="34" charset="0"/>
            </a:rPr>
            <a:t>ROW A</a:t>
          </a:r>
        </a:p>
        <a:p>
          <a:r>
            <a:rPr lang="en-US" sz="2500" dirty="0">
              <a:solidFill>
                <a:schemeClr val="tx1"/>
              </a:solidFill>
              <a:latin typeface="+mn-lt"/>
              <a:ea typeface="Verdana" pitchFamily="34" charset="0"/>
              <a:cs typeface="Verdana" pitchFamily="34" charset="0"/>
            </a:rPr>
            <a:t>Fully controlled</a:t>
          </a:r>
        </a:p>
      </dgm:t>
    </dgm:pt>
    <dgm:pt modelId="{5DCE0528-3869-42A8-9260-C7C5EB4A6B9D}" type="parTrans" cxnId="{37B8603A-3DE7-47F4-A285-042AA0ED0983}">
      <dgm:prSet/>
      <dgm:spPr/>
      <dgm:t>
        <a:bodyPr/>
        <a:lstStyle/>
        <a:p>
          <a:endParaRPr lang="en-US">
            <a:latin typeface="Verdana" pitchFamily="34" charset="0"/>
            <a:ea typeface="Verdana" pitchFamily="34" charset="0"/>
            <a:cs typeface="Verdana" pitchFamily="34" charset="0"/>
          </a:endParaRPr>
        </a:p>
      </dgm:t>
    </dgm:pt>
    <dgm:pt modelId="{78D9AF08-1B9E-47A7-BE64-CF135B4D187A}" type="sibTrans" cxnId="{37B8603A-3DE7-47F4-A285-042AA0ED0983}">
      <dgm:prSet/>
      <dgm:spPr/>
      <dgm:t>
        <a:bodyPr/>
        <a:lstStyle/>
        <a:p>
          <a:endParaRPr lang="en-US">
            <a:latin typeface="Verdana" pitchFamily="34" charset="0"/>
            <a:ea typeface="Verdana" pitchFamily="34" charset="0"/>
            <a:cs typeface="Verdana" pitchFamily="34" charset="0"/>
          </a:endParaRPr>
        </a:p>
      </dgm:t>
    </dgm:pt>
    <dgm:pt modelId="{B8B8E29E-898F-4539-AE4C-5536C74795E7}" type="pres">
      <dgm:prSet presAssocID="{D28E3682-E882-4ABA-9711-748656C4ED86}" presName="CompostProcess" presStyleCnt="0">
        <dgm:presLayoutVars>
          <dgm:dir/>
          <dgm:resizeHandles val="exact"/>
        </dgm:presLayoutVars>
      </dgm:prSet>
      <dgm:spPr/>
    </dgm:pt>
    <dgm:pt modelId="{58C5D0F0-32B1-4C16-BBF5-C6D754FDAACA}" type="pres">
      <dgm:prSet presAssocID="{D28E3682-E882-4ABA-9711-748656C4ED86}" presName="arrow" presStyleLbl="bgShp" presStyleIdx="0" presStyleCnt="1"/>
      <dgm:spPr/>
    </dgm:pt>
    <dgm:pt modelId="{FF0B88DC-E2D0-4EC2-BCEC-28C7D4339D2D}" type="pres">
      <dgm:prSet presAssocID="{D28E3682-E882-4ABA-9711-748656C4ED86}" presName="linearProcess" presStyleCnt="0"/>
      <dgm:spPr/>
    </dgm:pt>
    <dgm:pt modelId="{1CB3473A-3894-4CE8-93ED-59F8C73B401A}" type="pres">
      <dgm:prSet presAssocID="{6DC05D3C-0291-412A-9239-4179B01D36A1}" presName="textNode" presStyleLbl="node1" presStyleIdx="0" presStyleCnt="3" custLinFactNeighborX="-1101">
        <dgm:presLayoutVars>
          <dgm:bulletEnabled val="1"/>
        </dgm:presLayoutVars>
      </dgm:prSet>
      <dgm:spPr/>
    </dgm:pt>
    <dgm:pt modelId="{87DBB42A-6B59-41DF-A73C-5915615F6EFB}" type="pres">
      <dgm:prSet presAssocID="{62730C9A-2AF9-40E0-A42D-ACE7DAD1BE75}" presName="sibTrans" presStyleCnt="0"/>
      <dgm:spPr/>
    </dgm:pt>
    <dgm:pt modelId="{752FA460-E144-4D2B-A73A-F8235942C50F}" type="pres">
      <dgm:prSet presAssocID="{88871A5F-CAB0-4D5E-8247-97DFCAADDFBC}" presName="textNode" presStyleLbl="node1" presStyleIdx="1" presStyleCnt="3">
        <dgm:presLayoutVars>
          <dgm:bulletEnabled val="1"/>
        </dgm:presLayoutVars>
      </dgm:prSet>
      <dgm:spPr/>
    </dgm:pt>
    <dgm:pt modelId="{EBB6DB54-66F9-4678-B65D-465B2C81D937}" type="pres">
      <dgm:prSet presAssocID="{CF8A871B-B166-4371-8BED-741E999D60BE}" presName="sibTrans" presStyleCnt="0"/>
      <dgm:spPr/>
    </dgm:pt>
    <dgm:pt modelId="{32D6FC6E-5003-4493-A428-B9EA2A0EDF17}" type="pres">
      <dgm:prSet presAssocID="{AC3D1F7E-AF6E-42BD-8A11-761A002EE7B9}" presName="textNode" presStyleLbl="node1" presStyleIdx="2" presStyleCnt="3">
        <dgm:presLayoutVars>
          <dgm:bulletEnabled val="1"/>
        </dgm:presLayoutVars>
      </dgm:prSet>
      <dgm:spPr/>
    </dgm:pt>
  </dgm:ptLst>
  <dgm:cxnLst>
    <dgm:cxn modelId="{37B8603A-3DE7-47F4-A285-042AA0ED0983}" srcId="{D28E3682-E882-4ABA-9711-748656C4ED86}" destId="{AC3D1F7E-AF6E-42BD-8A11-761A002EE7B9}" srcOrd="2" destOrd="0" parTransId="{5DCE0528-3869-42A8-9260-C7C5EB4A6B9D}" sibTransId="{78D9AF08-1B9E-47A7-BE64-CF135B4D187A}"/>
    <dgm:cxn modelId="{D2C42E41-FBC3-41C8-AEEB-B2BB06C16909}" type="presOf" srcId="{6DC05D3C-0291-412A-9239-4179B01D36A1}" destId="{1CB3473A-3894-4CE8-93ED-59F8C73B401A}" srcOrd="0" destOrd="0" presId="urn:microsoft.com/office/officeart/2005/8/layout/hProcess9"/>
    <dgm:cxn modelId="{AFF04B54-AC96-4548-B4CE-82ED191449BE}" srcId="{D28E3682-E882-4ABA-9711-748656C4ED86}" destId="{88871A5F-CAB0-4D5E-8247-97DFCAADDFBC}" srcOrd="1" destOrd="0" parTransId="{9161C101-94C1-4FAC-847C-CB5A14FD78DC}" sibTransId="{CF8A871B-B166-4371-8BED-741E999D60BE}"/>
    <dgm:cxn modelId="{72CCF58A-344D-4270-B512-F05E2D494C29}" type="presOf" srcId="{88871A5F-CAB0-4D5E-8247-97DFCAADDFBC}" destId="{752FA460-E144-4D2B-A73A-F8235942C50F}" srcOrd="0" destOrd="0" presId="urn:microsoft.com/office/officeart/2005/8/layout/hProcess9"/>
    <dgm:cxn modelId="{627C6DBD-BFE0-4EDA-B157-593E60C82F21}" type="presOf" srcId="{AC3D1F7E-AF6E-42BD-8A11-761A002EE7B9}" destId="{32D6FC6E-5003-4493-A428-B9EA2A0EDF17}" srcOrd="0" destOrd="0" presId="urn:microsoft.com/office/officeart/2005/8/layout/hProcess9"/>
    <dgm:cxn modelId="{1FD224EF-E6A1-4A0C-8FF2-AFF0D36FAA05}" srcId="{D28E3682-E882-4ABA-9711-748656C4ED86}" destId="{6DC05D3C-0291-412A-9239-4179B01D36A1}" srcOrd="0" destOrd="0" parTransId="{9FFBDDC8-4D19-4705-84FC-8AE00602E2E8}" sibTransId="{62730C9A-2AF9-40E0-A42D-ACE7DAD1BE75}"/>
    <dgm:cxn modelId="{14F846FC-DDC6-4661-990B-D63EB31D5461}" type="presOf" srcId="{D28E3682-E882-4ABA-9711-748656C4ED86}" destId="{B8B8E29E-898F-4539-AE4C-5536C74795E7}" srcOrd="0" destOrd="0" presId="urn:microsoft.com/office/officeart/2005/8/layout/hProcess9"/>
    <dgm:cxn modelId="{2208ACBE-1041-4CDC-857F-71B3C7175368}" type="presParOf" srcId="{B8B8E29E-898F-4539-AE4C-5536C74795E7}" destId="{58C5D0F0-32B1-4C16-BBF5-C6D754FDAACA}" srcOrd="0" destOrd="0" presId="urn:microsoft.com/office/officeart/2005/8/layout/hProcess9"/>
    <dgm:cxn modelId="{9BD356D7-C6C5-441F-9EE8-DC9A32D6B777}" type="presParOf" srcId="{B8B8E29E-898F-4539-AE4C-5536C74795E7}" destId="{FF0B88DC-E2D0-4EC2-BCEC-28C7D4339D2D}" srcOrd="1" destOrd="0" presId="urn:microsoft.com/office/officeart/2005/8/layout/hProcess9"/>
    <dgm:cxn modelId="{264BE89E-2FE6-403C-97A3-A8FC147E198C}" type="presParOf" srcId="{FF0B88DC-E2D0-4EC2-BCEC-28C7D4339D2D}" destId="{1CB3473A-3894-4CE8-93ED-59F8C73B401A}" srcOrd="0" destOrd="0" presId="urn:microsoft.com/office/officeart/2005/8/layout/hProcess9"/>
    <dgm:cxn modelId="{0B071008-BB31-4EC1-8666-D7B329B27323}" type="presParOf" srcId="{FF0B88DC-E2D0-4EC2-BCEC-28C7D4339D2D}" destId="{87DBB42A-6B59-41DF-A73C-5915615F6EFB}" srcOrd="1" destOrd="0" presId="urn:microsoft.com/office/officeart/2005/8/layout/hProcess9"/>
    <dgm:cxn modelId="{E52BCEFD-79CC-48B1-8583-2F72633BE279}" type="presParOf" srcId="{FF0B88DC-E2D0-4EC2-BCEC-28C7D4339D2D}" destId="{752FA460-E144-4D2B-A73A-F8235942C50F}" srcOrd="2" destOrd="0" presId="urn:microsoft.com/office/officeart/2005/8/layout/hProcess9"/>
    <dgm:cxn modelId="{FDC2ADAF-8B78-45F5-824D-75AF8D7EBE36}" type="presParOf" srcId="{FF0B88DC-E2D0-4EC2-BCEC-28C7D4339D2D}" destId="{EBB6DB54-66F9-4678-B65D-465B2C81D937}" srcOrd="3" destOrd="0" presId="urn:microsoft.com/office/officeart/2005/8/layout/hProcess9"/>
    <dgm:cxn modelId="{F6A8B8F4-7ACF-4C41-BC96-8AFA9111944E}" type="presParOf" srcId="{FF0B88DC-E2D0-4EC2-BCEC-28C7D4339D2D}" destId="{32D6FC6E-5003-4493-A428-B9EA2A0EDF1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670504-2B10-45A5-AEC3-D72EAFC195FA}"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057E42F5-EF04-4815-A9A4-88BAFBBD7C6C}">
      <dgm:prSet phldrT="[Text]"/>
      <dgm:spPr/>
      <dgm:t>
        <a:bodyPr/>
        <a:lstStyle/>
        <a:p>
          <a:r>
            <a:rPr lang="en-US" dirty="0"/>
            <a:t>Support: </a:t>
          </a:r>
          <a:br>
            <a:rPr lang="en-US" dirty="0"/>
          </a:br>
          <a:r>
            <a:rPr lang="en-US" dirty="0"/>
            <a:t>Vertical Contact</a:t>
          </a:r>
        </a:p>
      </dgm:t>
    </dgm:pt>
    <dgm:pt modelId="{129AE2F5-63B8-4709-82D6-BBD5F76F9C85}" type="parTrans" cxnId="{DE8FB1FF-B4EE-4C7C-AF7A-1450660FCE63}">
      <dgm:prSet/>
      <dgm:spPr/>
      <dgm:t>
        <a:bodyPr/>
        <a:lstStyle/>
        <a:p>
          <a:endParaRPr lang="en-US"/>
        </a:p>
      </dgm:t>
    </dgm:pt>
    <dgm:pt modelId="{788C6798-127A-4D18-9624-60F15E70BDF9}" type="sibTrans" cxnId="{DE8FB1FF-B4EE-4C7C-AF7A-1450660FCE63}">
      <dgm:prSet/>
      <dgm:spPr/>
      <dgm:t>
        <a:bodyPr/>
        <a:lstStyle/>
        <a:p>
          <a:endParaRPr lang="en-US"/>
        </a:p>
      </dgm:t>
    </dgm:pt>
    <dgm:pt modelId="{D8E67B1A-A5F3-4D3E-B13A-5E5A8E63EA4F}">
      <dgm:prSet/>
      <dgm:spPr/>
      <dgm:t>
        <a:bodyPr/>
        <a:lstStyle/>
        <a:p>
          <a:r>
            <a:rPr lang="en-US" dirty="0"/>
            <a:t>Rubber tire on pavement</a:t>
          </a:r>
        </a:p>
      </dgm:t>
    </dgm:pt>
    <dgm:pt modelId="{AF7043AB-FFAE-4161-9D6B-CAC38E9FFC7B}" type="parTrans" cxnId="{5FBD8045-2E3E-4488-9B85-C1B90DD917D5}">
      <dgm:prSet/>
      <dgm:spPr/>
      <dgm:t>
        <a:bodyPr/>
        <a:lstStyle/>
        <a:p>
          <a:endParaRPr lang="en-US"/>
        </a:p>
      </dgm:t>
    </dgm:pt>
    <dgm:pt modelId="{44AD58D9-2F74-40E7-8626-EA879FCEBD5A}" type="sibTrans" cxnId="{5FBD8045-2E3E-4488-9B85-C1B90DD917D5}">
      <dgm:prSet/>
      <dgm:spPr/>
      <dgm:t>
        <a:bodyPr/>
        <a:lstStyle/>
        <a:p>
          <a:endParaRPr lang="en-US"/>
        </a:p>
      </dgm:t>
    </dgm:pt>
    <dgm:pt modelId="{F82515D6-D5E0-49A2-B6AE-C464044C463A}">
      <dgm:prSet/>
      <dgm:spPr/>
      <dgm:t>
        <a:bodyPr/>
        <a:lstStyle/>
        <a:p>
          <a:r>
            <a:rPr lang="en-US" dirty="0"/>
            <a:t>Steel wheel on rail</a:t>
          </a:r>
        </a:p>
      </dgm:t>
    </dgm:pt>
    <dgm:pt modelId="{95B98A4A-74D1-4DA1-8C83-83A886D5D94B}" type="parTrans" cxnId="{A0A8059C-791F-4795-9A39-C4747CACE522}">
      <dgm:prSet/>
      <dgm:spPr/>
      <dgm:t>
        <a:bodyPr/>
        <a:lstStyle/>
        <a:p>
          <a:endParaRPr lang="en-US"/>
        </a:p>
      </dgm:t>
    </dgm:pt>
    <dgm:pt modelId="{451B628E-4786-4054-B3BC-C8A6621D28D5}" type="sibTrans" cxnId="{A0A8059C-791F-4795-9A39-C4747CACE522}">
      <dgm:prSet/>
      <dgm:spPr/>
      <dgm:t>
        <a:bodyPr/>
        <a:lstStyle/>
        <a:p>
          <a:endParaRPr lang="en-US"/>
        </a:p>
      </dgm:t>
    </dgm:pt>
    <dgm:pt modelId="{86E730A8-D849-440B-97C8-B0C50EF514BB}">
      <dgm:prSet/>
      <dgm:spPr/>
      <dgm:t>
        <a:bodyPr/>
        <a:lstStyle/>
        <a:p>
          <a:r>
            <a:rPr lang="en-US" dirty="0"/>
            <a:t>Vehicle on water, mag lev, etc. </a:t>
          </a:r>
        </a:p>
      </dgm:t>
    </dgm:pt>
    <dgm:pt modelId="{EECB30D6-F441-44B2-ADCD-2EBD77AAB09F}" type="parTrans" cxnId="{C0EBDF2F-D570-43B0-9F82-E76937440D71}">
      <dgm:prSet/>
      <dgm:spPr/>
      <dgm:t>
        <a:bodyPr/>
        <a:lstStyle/>
        <a:p>
          <a:endParaRPr lang="en-US"/>
        </a:p>
      </dgm:t>
    </dgm:pt>
    <dgm:pt modelId="{E8C86471-0479-43CB-8A60-8E89031C272A}" type="sibTrans" cxnId="{C0EBDF2F-D570-43B0-9F82-E76937440D71}">
      <dgm:prSet/>
      <dgm:spPr/>
      <dgm:t>
        <a:bodyPr/>
        <a:lstStyle/>
        <a:p>
          <a:endParaRPr lang="en-US"/>
        </a:p>
      </dgm:t>
    </dgm:pt>
    <dgm:pt modelId="{309FE3B7-544C-4178-AC87-68F6128706B5}">
      <dgm:prSet/>
      <dgm:spPr/>
      <dgm:t>
        <a:bodyPr/>
        <a:lstStyle/>
        <a:p>
          <a:r>
            <a:rPr lang="en-US" dirty="0"/>
            <a:t>Guidance: </a:t>
          </a:r>
          <a:br>
            <a:rPr lang="en-US" dirty="0"/>
          </a:br>
          <a:r>
            <a:rPr lang="en-US" dirty="0"/>
            <a:t>Lateral Control</a:t>
          </a:r>
        </a:p>
      </dgm:t>
    </dgm:pt>
    <dgm:pt modelId="{24737E8D-0757-4C0A-A8C2-E9D0B46124F3}" type="parTrans" cxnId="{66F3A264-2B49-4C6C-9B19-620CDFF0A6A3}">
      <dgm:prSet/>
      <dgm:spPr/>
      <dgm:t>
        <a:bodyPr/>
        <a:lstStyle/>
        <a:p>
          <a:endParaRPr lang="en-US"/>
        </a:p>
      </dgm:t>
    </dgm:pt>
    <dgm:pt modelId="{2CFCA9A3-769F-4D0B-8D42-2ADEB208431B}" type="sibTrans" cxnId="{66F3A264-2B49-4C6C-9B19-620CDFF0A6A3}">
      <dgm:prSet/>
      <dgm:spPr/>
      <dgm:t>
        <a:bodyPr/>
        <a:lstStyle/>
        <a:p>
          <a:endParaRPr lang="en-US"/>
        </a:p>
      </dgm:t>
    </dgm:pt>
    <dgm:pt modelId="{F7217CAD-9635-4009-BFD8-AF60A8C481CB}">
      <dgm:prSet/>
      <dgm:spPr/>
      <dgm:t>
        <a:bodyPr/>
        <a:lstStyle/>
        <a:p>
          <a:pPr>
            <a:lnSpc>
              <a:spcPct val="150000"/>
            </a:lnSpc>
          </a:pPr>
          <a:r>
            <a:rPr lang="en-US" dirty="0"/>
            <a:t>Steered by driver</a:t>
          </a:r>
        </a:p>
      </dgm:t>
    </dgm:pt>
    <dgm:pt modelId="{D0547AC3-6F40-4544-A9D2-12A82651E915}" type="parTrans" cxnId="{C2B589F5-1EC4-4617-918C-8627DCCA98E3}">
      <dgm:prSet/>
      <dgm:spPr/>
      <dgm:t>
        <a:bodyPr/>
        <a:lstStyle/>
        <a:p>
          <a:endParaRPr lang="en-US"/>
        </a:p>
      </dgm:t>
    </dgm:pt>
    <dgm:pt modelId="{4663FD99-02C3-42A9-BEDA-94FE5F5A2E09}" type="sibTrans" cxnId="{C2B589F5-1EC4-4617-918C-8627DCCA98E3}">
      <dgm:prSet/>
      <dgm:spPr/>
      <dgm:t>
        <a:bodyPr/>
        <a:lstStyle/>
        <a:p>
          <a:endParaRPr lang="en-US"/>
        </a:p>
      </dgm:t>
    </dgm:pt>
    <dgm:pt modelId="{B385039A-7643-49F0-87FA-006EDAF5293D}">
      <dgm:prSet/>
      <dgm:spPr/>
      <dgm:t>
        <a:bodyPr/>
        <a:lstStyle/>
        <a:p>
          <a:pPr>
            <a:lnSpc>
              <a:spcPct val="150000"/>
            </a:lnSpc>
          </a:pPr>
          <a:r>
            <a:rPr lang="en-US" dirty="0"/>
            <a:t>Guided by track</a:t>
          </a:r>
        </a:p>
      </dgm:t>
    </dgm:pt>
    <dgm:pt modelId="{61C023BB-1DC7-4DB5-A7D4-05CA10F63C48}" type="parTrans" cxnId="{1B45E418-0177-4879-ACA8-7F1A0A7A7E80}">
      <dgm:prSet/>
      <dgm:spPr/>
      <dgm:t>
        <a:bodyPr/>
        <a:lstStyle/>
        <a:p>
          <a:endParaRPr lang="en-US"/>
        </a:p>
      </dgm:t>
    </dgm:pt>
    <dgm:pt modelId="{8A701BC8-2EDA-4D01-BAF8-2FD16A23C215}" type="sibTrans" cxnId="{1B45E418-0177-4879-ACA8-7F1A0A7A7E80}">
      <dgm:prSet/>
      <dgm:spPr/>
      <dgm:t>
        <a:bodyPr/>
        <a:lstStyle/>
        <a:p>
          <a:endParaRPr lang="en-US"/>
        </a:p>
      </dgm:t>
    </dgm:pt>
    <dgm:pt modelId="{2146D39E-4190-4339-8DA3-BD039C0FBE75}">
      <dgm:prSet/>
      <dgm:spPr/>
      <dgm:t>
        <a:bodyPr/>
        <a:lstStyle/>
        <a:p>
          <a:r>
            <a:rPr lang="en-US" dirty="0"/>
            <a:t>Control: </a:t>
          </a:r>
          <a:br>
            <a:rPr lang="en-US" dirty="0"/>
          </a:br>
          <a:r>
            <a:rPr lang="en-US" dirty="0"/>
            <a:t>Spacing</a:t>
          </a:r>
        </a:p>
      </dgm:t>
    </dgm:pt>
    <dgm:pt modelId="{608DE686-3542-4ED2-97CA-CBC233086A15}" type="parTrans" cxnId="{8EC661DB-B8E6-42D2-A210-CC33995662AC}">
      <dgm:prSet/>
      <dgm:spPr/>
      <dgm:t>
        <a:bodyPr/>
        <a:lstStyle/>
        <a:p>
          <a:endParaRPr lang="en-US"/>
        </a:p>
      </dgm:t>
    </dgm:pt>
    <dgm:pt modelId="{71590EA8-7C4F-46A4-8C6E-529D4769BD4A}" type="sibTrans" cxnId="{8EC661DB-B8E6-42D2-A210-CC33995662AC}">
      <dgm:prSet/>
      <dgm:spPr/>
      <dgm:t>
        <a:bodyPr/>
        <a:lstStyle/>
        <a:p>
          <a:endParaRPr lang="en-US"/>
        </a:p>
      </dgm:t>
    </dgm:pt>
    <dgm:pt modelId="{8D587800-6370-4522-8779-A59264647AFE}">
      <dgm:prSet/>
      <dgm:spPr/>
      <dgm:t>
        <a:bodyPr/>
        <a:lstStyle/>
        <a:p>
          <a:pPr>
            <a:lnSpc>
              <a:spcPct val="150000"/>
            </a:lnSpc>
          </a:pPr>
          <a:r>
            <a:rPr lang="en-US" dirty="0"/>
            <a:t>Manual/visual</a:t>
          </a:r>
        </a:p>
      </dgm:t>
    </dgm:pt>
    <dgm:pt modelId="{EB837238-8B98-4DB3-BFD9-95E45ADE3639}" type="parTrans" cxnId="{185DE2C8-800D-41E1-B404-6988684F1A5B}">
      <dgm:prSet/>
      <dgm:spPr/>
      <dgm:t>
        <a:bodyPr/>
        <a:lstStyle/>
        <a:p>
          <a:endParaRPr lang="en-US"/>
        </a:p>
      </dgm:t>
    </dgm:pt>
    <dgm:pt modelId="{FF8E06C6-0852-458F-8F69-805E37B01997}" type="sibTrans" cxnId="{185DE2C8-800D-41E1-B404-6988684F1A5B}">
      <dgm:prSet/>
      <dgm:spPr/>
      <dgm:t>
        <a:bodyPr/>
        <a:lstStyle/>
        <a:p>
          <a:endParaRPr lang="en-US"/>
        </a:p>
      </dgm:t>
    </dgm:pt>
    <dgm:pt modelId="{858EE94F-86DD-426D-9E8F-CA04B970E4B3}">
      <dgm:prSet/>
      <dgm:spPr/>
      <dgm:t>
        <a:bodyPr/>
        <a:lstStyle/>
        <a:p>
          <a:pPr>
            <a:lnSpc>
              <a:spcPct val="150000"/>
            </a:lnSpc>
          </a:pPr>
          <a:r>
            <a:rPr lang="en-US" dirty="0"/>
            <a:t>Manual/signals</a:t>
          </a:r>
        </a:p>
      </dgm:t>
    </dgm:pt>
    <dgm:pt modelId="{6CB69DDB-1DEB-4EAC-896D-964C9D0F852A}" type="parTrans" cxnId="{3A28491D-EF5E-4B3F-8664-E39ED2D9D433}">
      <dgm:prSet/>
      <dgm:spPr/>
      <dgm:t>
        <a:bodyPr/>
        <a:lstStyle/>
        <a:p>
          <a:endParaRPr lang="en-US"/>
        </a:p>
      </dgm:t>
    </dgm:pt>
    <dgm:pt modelId="{3A398AF8-7543-46D4-9E92-EF0B689DC2FF}" type="sibTrans" cxnId="{3A28491D-EF5E-4B3F-8664-E39ED2D9D433}">
      <dgm:prSet/>
      <dgm:spPr/>
      <dgm:t>
        <a:bodyPr/>
        <a:lstStyle/>
        <a:p>
          <a:endParaRPr lang="en-US"/>
        </a:p>
      </dgm:t>
    </dgm:pt>
    <dgm:pt modelId="{31B11F5D-CF9E-41DC-A5E7-83A8F3D87567}">
      <dgm:prSet/>
      <dgm:spPr/>
      <dgm:t>
        <a:bodyPr/>
        <a:lstStyle/>
        <a:p>
          <a:pPr>
            <a:lnSpc>
              <a:spcPct val="150000"/>
            </a:lnSpc>
          </a:pPr>
          <a:r>
            <a:rPr lang="en-US" dirty="0"/>
            <a:t>Automatic</a:t>
          </a:r>
        </a:p>
      </dgm:t>
    </dgm:pt>
    <dgm:pt modelId="{2AB5DF0A-831A-4F39-914F-901975C5F529}" type="parTrans" cxnId="{0C2A0459-E106-4A38-AE66-CB234E01DF9D}">
      <dgm:prSet/>
      <dgm:spPr/>
      <dgm:t>
        <a:bodyPr/>
        <a:lstStyle/>
        <a:p>
          <a:endParaRPr lang="en-US"/>
        </a:p>
      </dgm:t>
    </dgm:pt>
    <dgm:pt modelId="{48F4E5C7-63EA-49E2-99CB-191D89D74A5D}" type="sibTrans" cxnId="{0C2A0459-E106-4A38-AE66-CB234E01DF9D}">
      <dgm:prSet/>
      <dgm:spPr/>
      <dgm:t>
        <a:bodyPr/>
        <a:lstStyle/>
        <a:p>
          <a:endParaRPr lang="en-US"/>
        </a:p>
      </dgm:t>
    </dgm:pt>
    <dgm:pt modelId="{452E9A55-8877-477F-97C0-E3520EBC044B}">
      <dgm:prSet/>
      <dgm:spPr/>
      <dgm:t>
        <a:bodyPr/>
        <a:lstStyle/>
        <a:p>
          <a:r>
            <a:rPr lang="en-US" dirty="0"/>
            <a:t>Propulsion: Power System</a:t>
          </a:r>
        </a:p>
      </dgm:t>
    </dgm:pt>
    <dgm:pt modelId="{89067E3B-AF10-40E9-8900-B7F9E48C1CE6}" type="parTrans" cxnId="{8709539D-96D8-4365-AC17-7129565176AD}">
      <dgm:prSet/>
      <dgm:spPr/>
      <dgm:t>
        <a:bodyPr/>
        <a:lstStyle/>
        <a:p>
          <a:endParaRPr lang="en-US"/>
        </a:p>
      </dgm:t>
    </dgm:pt>
    <dgm:pt modelId="{B6B550C0-6958-44AE-87C5-275AF254B932}" type="sibTrans" cxnId="{8709539D-96D8-4365-AC17-7129565176AD}">
      <dgm:prSet/>
      <dgm:spPr/>
      <dgm:t>
        <a:bodyPr/>
        <a:lstStyle/>
        <a:p>
          <a:endParaRPr lang="en-US"/>
        </a:p>
      </dgm:t>
    </dgm:pt>
    <dgm:pt modelId="{3AF45CA6-0AEB-4608-8A21-9A6B52EB3946}">
      <dgm:prSet/>
      <dgm:spPr/>
      <dgm:t>
        <a:bodyPr/>
        <a:lstStyle/>
        <a:p>
          <a:pPr>
            <a:lnSpc>
              <a:spcPct val="150000"/>
            </a:lnSpc>
          </a:pPr>
          <a:r>
            <a:rPr lang="en-US" dirty="0"/>
            <a:t>Diesel engine</a:t>
          </a:r>
        </a:p>
      </dgm:t>
    </dgm:pt>
    <dgm:pt modelId="{A8AA6B44-CD3B-4FD7-9A79-C158CBF7DE23}" type="parTrans" cxnId="{2362BCA7-CF63-4ADD-A251-EC7FDD870B71}">
      <dgm:prSet/>
      <dgm:spPr/>
      <dgm:t>
        <a:bodyPr/>
        <a:lstStyle/>
        <a:p>
          <a:endParaRPr lang="en-US"/>
        </a:p>
      </dgm:t>
    </dgm:pt>
    <dgm:pt modelId="{9BB381CB-C70F-47BF-BF6D-FF928CD3651E}" type="sibTrans" cxnId="{2362BCA7-CF63-4ADD-A251-EC7FDD870B71}">
      <dgm:prSet/>
      <dgm:spPr/>
      <dgm:t>
        <a:bodyPr/>
        <a:lstStyle/>
        <a:p>
          <a:endParaRPr lang="en-US"/>
        </a:p>
      </dgm:t>
    </dgm:pt>
    <dgm:pt modelId="{6F023A48-4364-42FE-9BB9-EFF0EF7E45EE}">
      <dgm:prSet/>
      <dgm:spPr/>
      <dgm:t>
        <a:bodyPr/>
        <a:lstStyle/>
        <a:p>
          <a:pPr>
            <a:lnSpc>
              <a:spcPct val="150000"/>
            </a:lnSpc>
          </a:pPr>
          <a:r>
            <a:rPr lang="en-US" dirty="0"/>
            <a:t>Electric motor</a:t>
          </a:r>
        </a:p>
      </dgm:t>
    </dgm:pt>
    <dgm:pt modelId="{22C0E7F3-29E5-4F7D-8BE6-109DA7180753}" type="parTrans" cxnId="{C2706CE9-6C96-4943-A227-B0E9114707C9}">
      <dgm:prSet/>
      <dgm:spPr/>
      <dgm:t>
        <a:bodyPr/>
        <a:lstStyle/>
        <a:p>
          <a:endParaRPr lang="en-US"/>
        </a:p>
      </dgm:t>
    </dgm:pt>
    <dgm:pt modelId="{25C56D65-814C-4153-9B49-B9F507DC1A5E}" type="sibTrans" cxnId="{C2706CE9-6C96-4943-A227-B0E9114707C9}">
      <dgm:prSet/>
      <dgm:spPr/>
      <dgm:t>
        <a:bodyPr/>
        <a:lstStyle/>
        <a:p>
          <a:endParaRPr lang="en-US"/>
        </a:p>
      </dgm:t>
    </dgm:pt>
    <dgm:pt modelId="{D1FD1CAE-C552-4887-AED4-467B537EE0C9}">
      <dgm:prSet/>
      <dgm:spPr/>
      <dgm:t>
        <a:bodyPr/>
        <a:lstStyle/>
        <a:p>
          <a:pPr>
            <a:lnSpc>
              <a:spcPct val="150000"/>
            </a:lnSpc>
          </a:pPr>
          <a:r>
            <a:rPr lang="en-US" dirty="0"/>
            <a:t>Hybrid</a:t>
          </a:r>
        </a:p>
      </dgm:t>
    </dgm:pt>
    <dgm:pt modelId="{B96BC241-97B6-4E06-ACA9-5E025DF4D27C}" type="parTrans" cxnId="{7E64DA11-9D39-4C19-8AF3-FE8B2694CDD7}">
      <dgm:prSet/>
      <dgm:spPr/>
      <dgm:t>
        <a:bodyPr/>
        <a:lstStyle/>
        <a:p>
          <a:endParaRPr lang="en-US"/>
        </a:p>
      </dgm:t>
    </dgm:pt>
    <dgm:pt modelId="{CD783B15-BC15-4F60-A0B4-31F509AA1567}" type="sibTrans" cxnId="{7E64DA11-9D39-4C19-8AF3-FE8B2694CDD7}">
      <dgm:prSet/>
      <dgm:spPr/>
      <dgm:t>
        <a:bodyPr/>
        <a:lstStyle/>
        <a:p>
          <a:endParaRPr lang="en-US"/>
        </a:p>
      </dgm:t>
    </dgm:pt>
    <dgm:pt modelId="{3640F3DC-D2AD-480A-9618-D306D92AC356}">
      <dgm:prSet/>
      <dgm:spPr/>
      <dgm:t>
        <a:bodyPr/>
        <a:lstStyle/>
        <a:p>
          <a:pPr>
            <a:lnSpc>
              <a:spcPct val="150000"/>
            </a:lnSpc>
          </a:pPr>
          <a:r>
            <a:rPr lang="en-US" dirty="0"/>
            <a:t>Magnetic forces, etc.</a:t>
          </a:r>
        </a:p>
      </dgm:t>
    </dgm:pt>
    <dgm:pt modelId="{8C8473ED-ABEA-423B-BAE4-4E911D1F4DDF}" type="parTrans" cxnId="{C7EACEFC-FD46-472C-9F8A-6D68916E6EB1}">
      <dgm:prSet/>
      <dgm:spPr/>
      <dgm:t>
        <a:bodyPr/>
        <a:lstStyle/>
        <a:p>
          <a:endParaRPr lang="en-US"/>
        </a:p>
      </dgm:t>
    </dgm:pt>
    <dgm:pt modelId="{25BA4E37-37E8-483D-99CE-4D404EC4CD4E}" type="sibTrans" cxnId="{C7EACEFC-FD46-472C-9F8A-6D68916E6EB1}">
      <dgm:prSet/>
      <dgm:spPr/>
      <dgm:t>
        <a:bodyPr/>
        <a:lstStyle/>
        <a:p>
          <a:endParaRPr lang="en-US"/>
        </a:p>
      </dgm:t>
    </dgm:pt>
    <dgm:pt modelId="{C745EC64-911C-419F-A105-A8F4022AD4F9}" type="pres">
      <dgm:prSet presAssocID="{17670504-2B10-45A5-AEC3-D72EAFC195FA}" presName="Name0" presStyleCnt="0">
        <dgm:presLayoutVars>
          <dgm:dir/>
          <dgm:animLvl val="lvl"/>
          <dgm:resizeHandles val="exact"/>
        </dgm:presLayoutVars>
      </dgm:prSet>
      <dgm:spPr/>
    </dgm:pt>
    <dgm:pt modelId="{9DD315FB-52C6-43AF-AC5D-02C5AD190E5C}" type="pres">
      <dgm:prSet presAssocID="{452E9A55-8877-477F-97C0-E3520EBC044B}" presName="composite" presStyleCnt="0"/>
      <dgm:spPr/>
    </dgm:pt>
    <dgm:pt modelId="{255147AA-84AF-4A40-B691-235A5A54751F}" type="pres">
      <dgm:prSet presAssocID="{452E9A55-8877-477F-97C0-E3520EBC044B}" presName="parTx" presStyleLbl="alignNode1" presStyleIdx="0" presStyleCnt="4">
        <dgm:presLayoutVars>
          <dgm:chMax val="0"/>
          <dgm:chPref val="0"/>
          <dgm:bulletEnabled val="1"/>
        </dgm:presLayoutVars>
      </dgm:prSet>
      <dgm:spPr/>
    </dgm:pt>
    <dgm:pt modelId="{F845A203-F286-4734-97F1-420EBC618E93}" type="pres">
      <dgm:prSet presAssocID="{452E9A55-8877-477F-97C0-E3520EBC044B}" presName="desTx" presStyleLbl="alignAccFollowNode1" presStyleIdx="0" presStyleCnt="4">
        <dgm:presLayoutVars>
          <dgm:bulletEnabled val="1"/>
        </dgm:presLayoutVars>
      </dgm:prSet>
      <dgm:spPr/>
    </dgm:pt>
    <dgm:pt modelId="{9FCCAB42-1C0E-4610-86DE-3FDBA4496387}" type="pres">
      <dgm:prSet presAssocID="{B6B550C0-6958-44AE-87C5-275AF254B932}" presName="space" presStyleCnt="0"/>
      <dgm:spPr/>
    </dgm:pt>
    <dgm:pt modelId="{91A62111-1B96-448D-8C70-89C4117E7DDA}" type="pres">
      <dgm:prSet presAssocID="{057E42F5-EF04-4815-A9A4-88BAFBBD7C6C}" presName="composite" presStyleCnt="0"/>
      <dgm:spPr/>
    </dgm:pt>
    <dgm:pt modelId="{14F669A0-7F5A-4AD5-AE85-B4543C8129FB}" type="pres">
      <dgm:prSet presAssocID="{057E42F5-EF04-4815-A9A4-88BAFBBD7C6C}" presName="parTx" presStyleLbl="alignNode1" presStyleIdx="1" presStyleCnt="4">
        <dgm:presLayoutVars>
          <dgm:chMax val="0"/>
          <dgm:chPref val="0"/>
          <dgm:bulletEnabled val="1"/>
        </dgm:presLayoutVars>
      </dgm:prSet>
      <dgm:spPr/>
    </dgm:pt>
    <dgm:pt modelId="{ED4F565D-94F5-4967-A8CD-B2ADB9C7C9D3}" type="pres">
      <dgm:prSet presAssocID="{057E42F5-EF04-4815-A9A4-88BAFBBD7C6C}" presName="desTx" presStyleLbl="alignAccFollowNode1" presStyleIdx="1" presStyleCnt="4">
        <dgm:presLayoutVars>
          <dgm:bulletEnabled val="1"/>
        </dgm:presLayoutVars>
      </dgm:prSet>
      <dgm:spPr/>
    </dgm:pt>
    <dgm:pt modelId="{BF843637-3CD0-4D3F-B599-3066E31C6374}" type="pres">
      <dgm:prSet presAssocID="{788C6798-127A-4D18-9624-60F15E70BDF9}" presName="space" presStyleCnt="0"/>
      <dgm:spPr/>
    </dgm:pt>
    <dgm:pt modelId="{E99F3E0F-2088-4D61-B57A-98EBC3F325AF}" type="pres">
      <dgm:prSet presAssocID="{309FE3B7-544C-4178-AC87-68F6128706B5}" presName="composite" presStyleCnt="0"/>
      <dgm:spPr/>
    </dgm:pt>
    <dgm:pt modelId="{C0D469CB-3598-4ACD-B432-3726D8531212}" type="pres">
      <dgm:prSet presAssocID="{309FE3B7-544C-4178-AC87-68F6128706B5}" presName="parTx" presStyleLbl="alignNode1" presStyleIdx="2" presStyleCnt="4">
        <dgm:presLayoutVars>
          <dgm:chMax val="0"/>
          <dgm:chPref val="0"/>
          <dgm:bulletEnabled val="1"/>
        </dgm:presLayoutVars>
      </dgm:prSet>
      <dgm:spPr/>
    </dgm:pt>
    <dgm:pt modelId="{FD554614-0A57-4FCB-B1A1-9724F3F4B677}" type="pres">
      <dgm:prSet presAssocID="{309FE3B7-544C-4178-AC87-68F6128706B5}" presName="desTx" presStyleLbl="alignAccFollowNode1" presStyleIdx="2" presStyleCnt="4">
        <dgm:presLayoutVars>
          <dgm:bulletEnabled val="1"/>
        </dgm:presLayoutVars>
      </dgm:prSet>
      <dgm:spPr/>
    </dgm:pt>
    <dgm:pt modelId="{590DC680-682D-449E-A562-66A2025F9597}" type="pres">
      <dgm:prSet presAssocID="{2CFCA9A3-769F-4D0B-8D42-2ADEB208431B}" presName="space" presStyleCnt="0"/>
      <dgm:spPr/>
    </dgm:pt>
    <dgm:pt modelId="{6FBB08E2-F55D-4AEE-846D-1F88D27A7E1E}" type="pres">
      <dgm:prSet presAssocID="{2146D39E-4190-4339-8DA3-BD039C0FBE75}" presName="composite" presStyleCnt="0"/>
      <dgm:spPr/>
    </dgm:pt>
    <dgm:pt modelId="{DA2C8B2A-E715-470A-9F4D-654B85FDBF37}" type="pres">
      <dgm:prSet presAssocID="{2146D39E-4190-4339-8DA3-BD039C0FBE75}" presName="parTx" presStyleLbl="alignNode1" presStyleIdx="3" presStyleCnt="4">
        <dgm:presLayoutVars>
          <dgm:chMax val="0"/>
          <dgm:chPref val="0"/>
          <dgm:bulletEnabled val="1"/>
        </dgm:presLayoutVars>
      </dgm:prSet>
      <dgm:spPr/>
    </dgm:pt>
    <dgm:pt modelId="{1D92D2A4-CE42-4355-A78C-03F514164BCB}" type="pres">
      <dgm:prSet presAssocID="{2146D39E-4190-4339-8DA3-BD039C0FBE75}" presName="desTx" presStyleLbl="alignAccFollowNode1" presStyleIdx="3" presStyleCnt="4">
        <dgm:presLayoutVars>
          <dgm:bulletEnabled val="1"/>
        </dgm:presLayoutVars>
      </dgm:prSet>
      <dgm:spPr/>
    </dgm:pt>
  </dgm:ptLst>
  <dgm:cxnLst>
    <dgm:cxn modelId="{EFD53705-F1F9-48A2-BD6C-3B35BA321CD6}" type="presOf" srcId="{D1FD1CAE-C552-4887-AED4-467B537EE0C9}" destId="{F845A203-F286-4734-97F1-420EBC618E93}" srcOrd="0" destOrd="2" presId="urn:microsoft.com/office/officeart/2005/8/layout/hList1"/>
    <dgm:cxn modelId="{7E64DA11-9D39-4C19-8AF3-FE8B2694CDD7}" srcId="{452E9A55-8877-477F-97C0-E3520EBC044B}" destId="{D1FD1CAE-C552-4887-AED4-467B537EE0C9}" srcOrd="2" destOrd="0" parTransId="{B96BC241-97B6-4E06-ACA9-5E025DF4D27C}" sibTransId="{CD783B15-BC15-4F60-A0B4-31F509AA1567}"/>
    <dgm:cxn modelId="{1B45E418-0177-4879-ACA8-7F1A0A7A7E80}" srcId="{309FE3B7-544C-4178-AC87-68F6128706B5}" destId="{B385039A-7643-49F0-87FA-006EDAF5293D}" srcOrd="1" destOrd="0" parTransId="{61C023BB-1DC7-4DB5-A7D4-05CA10F63C48}" sibTransId="{8A701BC8-2EDA-4D01-BAF8-2FD16A23C215}"/>
    <dgm:cxn modelId="{3A28491D-EF5E-4B3F-8664-E39ED2D9D433}" srcId="{2146D39E-4190-4339-8DA3-BD039C0FBE75}" destId="{858EE94F-86DD-426D-9E8F-CA04B970E4B3}" srcOrd="1" destOrd="0" parTransId="{6CB69DDB-1DEB-4EAC-896D-964C9D0F852A}" sibTransId="{3A398AF8-7543-46D4-9E92-EF0B689DC2FF}"/>
    <dgm:cxn modelId="{839DDC1D-1A30-43AB-9B8A-8862C4322024}" type="presOf" srcId="{3AF45CA6-0AEB-4608-8A21-9A6B52EB3946}" destId="{F845A203-F286-4734-97F1-420EBC618E93}" srcOrd="0" destOrd="0" presId="urn:microsoft.com/office/officeart/2005/8/layout/hList1"/>
    <dgm:cxn modelId="{794A7627-F573-4055-9966-E00FA158AFED}" type="presOf" srcId="{057E42F5-EF04-4815-A9A4-88BAFBBD7C6C}" destId="{14F669A0-7F5A-4AD5-AE85-B4543C8129FB}" srcOrd="0" destOrd="0" presId="urn:microsoft.com/office/officeart/2005/8/layout/hList1"/>
    <dgm:cxn modelId="{1C69FA2D-81D5-4F56-9D27-CF0D6CF71EF0}" type="presOf" srcId="{D8E67B1A-A5F3-4D3E-B13A-5E5A8E63EA4F}" destId="{ED4F565D-94F5-4967-A8CD-B2ADB9C7C9D3}" srcOrd="0" destOrd="0" presId="urn:microsoft.com/office/officeart/2005/8/layout/hList1"/>
    <dgm:cxn modelId="{C0EBDF2F-D570-43B0-9F82-E76937440D71}" srcId="{057E42F5-EF04-4815-A9A4-88BAFBBD7C6C}" destId="{86E730A8-D849-440B-97C8-B0C50EF514BB}" srcOrd="2" destOrd="0" parTransId="{EECB30D6-F441-44B2-ADCD-2EBD77AAB09F}" sibTransId="{E8C86471-0479-43CB-8A60-8E89031C272A}"/>
    <dgm:cxn modelId="{9A9B0C33-46C4-49CA-A0F1-C0DD36A8B6DC}" type="presOf" srcId="{31B11F5D-CF9E-41DC-A5E7-83A8F3D87567}" destId="{1D92D2A4-CE42-4355-A78C-03F514164BCB}" srcOrd="0" destOrd="2" presId="urn:microsoft.com/office/officeart/2005/8/layout/hList1"/>
    <dgm:cxn modelId="{1F681737-187D-4682-BBDD-7DE4A28F8D65}" type="presOf" srcId="{F7217CAD-9635-4009-BFD8-AF60A8C481CB}" destId="{FD554614-0A57-4FCB-B1A1-9724F3F4B677}" srcOrd="0" destOrd="0" presId="urn:microsoft.com/office/officeart/2005/8/layout/hList1"/>
    <dgm:cxn modelId="{5B794D5D-AE8E-4598-91C0-562A44514C89}" type="presOf" srcId="{17670504-2B10-45A5-AEC3-D72EAFC195FA}" destId="{C745EC64-911C-419F-A105-A8F4022AD4F9}" srcOrd="0" destOrd="0" presId="urn:microsoft.com/office/officeart/2005/8/layout/hList1"/>
    <dgm:cxn modelId="{1CFBB95E-BEC1-4F0D-BCB9-2D2562D45396}" type="presOf" srcId="{3640F3DC-D2AD-480A-9618-D306D92AC356}" destId="{F845A203-F286-4734-97F1-420EBC618E93}" srcOrd="0" destOrd="3" presId="urn:microsoft.com/office/officeart/2005/8/layout/hList1"/>
    <dgm:cxn modelId="{66F3A264-2B49-4C6C-9B19-620CDFF0A6A3}" srcId="{17670504-2B10-45A5-AEC3-D72EAFC195FA}" destId="{309FE3B7-544C-4178-AC87-68F6128706B5}" srcOrd="2" destOrd="0" parTransId="{24737E8D-0757-4C0A-A8C2-E9D0B46124F3}" sibTransId="{2CFCA9A3-769F-4D0B-8D42-2ADEB208431B}"/>
    <dgm:cxn modelId="{5FBD8045-2E3E-4488-9B85-C1B90DD917D5}" srcId="{057E42F5-EF04-4815-A9A4-88BAFBBD7C6C}" destId="{D8E67B1A-A5F3-4D3E-B13A-5E5A8E63EA4F}" srcOrd="0" destOrd="0" parTransId="{AF7043AB-FFAE-4161-9D6B-CAC38E9FFC7B}" sibTransId="{44AD58D9-2F74-40E7-8626-EA879FCEBD5A}"/>
    <dgm:cxn modelId="{B9881E6D-6CBE-416B-B7E2-5D633AE264C2}" type="presOf" srcId="{2146D39E-4190-4339-8DA3-BD039C0FBE75}" destId="{DA2C8B2A-E715-470A-9F4D-654B85FDBF37}" srcOrd="0" destOrd="0" presId="urn:microsoft.com/office/officeart/2005/8/layout/hList1"/>
    <dgm:cxn modelId="{BCE0DA57-4E76-4A4D-931E-76D54EE61179}" type="presOf" srcId="{858EE94F-86DD-426D-9E8F-CA04B970E4B3}" destId="{1D92D2A4-CE42-4355-A78C-03F514164BCB}" srcOrd="0" destOrd="1" presId="urn:microsoft.com/office/officeart/2005/8/layout/hList1"/>
    <dgm:cxn modelId="{0C2A0459-E106-4A38-AE66-CB234E01DF9D}" srcId="{2146D39E-4190-4339-8DA3-BD039C0FBE75}" destId="{31B11F5D-CF9E-41DC-A5E7-83A8F3D87567}" srcOrd="2" destOrd="0" parTransId="{2AB5DF0A-831A-4F39-914F-901975C5F529}" sibTransId="{48F4E5C7-63EA-49E2-99CB-191D89D74A5D}"/>
    <dgm:cxn modelId="{9A64CE59-EFAE-419B-B125-D6FAD49FDFC0}" type="presOf" srcId="{8D587800-6370-4522-8779-A59264647AFE}" destId="{1D92D2A4-CE42-4355-A78C-03F514164BCB}" srcOrd="0" destOrd="0" presId="urn:microsoft.com/office/officeart/2005/8/layout/hList1"/>
    <dgm:cxn modelId="{08D0EF80-2D7D-4254-84DB-95C76E8EF2A5}" type="presOf" srcId="{86E730A8-D849-440B-97C8-B0C50EF514BB}" destId="{ED4F565D-94F5-4967-A8CD-B2ADB9C7C9D3}" srcOrd="0" destOrd="2" presId="urn:microsoft.com/office/officeart/2005/8/layout/hList1"/>
    <dgm:cxn modelId="{85034290-FEB8-4584-9CF6-C7C06BF455E0}" type="presOf" srcId="{B385039A-7643-49F0-87FA-006EDAF5293D}" destId="{FD554614-0A57-4FCB-B1A1-9724F3F4B677}" srcOrd="0" destOrd="1" presId="urn:microsoft.com/office/officeart/2005/8/layout/hList1"/>
    <dgm:cxn modelId="{F7F58A91-8EFE-4C1D-8051-973B767B40E3}" type="presOf" srcId="{452E9A55-8877-477F-97C0-E3520EBC044B}" destId="{255147AA-84AF-4A40-B691-235A5A54751F}" srcOrd="0" destOrd="0" presId="urn:microsoft.com/office/officeart/2005/8/layout/hList1"/>
    <dgm:cxn modelId="{A0A8059C-791F-4795-9A39-C4747CACE522}" srcId="{057E42F5-EF04-4815-A9A4-88BAFBBD7C6C}" destId="{F82515D6-D5E0-49A2-B6AE-C464044C463A}" srcOrd="1" destOrd="0" parTransId="{95B98A4A-74D1-4DA1-8C83-83A886D5D94B}" sibTransId="{451B628E-4786-4054-B3BC-C8A6621D28D5}"/>
    <dgm:cxn modelId="{8709539D-96D8-4365-AC17-7129565176AD}" srcId="{17670504-2B10-45A5-AEC3-D72EAFC195FA}" destId="{452E9A55-8877-477F-97C0-E3520EBC044B}" srcOrd="0" destOrd="0" parTransId="{89067E3B-AF10-40E9-8900-B7F9E48C1CE6}" sibTransId="{B6B550C0-6958-44AE-87C5-275AF254B932}"/>
    <dgm:cxn modelId="{2362BCA7-CF63-4ADD-A251-EC7FDD870B71}" srcId="{452E9A55-8877-477F-97C0-E3520EBC044B}" destId="{3AF45CA6-0AEB-4608-8A21-9A6B52EB3946}" srcOrd="0" destOrd="0" parTransId="{A8AA6B44-CD3B-4FD7-9A79-C158CBF7DE23}" sibTransId="{9BB381CB-C70F-47BF-BF6D-FF928CD3651E}"/>
    <dgm:cxn modelId="{185DE2C8-800D-41E1-B404-6988684F1A5B}" srcId="{2146D39E-4190-4339-8DA3-BD039C0FBE75}" destId="{8D587800-6370-4522-8779-A59264647AFE}" srcOrd="0" destOrd="0" parTransId="{EB837238-8B98-4DB3-BFD9-95E45ADE3639}" sibTransId="{FF8E06C6-0852-458F-8F69-805E37B01997}"/>
    <dgm:cxn modelId="{8EC661DB-B8E6-42D2-A210-CC33995662AC}" srcId="{17670504-2B10-45A5-AEC3-D72EAFC195FA}" destId="{2146D39E-4190-4339-8DA3-BD039C0FBE75}" srcOrd="3" destOrd="0" parTransId="{608DE686-3542-4ED2-97CA-CBC233086A15}" sibTransId="{71590EA8-7C4F-46A4-8C6E-529D4769BD4A}"/>
    <dgm:cxn modelId="{72DAC7E0-E165-4E36-9111-CD2624A79410}" type="presOf" srcId="{6F023A48-4364-42FE-9BB9-EFF0EF7E45EE}" destId="{F845A203-F286-4734-97F1-420EBC618E93}" srcOrd="0" destOrd="1" presId="urn:microsoft.com/office/officeart/2005/8/layout/hList1"/>
    <dgm:cxn modelId="{1A7CCFE5-BA03-4566-8496-78A0ED8D4133}" type="presOf" srcId="{F82515D6-D5E0-49A2-B6AE-C464044C463A}" destId="{ED4F565D-94F5-4967-A8CD-B2ADB9C7C9D3}" srcOrd="0" destOrd="1" presId="urn:microsoft.com/office/officeart/2005/8/layout/hList1"/>
    <dgm:cxn modelId="{C2706CE9-6C96-4943-A227-B0E9114707C9}" srcId="{452E9A55-8877-477F-97C0-E3520EBC044B}" destId="{6F023A48-4364-42FE-9BB9-EFF0EF7E45EE}" srcOrd="1" destOrd="0" parTransId="{22C0E7F3-29E5-4F7D-8BE6-109DA7180753}" sibTransId="{25C56D65-814C-4153-9B49-B9F507DC1A5E}"/>
    <dgm:cxn modelId="{000305EC-3F6F-4C02-B5C6-D150A1FB037E}" type="presOf" srcId="{309FE3B7-544C-4178-AC87-68F6128706B5}" destId="{C0D469CB-3598-4ACD-B432-3726D8531212}" srcOrd="0" destOrd="0" presId="urn:microsoft.com/office/officeart/2005/8/layout/hList1"/>
    <dgm:cxn modelId="{C2B589F5-1EC4-4617-918C-8627DCCA98E3}" srcId="{309FE3B7-544C-4178-AC87-68F6128706B5}" destId="{F7217CAD-9635-4009-BFD8-AF60A8C481CB}" srcOrd="0" destOrd="0" parTransId="{D0547AC3-6F40-4544-A9D2-12A82651E915}" sibTransId="{4663FD99-02C3-42A9-BEDA-94FE5F5A2E09}"/>
    <dgm:cxn modelId="{C7EACEFC-FD46-472C-9F8A-6D68916E6EB1}" srcId="{452E9A55-8877-477F-97C0-E3520EBC044B}" destId="{3640F3DC-D2AD-480A-9618-D306D92AC356}" srcOrd="3" destOrd="0" parTransId="{8C8473ED-ABEA-423B-BAE4-4E911D1F4DDF}" sibTransId="{25BA4E37-37E8-483D-99CE-4D404EC4CD4E}"/>
    <dgm:cxn modelId="{DE8FB1FF-B4EE-4C7C-AF7A-1450660FCE63}" srcId="{17670504-2B10-45A5-AEC3-D72EAFC195FA}" destId="{057E42F5-EF04-4815-A9A4-88BAFBBD7C6C}" srcOrd="1" destOrd="0" parTransId="{129AE2F5-63B8-4709-82D6-BBD5F76F9C85}" sibTransId="{788C6798-127A-4D18-9624-60F15E70BDF9}"/>
    <dgm:cxn modelId="{212C40B7-64FA-4965-9090-CB5E41C5D036}" type="presParOf" srcId="{C745EC64-911C-419F-A105-A8F4022AD4F9}" destId="{9DD315FB-52C6-43AF-AC5D-02C5AD190E5C}" srcOrd="0" destOrd="0" presId="urn:microsoft.com/office/officeart/2005/8/layout/hList1"/>
    <dgm:cxn modelId="{7D57555B-72EA-4D78-97E9-AA45D0C18584}" type="presParOf" srcId="{9DD315FB-52C6-43AF-AC5D-02C5AD190E5C}" destId="{255147AA-84AF-4A40-B691-235A5A54751F}" srcOrd="0" destOrd="0" presId="urn:microsoft.com/office/officeart/2005/8/layout/hList1"/>
    <dgm:cxn modelId="{5204D1C6-440D-4230-8B9B-8D74D78880B5}" type="presParOf" srcId="{9DD315FB-52C6-43AF-AC5D-02C5AD190E5C}" destId="{F845A203-F286-4734-97F1-420EBC618E93}" srcOrd="1" destOrd="0" presId="urn:microsoft.com/office/officeart/2005/8/layout/hList1"/>
    <dgm:cxn modelId="{ED9C4812-5CA5-4308-8CAD-B45751929E3D}" type="presParOf" srcId="{C745EC64-911C-419F-A105-A8F4022AD4F9}" destId="{9FCCAB42-1C0E-4610-86DE-3FDBA4496387}" srcOrd="1" destOrd="0" presId="urn:microsoft.com/office/officeart/2005/8/layout/hList1"/>
    <dgm:cxn modelId="{23848D32-A007-4D2F-A7A5-0E4F8447F4CC}" type="presParOf" srcId="{C745EC64-911C-419F-A105-A8F4022AD4F9}" destId="{91A62111-1B96-448D-8C70-89C4117E7DDA}" srcOrd="2" destOrd="0" presId="urn:microsoft.com/office/officeart/2005/8/layout/hList1"/>
    <dgm:cxn modelId="{0B378BDD-5C09-407D-BEA0-B93DE441EC08}" type="presParOf" srcId="{91A62111-1B96-448D-8C70-89C4117E7DDA}" destId="{14F669A0-7F5A-4AD5-AE85-B4543C8129FB}" srcOrd="0" destOrd="0" presId="urn:microsoft.com/office/officeart/2005/8/layout/hList1"/>
    <dgm:cxn modelId="{0AF917BE-EA3E-4895-A14F-55E0DFD0CD4A}" type="presParOf" srcId="{91A62111-1B96-448D-8C70-89C4117E7DDA}" destId="{ED4F565D-94F5-4967-A8CD-B2ADB9C7C9D3}" srcOrd="1" destOrd="0" presId="urn:microsoft.com/office/officeart/2005/8/layout/hList1"/>
    <dgm:cxn modelId="{36224FA4-CA60-494E-BD07-40DE2031A1F2}" type="presParOf" srcId="{C745EC64-911C-419F-A105-A8F4022AD4F9}" destId="{BF843637-3CD0-4D3F-B599-3066E31C6374}" srcOrd="3" destOrd="0" presId="urn:microsoft.com/office/officeart/2005/8/layout/hList1"/>
    <dgm:cxn modelId="{6C349D0B-BA61-4BAD-886A-6E5158645607}" type="presParOf" srcId="{C745EC64-911C-419F-A105-A8F4022AD4F9}" destId="{E99F3E0F-2088-4D61-B57A-98EBC3F325AF}" srcOrd="4" destOrd="0" presId="urn:microsoft.com/office/officeart/2005/8/layout/hList1"/>
    <dgm:cxn modelId="{0A795480-AF85-477F-A108-31B21548D33B}" type="presParOf" srcId="{E99F3E0F-2088-4D61-B57A-98EBC3F325AF}" destId="{C0D469CB-3598-4ACD-B432-3726D8531212}" srcOrd="0" destOrd="0" presId="urn:microsoft.com/office/officeart/2005/8/layout/hList1"/>
    <dgm:cxn modelId="{3732ED5F-27B8-405C-9546-218E5B36F301}" type="presParOf" srcId="{E99F3E0F-2088-4D61-B57A-98EBC3F325AF}" destId="{FD554614-0A57-4FCB-B1A1-9724F3F4B677}" srcOrd="1" destOrd="0" presId="urn:microsoft.com/office/officeart/2005/8/layout/hList1"/>
    <dgm:cxn modelId="{9D64A663-2C04-4385-9C05-4DCEFE239B76}" type="presParOf" srcId="{C745EC64-911C-419F-A105-A8F4022AD4F9}" destId="{590DC680-682D-449E-A562-66A2025F9597}" srcOrd="5" destOrd="0" presId="urn:microsoft.com/office/officeart/2005/8/layout/hList1"/>
    <dgm:cxn modelId="{9E74ACC3-F954-43F6-AC17-63956DFD8BDB}" type="presParOf" srcId="{C745EC64-911C-419F-A105-A8F4022AD4F9}" destId="{6FBB08E2-F55D-4AEE-846D-1F88D27A7E1E}" srcOrd="6" destOrd="0" presId="urn:microsoft.com/office/officeart/2005/8/layout/hList1"/>
    <dgm:cxn modelId="{90F0C3F2-666D-423F-9E69-FC449DEEE9D8}" type="presParOf" srcId="{6FBB08E2-F55D-4AEE-846D-1F88D27A7E1E}" destId="{DA2C8B2A-E715-470A-9F4D-654B85FDBF37}" srcOrd="0" destOrd="0" presId="urn:microsoft.com/office/officeart/2005/8/layout/hList1"/>
    <dgm:cxn modelId="{297F7654-195F-4ED8-A5B8-40E345359B78}" type="presParOf" srcId="{6FBB08E2-F55D-4AEE-846D-1F88D27A7E1E}" destId="{1D92D2A4-CE42-4355-A78C-03F514164BC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5D0F0-32B1-4C16-BBF5-C6D754FDAACA}">
      <dsp:nvSpPr>
        <dsp:cNvPr id="0" name=""/>
        <dsp:cNvSpPr/>
      </dsp:nvSpPr>
      <dsp:spPr>
        <a:xfrm>
          <a:off x="457199" y="0"/>
          <a:ext cx="5181600" cy="43942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3473A-3894-4CE8-93ED-59F8C73B401A}">
      <dsp:nvSpPr>
        <dsp:cNvPr id="0" name=""/>
        <dsp:cNvSpPr/>
      </dsp:nvSpPr>
      <dsp:spPr>
        <a:xfrm>
          <a:off x="0" y="1318260"/>
          <a:ext cx="1952252" cy="1757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mn-lt"/>
              <a:ea typeface="Verdana" pitchFamily="34" charset="0"/>
              <a:cs typeface="Verdana" pitchFamily="34" charset="0"/>
            </a:rPr>
            <a:t>ROW C</a:t>
          </a:r>
        </a:p>
        <a:p>
          <a:pPr marL="0" lvl="0" indent="0" algn="ctr" defTabSz="1244600">
            <a:lnSpc>
              <a:spcPct val="90000"/>
            </a:lnSpc>
            <a:spcBef>
              <a:spcPct val="0"/>
            </a:spcBef>
            <a:spcAft>
              <a:spcPct val="35000"/>
            </a:spcAft>
            <a:buNone/>
          </a:pPr>
          <a:r>
            <a:rPr lang="en-US" sz="2800" kern="1200" dirty="0">
              <a:solidFill>
                <a:schemeClr val="tx1"/>
              </a:solidFill>
              <a:latin typeface="+mn-lt"/>
              <a:ea typeface="Verdana" pitchFamily="34" charset="0"/>
              <a:cs typeface="Verdana" pitchFamily="34" charset="0"/>
            </a:rPr>
            <a:t>Mixed Traffic</a:t>
          </a:r>
        </a:p>
      </dsp:txBody>
      <dsp:txXfrm>
        <a:off x="85803" y="1404063"/>
        <a:ext cx="1780646" cy="1586074"/>
      </dsp:txXfrm>
    </dsp:sp>
    <dsp:sp modelId="{752FA460-E144-4D2B-A73A-F8235942C50F}">
      <dsp:nvSpPr>
        <dsp:cNvPr id="0" name=""/>
        <dsp:cNvSpPr/>
      </dsp:nvSpPr>
      <dsp:spPr>
        <a:xfrm>
          <a:off x="2071873" y="1318260"/>
          <a:ext cx="1952252" cy="1757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mn-lt"/>
              <a:ea typeface="Verdana" pitchFamily="34" charset="0"/>
              <a:cs typeface="Verdana" pitchFamily="34" charset="0"/>
            </a:rPr>
            <a:t>ROW B</a:t>
          </a:r>
        </a:p>
        <a:p>
          <a:pPr marL="0" lvl="0" indent="0" algn="ctr" defTabSz="1244600">
            <a:lnSpc>
              <a:spcPct val="90000"/>
            </a:lnSpc>
            <a:spcBef>
              <a:spcPct val="0"/>
            </a:spcBef>
            <a:spcAft>
              <a:spcPct val="35000"/>
            </a:spcAft>
            <a:buNone/>
          </a:pPr>
          <a:r>
            <a:rPr lang="en-US" sz="2800" kern="1200" dirty="0">
              <a:solidFill>
                <a:schemeClr val="tx1"/>
              </a:solidFill>
              <a:latin typeface="+mn-lt"/>
              <a:ea typeface="Verdana" pitchFamily="34" charset="0"/>
              <a:cs typeface="Verdana" pitchFamily="34" charset="0"/>
            </a:rPr>
            <a:t>Physically Separated</a:t>
          </a:r>
        </a:p>
      </dsp:txBody>
      <dsp:txXfrm>
        <a:off x="2157676" y="1404063"/>
        <a:ext cx="1780646" cy="1586074"/>
      </dsp:txXfrm>
    </dsp:sp>
    <dsp:sp modelId="{32D6FC6E-5003-4493-A428-B9EA2A0EDF17}">
      <dsp:nvSpPr>
        <dsp:cNvPr id="0" name=""/>
        <dsp:cNvSpPr/>
      </dsp:nvSpPr>
      <dsp:spPr>
        <a:xfrm>
          <a:off x="4142444" y="1318260"/>
          <a:ext cx="1952252" cy="1757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latin typeface="+mn-lt"/>
              <a:ea typeface="Verdana" pitchFamily="34" charset="0"/>
              <a:cs typeface="Verdana" pitchFamily="34" charset="0"/>
            </a:rPr>
            <a:t>ROW A</a:t>
          </a:r>
        </a:p>
        <a:p>
          <a:pPr marL="0" lvl="0" indent="0" algn="ctr" defTabSz="1111250">
            <a:lnSpc>
              <a:spcPct val="90000"/>
            </a:lnSpc>
            <a:spcBef>
              <a:spcPct val="0"/>
            </a:spcBef>
            <a:spcAft>
              <a:spcPct val="35000"/>
            </a:spcAft>
            <a:buNone/>
          </a:pPr>
          <a:r>
            <a:rPr lang="en-US" sz="2500" kern="1200" dirty="0">
              <a:solidFill>
                <a:schemeClr val="tx1"/>
              </a:solidFill>
              <a:latin typeface="+mn-lt"/>
              <a:ea typeface="Verdana" pitchFamily="34" charset="0"/>
              <a:cs typeface="Verdana" pitchFamily="34" charset="0"/>
            </a:rPr>
            <a:t>Fully controlled</a:t>
          </a:r>
        </a:p>
      </dsp:txBody>
      <dsp:txXfrm>
        <a:off x="4228247" y="1404063"/>
        <a:ext cx="1780646" cy="1586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147AA-84AF-4A40-B691-235A5A54751F}">
      <dsp:nvSpPr>
        <dsp:cNvPr id="0" name=""/>
        <dsp:cNvSpPr/>
      </dsp:nvSpPr>
      <dsp:spPr>
        <a:xfrm>
          <a:off x="3122" y="1246110"/>
          <a:ext cx="1877727" cy="64928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Propulsion: Power System</a:t>
          </a:r>
        </a:p>
      </dsp:txBody>
      <dsp:txXfrm>
        <a:off x="3122" y="1246110"/>
        <a:ext cx="1877727" cy="649288"/>
      </dsp:txXfrm>
    </dsp:sp>
    <dsp:sp modelId="{F845A203-F286-4734-97F1-420EBC618E93}">
      <dsp:nvSpPr>
        <dsp:cNvPr id="0" name=""/>
        <dsp:cNvSpPr/>
      </dsp:nvSpPr>
      <dsp:spPr>
        <a:xfrm>
          <a:off x="3122" y="1895399"/>
          <a:ext cx="1877727" cy="24210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50000"/>
            </a:lnSpc>
            <a:spcBef>
              <a:spcPct val="0"/>
            </a:spcBef>
            <a:spcAft>
              <a:spcPct val="15000"/>
            </a:spcAft>
            <a:buChar char="•"/>
          </a:pPr>
          <a:r>
            <a:rPr lang="en-US" sz="1800" kern="1200" dirty="0"/>
            <a:t>Diesel engine</a:t>
          </a:r>
        </a:p>
        <a:p>
          <a:pPr marL="171450" lvl="1" indent="-171450" algn="l" defTabSz="800100">
            <a:lnSpc>
              <a:spcPct val="150000"/>
            </a:lnSpc>
            <a:spcBef>
              <a:spcPct val="0"/>
            </a:spcBef>
            <a:spcAft>
              <a:spcPct val="15000"/>
            </a:spcAft>
            <a:buChar char="•"/>
          </a:pPr>
          <a:r>
            <a:rPr lang="en-US" sz="1800" kern="1200" dirty="0"/>
            <a:t>Electric motor</a:t>
          </a:r>
        </a:p>
        <a:p>
          <a:pPr marL="171450" lvl="1" indent="-171450" algn="l" defTabSz="800100">
            <a:lnSpc>
              <a:spcPct val="150000"/>
            </a:lnSpc>
            <a:spcBef>
              <a:spcPct val="0"/>
            </a:spcBef>
            <a:spcAft>
              <a:spcPct val="15000"/>
            </a:spcAft>
            <a:buChar char="•"/>
          </a:pPr>
          <a:r>
            <a:rPr lang="en-US" sz="1800" kern="1200" dirty="0"/>
            <a:t>Hybrid</a:t>
          </a:r>
        </a:p>
        <a:p>
          <a:pPr marL="171450" lvl="1" indent="-171450" algn="l" defTabSz="800100">
            <a:lnSpc>
              <a:spcPct val="150000"/>
            </a:lnSpc>
            <a:spcBef>
              <a:spcPct val="0"/>
            </a:spcBef>
            <a:spcAft>
              <a:spcPct val="15000"/>
            </a:spcAft>
            <a:buChar char="•"/>
          </a:pPr>
          <a:r>
            <a:rPr lang="en-US" sz="1800" kern="1200" dirty="0"/>
            <a:t>Magnetic forces, etc.</a:t>
          </a:r>
        </a:p>
      </dsp:txBody>
      <dsp:txXfrm>
        <a:off x="3122" y="1895399"/>
        <a:ext cx="1877727" cy="2421090"/>
      </dsp:txXfrm>
    </dsp:sp>
    <dsp:sp modelId="{14F669A0-7F5A-4AD5-AE85-B4543C8129FB}">
      <dsp:nvSpPr>
        <dsp:cNvPr id="0" name=""/>
        <dsp:cNvSpPr/>
      </dsp:nvSpPr>
      <dsp:spPr>
        <a:xfrm>
          <a:off x="2143731" y="1246110"/>
          <a:ext cx="1877727" cy="64928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Support: </a:t>
          </a:r>
          <a:br>
            <a:rPr lang="en-US" sz="1800" kern="1200" dirty="0"/>
          </a:br>
          <a:r>
            <a:rPr lang="en-US" sz="1800" kern="1200" dirty="0"/>
            <a:t>Vertical Contact</a:t>
          </a:r>
        </a:p>
      </dsp:txBody>
      <dsp:txXfrm>
        <a:off x="2143731" y="1246110"/>
        <a:ext cx="1877727" cy="649288"/>
      </dsp:txXfrm>
    </dsp:sp>
    <dsp:sp modelId="{ED4F565D-94F5-4967-A8CD-B2ADB9C7C9D3}">
      <dsp:nvSpPr>
        <dsp:cNvPr id="0" name=""/>
        <dsp:cNvSpPr/>
      </dsp:nvSpPr>
      <dsp:spPr>
        <a:xfrm>
          <a:off x="2143731" y="1895399"/>
          <a:ext cx="1877727" cy="24210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Rubber tire on pavement</a:t>
          </a:r>
        </a:p>
        <a:p>
          <a:pPr marL="171450" lvl="1" indent="-171450" algn="l" defTabSz="800100">
            <a:lnSpc>
              <a:spcPct val="90000"/>
            </a:lnSpc>
            <a:spcBef>
              <a:spcPct val="0"/>
            </a:spcBef>
            <a:spcAft>
              <a:spcPct val="15000"/>
            </a:spcAft>
            <a:buChar char="•"/>
          </a:pPr>
          <a:r>
            <a:rPr lang="en-US" sz="1800" kern="1200" dirty="0"/>
            <a:t>Steel wheel on rail</a:t>
          </a:r>
        </a:p>
        <a:p>
          <a:pPr marL="171450" lvl="1" indent="-171450" algn="l" defTabSz="800100">
            <a:lnSpc>
              <a:spcPct val="90000"/>
            </a:lnSpc>
            <a:spcBef>
              <a:spcPct val="0"/>
            </a:spcBef>
            <a:spcAft>
              <a:spcPct val="15000"/>
            </a:spcAft>
            <a:buChar char="•"/>
          </a:pPr>
          <a:r>
            <a:rPr lang="en-US" sz="1800" kern="1200" dirty="0"/>
            <a:t>Vehicle on water, mag lev, etc. </a:t>
          </a:r>
        </a:p>
      </dsp:txBody>
      <dsp:txXfrm>
        <a:off x="2143731" y="1895399"/>
        <a:ext cx="1877727" cy="2421090"/>
      </dsp:txXfrm>
    </dsp:sp>
    <dsp:sp modelId="{C0D469CB-3598-4ACD-B432-3726D8531212}">
      <dsp:nvSpPr>
        <dsp:cNvPr id="0" name=""/>
        <dsp:cNvSpPr/>
      </dsp:nvSpPr>
      <dsp:spPr>
        <a:xfrm>
          <a:off x="4284340" y="1246110"/>
          <a:ext cx="1877727" cy="64928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Guidance: </a:t>
          </a:r>
          <a:br>
            <a:rPr lang="en-US" sz="1800" kern="1200" dirty="0"/>
          </a:br>
          <a:r>
            <a:rPr lang="en-US" sz="1800" kern="1200" dirty="0"/>
            <a:t>Lateral Control</a:t>
          </a:r>
        </a:p>
      </dsp:txBody>
      <dsp:txXfrm>
        <a:off x="4284340" y="1246110"/>
        <a:ext cx="1877727" cy="649288"/>
      </dsp:txXfrm>
    </dsp:sp>
    <dsp:sp modelId="{FD554614-0A57-4FCB-B1A1-9724F3F4B677}">
      <dsp:nvSpPr>
        <dsp:cNvPr id="0" name=""/>
        <dsp:cNvSpPr/>
      </dsp:nvSpPr>
      <dsp:spPr>
        <a:xfrm>
          <a:off x="4284340" y="1895399"/>
          <a:ext cx="1877727" cy="24210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50000"/>
            </a:lnSpc>
            <a:spcBef>
              <a:spcPct val="0"/>
            </a:spcBef>
            <a:spcAft>
              <a:spcPct val="15000"/>
            </a:spcAft>
            <a:buChar char="•"/>
          </a:pPr>
          <a:r>
            <a:rPr lang="en-US" sz="1800" kern="1200" dirty="0"/>
            <a:t>Steered by driver</a:t>
          </a:r>
        </a:p>
        <a:p>
          <a:pPr marL="171450" lvl="1" indent="-171450" algn="l" defTabSz="800100">
            <a:lnSpc>
              <a:spcPct val="150000"/>
            </a:lnSpc>
            <a:spcBef>
              <a:spcPct val="0"/>
            </a:spcBef>
            <a:spcAft>
              <a:spcPct val="15000"/>
            </a:spcAft>
            <a:buChar char="•"/>
          </a:pPr>
          <a:r>
            <a:rPr lang="en-US" sz="1800" kern="1200" dirty="0"/>
            <a:t>Guided by track</a:t>
          </a:r>
        </a:p>
      </dsp:txBody>
      <dsp:txXfrm>
        <a:off x="4284340" y="1895399"/>
        <a:ext cx="1877727" cy="2421090"/>
      </dsp:txXfrm>
    </dsp:sp>
    <dsp:sp modelId="{DA2C8B2A-E715-470A-9F4D-654B85FDBF37}">
      <dsp:nvSpPr>
        <dsp:cNvPr id="0" name=""/>
        <dsp:cNvSpPr/>
      </dsp:nvSpPr>
      <dsp:spPr>
        <a:xfrm>
          <a:off x="6424949" y="1246110"/>
          <a:ext cx="1877727" cy="64928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Control: </a:t>
          </a:r>
          <a:br>
            <a:rPr lang="en-US" sz="1800" kern="1200" dirty="0"/>
          </a:br>
          <a:r>
            <a:rPr lang="en-US" sz="1800" kern="1200" dirty="0"/>
            <a:t>Spacing</a:t>
          </a:r>
        </a:p>
      </dsp:txBody>
      <dsp:txXfrm>
        <a:off x="6424949" y="1246110"/>
        <a:ext cx="1877727" cy="649288"/>
      </dsp:txXfrm>
    </dsp:sp>
    <dsp:sp modelId="{1D92D2A4-CE42-4355-A78C-03F514164BCB}">
      <dsp:nvSpPr>
        <dsp:cNvPr id="0" name=""/>
        <dsp:cNvSpPr/>
      </dsp:nvSpPr>
      <dsp:spPr>
        <a:xfrm>
          <a:off x="6424949" y="1895399"/>
          <a:ext cx="1877727" cy="24210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50000"/>
            </a:lnSpc>
            <a:spcBef>
              <a:spcPct val="0"/>
            </a:spcBef>
            <a:spcAft>
              <a:spcPct val="15000"/>
            </a:spcAft>
            <a:buChar char="•"/>
          </a:pPr>
          <a:r>
            <a:rPr lang="en-US" sz="1800" kern="1200" dirty="0"/>
            <a:t>Manual/visual</a:t>
          </a:r>
        </a:p>
        <a:p>
          <a:pPr marL="171450" lvl="1" indent="-171450" algn="l" defTabSz="800100">
            <a:lnSpc>
              <a:spcPct val="150000"/>
            </a:lnSpc>
            <a:spcBef>
              <a:spcPct val="0"/>
            </a:spcBef>
            <a:spcAft>
              <a:spcPct val="15000"/>
            </a:spcAft>
            <a:buChar char="•"/>
          </a:pPr>
          <a:r>
            <a:rPr lang="en-US" sz="1800" kern="1200" dirty="0"/>
            <a:t>Manual/signals</a:t>
          </a:r>
        </a:p>
        <a:p>
          <a:pPr marL="171450" lvl="1" indent="-171450" algn="l" defTabSz="800100">
            <a:lnSpc>
              <a:spcPct val="150000"/>
            </a:lnSpc>
            <a:spcBef>
              <a:spcPct val="0"/>
            </a:spcBef>
            <a:spcAft>
              <a:spcPct val="15000"/>
            </a:spcAft>
            <a:buChar char="•"/>
          </a:pPr>
          <a:r>
            <a:rPr lang="en-US" sz="1800" kern="1200" dirty="0"/>
            <a:t>Automatic</a:t>
          </a:r>
        </a:p>
      </dsp:txBody>
      <dsp:txXfrm>
        <a:off x="6424949" y="1895399"/>
        <a:ext cx="1877727" cy="24210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11C3DA1-4CB4-4B0A-AFE8-0756D7887335}" type="datetimeFigureOut">
              <a:rPr lang="en-US" smtClean="0"/>
              <a:t>9/19/2022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2E2EA80-147D-43AC-B0D6-A92A29181DE3}" type="slidenum">
              <a:rPr lang="en-US" smtClean="0"/>
              <a:t>‹#›</a:t>
            </a:fld>
            <a:endParaRPr lang="en-US"/>
          </a:p>
        </p:txBody>
      </p:sp>
    </p:spTree>
    <p:extLst>
      <p:ext uri="{BB962C8B-B14F-4D97-AF65-F5344CB8AC3E}">
        <p14:creationId xmlns:p14="http://schemas.microsoft.com/office/powerpoint/2010/main" val="27830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4345CE-DDE0-4252-BFA5-BCA9C46FFF13}" type="datetimeFigureOut">
              <a:rPr lang="en-US" smtClean="0"/>
              <a:t>9/19/2022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CE1821-6D2F-41B0-802C-0692B1DB78A9}" type="slidenum">
              <a:rPr lang="en-US" smtClean="0"/>
              <a:t>‹#›</a:t>
            </a:fld>
            <a:endParaRPr lang="en-US"/>
          </a:p>
        </p:txBody>
      </p:sp>
    </p:spTree>
    <p:extLst>
      <p:ext uri="{BB962C8B-B14F-4D97-AF65-F5344CB8AC3E}">
        <p14:creationId xmlns:p14="http://schemas.microsoft.com/office/powerpoint/2010/main" val="2306694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CE1821-6D2F-41B0-802C-0692B1DB78A9}" type="slidenum">
              <a:rPr lang="en-US" smtClean="0"/>
              <a:t>1</a:t>
            </a:fld>
            <a:endParaRPr lang="en-US"/>
          </a:p>
        </p:txBody>
      </p:sp>
    </p:spTree>
    <p:extLst>
      <p:ext uri="{BB962C8B-B14F-4D97-AF65-F5344CB8AC3E}">
        <p14:creationId xmlns:p14="http://schemas.microsoft.com/office/powerpoint/2010/main" val="399314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10</a:t>
            </a:fld>
            <a:endParaRPr lang="en-US"/>
          </a:p>
        </p:txBody>
      </p:sp>
    </p:spTree>
    <p:extLst>
      <p:ext uri="{BB962C8B-B14F-4D97-AF65-F5344CB8AC3E}">
        <p14:creationId xmlns:p14="http://schemas.microsoft.com/office/powerpoint/2010/main" val="346472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a:t>We break this down into “street transit”, “semi-rapid transit”, and “rapid transit” as well as some specialized modes we’ll come back to.</a:t>
            </a:r>
          </a:p>
          <a:p>
            <a:pPr>
              <a:buFontTx/>
              <a:buNone/>
            </a:pPr>
            <a:endParaRPr lang="en-US" baseline="0" dirty="0"/>
          </a:p>
          <a:p>
            <a:pPr>
              <a:buFontTx/>
              <a:buNone/>
            </a:pPr>
            <a:endParaRPr lang="en-US" baseline="0" dirty="0"/>
          </a:p>
          <a:p>
            <a:pPr>
              <a:buFontTx/>
              <a:buNone/>
            </a:pPr>
            <a:endParaRPr lang="en-US" baseline="0"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11</a:t>
            </a:fld>
            <a:endParaRPr lang="en-US"/>
          </a:p>
        </p:txBody>
      </p:sp>
    </p:spTree>
    <p:extLst>
      <p:ext uri="{BB962C8B-B14F-4D97-AF65-F5344CB8AC3E}">
        <p14:creationId xmlns:p14="http://schemas.microsoft.com/office/powerpoint/2010/main" val="375918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Regarding transit modes, let’s divide them into our ROW categories</a:t>
            </a:r>
            <a:r>
              <a:rPr lang="en-US" baseline="0" dirty="0"/>
              <a:t> A, B and C. </a:t>
            </a:r>
          </a:p>
          <a:p>
            <a:endParaRPr lang="en-US" baseline="0" dirty="0"/>
          </a:p>
          <a:p>
            <a:r>
              <a:rPr lang="en-US" dirty="0"/>
              <a:t>Street transit is ROW category C. Remember it runs in the street</a:t>
            </a:r>
            <a:r>
              <a:rPr lang="en-US" baseline="0" dirty="0"/>
              <a:t> with other vehicles without any (or much) priority.</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12</a:t>
            </a:fld>
            <a:endParaRPr lang="en-US"/>
          </a:p>
        </p:txBody>
      </p:sp>
    </p:spTree>
    <p:extLst>
      <p:ext uri="{BB962C8B-B14F-4D97-AF65-F5344CB8AC3E}">
        <p14:creationId xmlns:p14="http://schemas.microsoft.com/office/powerpoint/2010/main" val="128258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Most</a:t>
            </a:r>
            <a:r>
              <a:rPr lang="en-US" baseline="0" dirty="0"/>
              <a:t> agencies</a:t>
            </a:r>
            <a:r>
              <a:rPr lang="en-US" dirty="0"/>
              <a:t> uses standard size buses. (Capacity ~ 40-seater)</a:t>
            </a:r>
          </a:p>
          <a:p>
            <a:endParaRPr lang="en-US" dirty="0"/>
          </a:p>
          <a:p>
            <a:r>
              <a:rPr lang="en-US" dirty="0"/>
              <a:t>However, many larger cities use articulated buses,</a:t>
            </a:r>
            <a:r>
              <a:rPr lang="en-US" baseline="0" dirty="0"/>
              <a:t> which in London, they call a Bendy Bus.</a:t>
            </a:r>
          </a:p>
          <a:p>
            <a:endParaRPr lang="en-US" baseline="0" dirty="0"/>
          </a:p>
          <a:p>
            <a:r>
              <a:rPr lang="en-US" baseline="0" dirty="0"/>
              <a:t>Why</a:t>
            </a:r>
            <a:r>
              <a:rPr lang="en-US" dirty="0"/>
              <a:t> would you do this</a:t>
            </a:r>
            <a:r>
              <a:rPr lang="en-US" baseline="0" dirty="0"/>
              <a:t>?</a:t>
            </a:r>
          </a:p>
          <a:p>
            <a:r>
              <a:rPr lang="en-US" baseline="0" dirty="0"/>
              <a:t>Answer: Drivers are expensive – serves many more people for just one driver.</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13</a:t>
            </a:fld>
            <a:endParaRPr lang="en-US"/>
          </a:p>
        </p:txBody>
      </p:sp>
    </p:spTree>
    <p:extLst>
      <p:ext uri="{BB962C8B-B14F-4D97-AF65-F5344CB8AC3E}">
        <p14:creationId xmlns:p14="http://schemas.microsoft.com/office/powerpoint/2010/main" val="50522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Express buses are similar to standard</a:t>
            </a:r>
            <a:r>
              <a:rPr lang="en-US" baseline="0" dirty="0"/>
              <a:t> bus, although a bit more comfortable. The d</a:t>
            </a:r>
            <a:r>
              <a:rPr lang="en-US" dirty="0"/>
              <a:t>ifference here is in service – travels long distance without stopping. It works well in places where people commute</a:t>
            </a:r>
            <a:r>
              <a:rPr lang="en-US" baseline="0" dirty="0"/>
              <a:t> into a city from another smaller city or suburb.</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14</a:t>
            </a:fld>
            <a:endParaRPr lang="en-US"/>
          </a:p>
        </p:txBody>
      </p:sp>
    </p:spTree>
    <p:extLst>
      <p:ext uri="{BB962C8B-B14F-4D97-AF65-F5344CB8AC3E}">
        <p14:creationId xmlns:p14="http://schemas.microsoft.com/office/powerpoint/2010/main" val="3276685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similar</a:t>
            </a:r>
            <a:r>
              <a:rPr lang="en-US" baseline="0" dirty="0"/>
              <a:t> to a standard articulated bus. The d</a:t>
            </a:r>
            <a:r>
              <a:rPr lang="en-US" dirty="0"/>
              <a:t>ifference here is</a:t>
            </a:r>
            <a:r>
              <a:rPr lang="en-US" baseline="0" dirty="0"/>
              <a:t> in propulsion technology. It is powered by overhead electrical lines. Trolleybuses are predominantly used by MUNI in San Francisco and King County Metro in Seattle. SEPTA in Philly, MBTA in Boston, and DRAT in Dayton also operate a few lines.</a:t>
            </a:r>
          </a:p>
        </p:txBody>
      </p:sp>
      <p:sp>
        <p:nvSpPr>
          <p:cNvPr id="4" name="Slide Number Placeholder 3"/>
          <p:cNvSpPr>
            <a:spLocks noGrp="1"/>
          </p:cNvSpPr>
          <p:nvPr>
            <p:ph type="sldNum" sz="quarter" idx="10"/>
          </p:nvPr>
        </p:nvSpPr>
        <p:spPr/>
        <p:txBody>
          <a:bodyPr/>
          <a:lstStyle/>
          <a:p>
            <a:fld id="{F987B03F-78EA-4E71-B1C6-4EB091402EBE}" type="slidenum">
              <a:rPr lang="en-US" smtClean="0"/>
              <a:pPr/>
              <a:t>15</a:t>
            </a:fld>
            <a:endParaRPr lang="en-US"/>
          </a:p>
        </p:txBody>
      </p:sp>
    </p:spTree>
    <p:extLst>
      <p:ext uri="{BB962C8B-B14F-4D97-AF65-F5344CB8AC3E}">
        <p14:creationId xmlns:p14="http://schemas.microsoft.com/office/powerpoint/2010/main" val="74103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streetcar</a:t>
            </a:r>
            <a:r>
              <a:rPr lang="en-US" baseline="0" dirty="0"/>
              <a:t> (tram) the ROW is still category C. </a:t>
            </a:r>
            <a:r>
              <a:rPr lang="en-US" dirty="0"/>
              <a:t>The difference here is in support – this runs on</a:t>
            </a:r>
            <a:r>
              <a:rPr lang="en-US" baseline="0" dirty="0"/>
              <a:t> tracks (steel on steel) instead.</a:t>
            </a:r>
          </a:p>
          <a:p>
            <a:endParaRPr lang="en-US" baseline="0" dirty="0"/>
          </a:p>
          <a:p>
            <a:r>
              <a:rPr lang="en-US" baseline="0" dirty="0"/>
              <a:t>This streetcar is in Hong Kong, which is double decker. The tramways were one of the earliest form of public transport in Hong Kong.</a:t>
            </a:r>
          </a:p>
        </p:txBody>
      </p:sp>
      <p:sp>
        <p:nvSpPr>
          <p:cNvPr id="4" name="Slide Number Placeholder 3"/>
          <p:cNvSpPr>
            <a:spLocks noGrp="1"/>
          </p:cNvSpPr>
          <p:nvPr>
            <p:ph type="sldNum" sz="quarter" idx="10"/>
          </p:nvPr>
        </p:nvSpPr>
        <p:spPr/>
        <p:txBody>
          <a:bodyPr/>
          <a:lstStyle/>
          <a:p>
            <a:fld id="{F987B03F-78EA-4E71-B1C6-4EB091402EBE}" type="slidenum">
              <a:rPr lang="en-US" smtClean="0"/>
              <a:pPr/>
              <a:t>16</a:t>
            </a:fld>
            <a:endParaRPr lang="en-US"/>
          </a:p>
        </p:txBody>
      </p:sp>
    </p:spTree>
    <p:extLst>
      <p:ext uri="{BB962C8B-B14F-4D97-AF65-F5344CB8AC3E}">
        <p14:creationId xmlns:p14="http://schemas.microsoft.com/office/powerpoint/2010/main" val="3499937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moving into ROW category B. Semi-rapid transit has some priority</a:t>
            </a:r>
            <a:r>
              <a:rPr lang="en-US" baseline="0" dirty="0"/>
              <a:t> over other vehicles. It usually has its own lane, but still interacts at intersections.</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17</a:t>
            </a:fld>
            <a:endParaRPr lang="en-US"/>
          </a:p>
        </p:txBody>
      </p:sp>
    </p:spTree>
    <p:extLst>
      <p:ext uri="{BB962C8B-B14F-4D97-AF65-F5344CB8AC3E}">
        <p14:creationId xmlns:p14="http://schemas.microsoft.com/office/powerpoint/2010/main" val="3622248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58">
              <a:defRPr/>
            </a:pPr>
            <a:r>
              <a:rPr lang="en-US" dirty="0"/>
              <a:t>Bus Rapid Transit (BRT) often gives priority</a:t>
            </a:r>
            <a:r>
              <a:rPr lang="en-US" baseline="0" dirty="0"/>
              <a:t> over other vehicles by putting buses that could travel in the streets in their own lane. </a:t>
            </a:r>
            <a:r>
              <a:rPr lang="en-US" dirty="0"/>
              <a:t>Bus Rapid Transit can rely on adjusted signal timing to give buses priority.</a:t>
            </a:r>
            <a:r>
              <a:rPr lang="en-US" baseline="0" dirty="0"/>
              <a:t> It also has </a:t>
            </a:r>
            <a:r>
              <a:rPr lang="en-US" dirty="0"/>
              <a:t>queue jumps, and lanes that allow buses to bypass traffic and pull ahead at traffic signals. We will talk more about this in coming lectures.</a:t>
            </a:r>
          </a:p>
          <a:p>
            <a:pPr defTabSz="881358">
              <a:defRPr/>
            </a:pPr>
            <a:endParaRPr lang="en-US" dirty="0"/>
          </a:p>
          <a:p>
            <a:pPr defTabSz="881358">
              <a:defRPr/>
            </a:pPr>
            <a:r>
              <a:rPr lang="en-US" dirty="0"/>
              <a:t>This picture</a:t>
            </a:r>
            <a:r>
              <a:rPr lang="en-US" baseline="0" dirty="0"/>
              <a:t> is of </a:t>
            </a:r>
            <a:r>
              <a:rPr lang="en-US" baseline="0" dirty="0" err="1"/>
              <a:t>TransJakarta</a:t>
            </a:r>
            <a:r>
              <a:rPr lang="en-US" baseline="0" dirty="0"/>
              <a:t>, which is a BRT system that began operations in 2004. Buses have a dedicated lane with a curb separating from traffic. There is off board fare collection to speed boarding.  </a:t>
            </a:r>
            <a:endParaRPr lang="en-US" dirty="0"/>
          </a:p>
          <a:p>
            <a:pPr defTabSz="881358">
              <a:defRPr/>
            </a:pPr>
            <a:endParaRPr lang="en-US" dirty="0"/>
          </a:p>
          <a:p>
            <a:pPr defTabSz="881358">
              <a:defRPr/>
            </a:pPr>
            <a:r>
              <a:rPr lang="en-US" dirty="0"/>
              <a:t>In</a:t>
            </a:r>
            <a:r>
              <a:rPr lang="en-US" baseline="0" dirty="0"/>
              <a:t> places like </a:t>
            </a:r>
            <a:r>
              <a:rPr lang="en-US" baseline="0" dirty="0" err="1"/>
              <a:t>Bogata</a:t>
            </a:r>
            <a:r>
              <a:rPr lang="en-US" baseline="0" dirty="0"/>
              <a:t>, Columbia, the BRT borders on ROW A with fully controlled stations and very frequent service.</a:t>
            </a:r>
            <a:endParaRPr lang="en-US" dirty="0"/>
          </a:p>
          <a:p>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18</a:t>
            </a:fld>
            <a:endParaRPr lang="en-US"/>
          </a:p>
        </p:txBody>
      </p:sp>
    </p:spTree>
    <p:extLst>
      <p:ext uri="{BB962C8B-B14F-4D97-AF65-F5344CB8AC3E}">
        <p14:creationId xmlns:p14="http://schemas.microsoft.com/office/powerpoint/2010/main" val="3446630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Light rail transit (LRT) also runs in its own lane typically but is on tracks rather than pavement.</a:t>
            </a:r>
          </a:p>
          <a:p>
            <a:endParaRPr lang="en-US" dirty="0"/>
          </a:p>
          <a:p>
            <a:r>
              <a:rPr lang="en-US" dirty="0"/>
              <a:t>Light</a:t>
            </a:r>
            <a:r>
              <a:rPr lang="en-US" baseline="0" dirty="0"/>
              <a:t> rail is very similar to streetcars (trams).  According to </a:t>
            </a:r>
            <a:r>
              <a:rPr lang="en-US" baseline="0" dirty="0" err="1"/>
              <a:t>Vuchic</a:t>
            </a:r>
            <a:r>
              <a:rPr lang="en-US" baseline="0" dirty="0"/>
              <a:t> (page 69-70), LRT is essentially an upgraded streetcar with modern technologies. Usually ROW A or B, instead of B or C. Usually regulated crossings at intersections (such as signal priority), usually 2-4 car vehicles (instead of 1-3 for trams).</a:t>
            </a:r>
          </a:p>
        </p:txBody>
      </p:sp>
      <p:sp>
        <p:nvSpPr>
          <p:cNvPr id="4" name="Slide Number Placeholder 3"/>
          <p:cNvSpPr>
            <a:spLocks noGrp="1"/>
          </p:cNvSpPr>
          <p:nvPr>
            <p:ph type="sldNum" sz="quarter" idx="10"/>
          </p:nvPr>
        </p:nvSpPr>
        <p:spPr/>
        <p:txBody>
          <a:bodyPr/>
          <a:lstStyle/>
          <a:p>
            <a:fld id="{F987B03F-78EA-4E71-B1C6-4EB091402EBE}" type="slidenum">
              <a:rPr lang="en-US" smtClean="0"/>
              <a:pPr/>
              <a:t>19</a:t>
            </a:fld>
            <a:endParaRPr lang="en-US"/>
          </a:p>
        </p:txBody>
      </p:sp>
    </p:spTree>
    <p:extLst>
      <p:ext uri="{BB962C8B-B14F-4D97-AF65-F5344CB8AC3E}">
        <p14:creationId xmlns:p14="http://schemas.microsoft.com/office/powerpoint/2010/main" val="13806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E1821-6D2F-41B0-802C-0692B1DB78A9}" type="slidenum">
              <a:rPr lang="en-US" smtClean="0"/>
              <a:t>2</a:t>
            </a:fld>
            <a:endParaRPr lang="en-US"/>
          </a:p>
        </p:txBody>
      </p:sp>
    </p:spTree>
    <p:extLst>
      <p:ext uri="{BB962C8B-B14F-4D97-AF65-F5344CB8AC3E}">
        <p14:creationId xmlns:p14="http://schemas.microsoft.com/office/powerpoint/2010/main" val="219338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Automated Guideway</a:t>
            </a:r>
            <a:r>
              <a:rPr lang="en-US" baseline="0" dirty="0"/>
              <a:t> has its own space completely, not interacting with other vehicles. However, the vehicles are small, so it is run more frequently with closer stops, thus making it semi-rapid rather than rapid transit. Often used in airports, but also as “people movers” in Miami, Detroit and Jacksonville.</a:t>
            </a:r>
          </a:p>
          <a:p>
            <a:endParaRPr lang="en-US" baseline="0" dirty="0"/>
          </a:p>
          <a:p>
            <a:r>
              <a:rPr lang="en-US" baseline="0" dirty="0"/>
              <a:t>Q: Why is it often used in airports but not elsewhere?  </a:t>
            </a:r>
          </a:p>
          <a:p>
            <a:r>
              <a:rPr lang="en-US" baseline="0" dirty="0"/>
              <a:t>A: Remember back to what we talked about with fully-controlled. It is expensive and the cost savings from less manpower is usually overridden by the need to have someone on the vehicle for security and to assist riders anyway.  In airports, the security was already addressed before passengers boarded.</a:t>
            </a:r>
          </a:p>
        </p:txBody>
      </p:sp>
      <p:sp>
        <p:nvSpPr>
          <p:cNvPr id="4" name="Slide Number Placeholder 3"/>
          <p:cNvSpPr>
            <a:spLocks noGrp="1"/>
          </p:cNvSpPr>
          <p:nvPr>
            <p:ph type="sldNum" sz="quarter" idx="10"/>
          </p:nvPr>
        </p:nvSpPr>
        <p:spPr/>
        <p:txBody>
          <a:bodyPr/>
          <a:lstStyle/>
          <a:p>
            <a:fld id="{F987B03F-78EA-4E71-B1C6-4EB091402EBE}" type="slidenum">
              <a:rPr lang="en-US" smtClean="0"/>
              <a:pPr/>
              <a:t>20</a:t>
            </a:fld>
            <a:endParaRPr lang="en-US"/>
          </a:p>
        </p:txBody>
      </p:sp>
    </p:spTree>
    <p:extLst>
      <p:ext uri="{BB962C8B-B14F-4D97-AF65-F5344CB8AC3E}">
        <p14:creationId xmlns:p14="http://schemas.microsoft.com/office/powerpoint/2010/main" val="345179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for ROW category A. Rapid transit vehicles</a:t>
            </a:r>
            <a:r>
              <a:rPr lang="en-US" baseline="0" dirty="0"/>
              <a:t> run completely in their own ROW, not interacting with other vehicles except units ahead or behind on their own tracks.</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21</a:t>
            </a:fld>
            <a:endParaRPr lang="en-US"/>
          </a:p>
        </p:txBody>
      </p:sp>
    </p:spTree>
    <p:extLst>
      <p:ext uri="{BB962C8B-B14F-4D97-AF65-F5344CB8AC3E}">
        <p14:creationId xmlns:p14="http://schemas.microsoft.com/office/powerpoint/2010/main" val="3217747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Typically,</a:t>
            </a:r>
            <a:r>
              <a:rPr lang="en-US" baseline="0" dirty="0"/>
              <a:t> large 4 axel vehicles. ROW A. High speed, high reliability and capacity. </a:t>
            </a:r>
          </a:p>
          <a:p>
            <a:endParaRPr lang="en-US" baseline="0" dirty="0"/>
          </a:p>
          <a:p>
            <a:r>
              <a:rPr lang="en-US" baseline="0" dirty="0"/>
              <a:t>Subway trains.</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22</a:t>
            </a:fld>
            <a:endParaRPr lang="en-US"/>
          </a:p>
        </p:txBody>
      </p:sp>
    </p:spTree>
    <p:extLst>
      <p:ext uri="{BB962C8B-B14F-4D97-AF65-F5344CB8AC3E}">
        <p14:creationId xmlns:p14="http://schemas.microsoft.com/office/powerpoint/2010/main" val="3253810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same light rail vehicles you saw previously can have</a:t>
            </a:r>
            <a:r>
              <a:rPr lang="en-US" baseline="0" dirty="0"/>
              <a:t> exclusive right-of-way. The difference here from a subway system is the narrower vehicle (also can have fewer cars).</a:t>
            </a:r>
          </a:p>
          <a:p>
            <a:endParaRPr lang="en-US" baseline="0" dirty="0"/>
          </a:p>
          <a:p>
            <a:r>
              <a:rPr lang="en-US" baseline="0" dirty="0"/>
              <a:t>Usually used when don’t have high enough passenger volumes to justify heavy rail.  </a:t>
            </a:r>
          </a:p>
          <a:p>
            <a:endParaRPr lang="en-US" baseline="0" dirty="0"/>
          </a:p>
          <a:p>
            <a:r>
              <a:rPr lang="en-US" baseline="0" dirty="0"/>
              <a:t>Some operate without drivers (full automation). This is the case of the Dockland light rail in London.  </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23</a:t>
            </a:fld>
            <a:endParaRPr lang="en-US"/>
          </a:p>
        </p:txBody>
      </p:sp>
    </p:spTree>
    <p:extLst>
      <p:ext uri="{BB962C8B-B14F-4D97-AF65-F5344CB8AC3E}">
        <p14:creationId xmlns:p14="http://schemas.microsoft.com/office/powerpoint/2010/main" val="382323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ROW A</a:t>
            </a:r>
          </a:p>
          <a:p>
            <a:endParaRPr lang="en-US" dirty="0"/>
          </a:p>
          <a:p>
            <a:r>
              <a:rPr lang="en-US" dirty="0"/>
              <a:t>Other vehicles are similar to our subway systems, but they use a French technology that has rubber</a:t>
            </a:r>
            <a:r>
              <a:rPr lang="en-US" baseline="0" dirty="0"/>
              <a:t> tires, but still runs on tracks. </a:t>
            </a:r>
          </a:p>
          <a:p>
            <a:endParaRPr lang="en-US" baseline="0" dirty="0"/>
          </a:p>
          <a:p>
            <a:r>
              <a:rPr lang="en-US" baseline="0" dirty="0"/>
              <a:t>This technology is used in Paris, Lyon and Marseille, but also places where the systems were designed and built by the French, such as Montreal, Santiago (Chile), and Mexico.</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24</a:t>
            </a:fld>
            <a:endParaRPr lang="en-US"/>
          </a:p>
        </p:txBody>
      </p:sp>
    </p:spTree>
    <p:extLst>
      <p:ext uri="{BB962C8B-B14F-4D97-AF65-F5344CB8AC3E}">
        <p14:creationId xmlns:p14="http://schemas.microsoft.com/office/powerpoint/2010/main" val="2616639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a:t>
            </a:r>
            <a:r>
              <a:rPr lang="en-US" baseline="0" dirty="0"/>
              <a:t> systems ride on or are suspended from a single rail, so we call them “mono-rails”. Seen as high tech at one point in time, but it tends to be more visually obtrusive.  </a:t>
            </a:r>
          </a:p>
          <a:p>
            <a:endParaRPr lang="en-US" baseline="0" dirty="0"/>
          </a:p>
          <a:p>
            <a:r>
              <a:rPr lang="en-US" baseline="0" dirty="0"/>
              <a:t>The only public (FTA-regulated) operating system in the US is a one-mile line in Seattle.  The monorail in Las Vegas is privately owned and operated. There is also a monorail in Walt Disney world in Florida. Others in the US are only found at tourist attractions; however, monorails are often found abroad, especially in Japan.</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25</a:t>
            </a:fld>
            <a:endParaRPr lang="en-US"/>
          </a:p>
        </p:txBody>
      </p:sp>
    </p:spTree>
    <p:extLst>
      <p:ext uri="{BB962C8B-B14F-4D97-AF65-F5344CB8AC3E}">
        <p14:creationId xmlns:p14="http://schemas.microsoft.com/office/powerpoint/2010/main" val="26603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 much larger vehicles in</a:t>
            </a:r>
            <a:r>
              <a:rPr lang="en-US" baseline="0" dirty="0"/>
              <a:t> trains on longer routes with fewer stops and at higher speeds are regional or commuter rail.</a:t>
            </a:r>
          </a:p>
          <a:p>
            <a:endParaRPr lang="en-US" baseline="0" dirty="0"/>
          </a:p>
          <a:p>
            <a:r>
              <a:rPr lang="en-US" baseline="0" dirty="0"/>
              <a:t>Boston’s commuter rail system has many double-decker trains to increase capacity.</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26</a:t>
            </a:fld>
            <a:endParaRPr lang="en-US"/>
          </a:p>
        </p:txBody>
      </p:sp>
    </p:spTree>
    <p:extLst>
      <p:ext uri="{BB962C8B-B14F-4D97-AF65-F5344CB8AC3E}">
        <p14:creationId xmlns:p14="http://schemas.microsoft.com/office/powerpoint/2010/main" val="1056400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 some modes are specialized for the locations in which they run.  </a:t>
            </a:r>
          </a:p>
        </p:txBody>
      </p:sp>
      <p:sp>
        <p:nvSpPr>
          <p:cNvPr id="4" name="Slide Number Placeholder 3"/>
          <p:cNvSpPr>
            <a:spLocks noGrp="1"/>
          </p:cNvSpPr>
          <p:nvPr>
            <p:ph type="sldNum" sz="quarter" idx="10"/>
          </p:nvPr>
        </p:nvSpPr>
        <p:spPr/>
        <p:txBody>
          <a:bodyPr/>
          <a:lstStyle/>
          <a:p>
            <a:fld id="{F987B03F-78EA-4E71-B1C6-4EB091402EBE}" type="slidenum">
              <a:rPr lang="en-US" smtClean="0"/>
              <a:pPr/>
              <a:t>27</a:t>
            </a:fld>
            <a:endParaRPr lang="en-US"/>
          </a:p>
        </p:txBody>
      </p:sp>
    </p:spTree>
    <p:extLst>
      <p:ext uri="{BB962C8B-B14F-4D97-AF65-F5344CB8AC3E}">
        <p14:creationId xmlns:p14="http://schemas.microsoft.com/office/powerpoint/2010/main" val="540166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Cable cars are powered by physically attaching the vehicle to a continuously moving cable in an underground slot.  Cable cars in San</a:t>
            </a:r>
            <a:r>
              <a:rPr lang="en-US" baseline="0" dirty="0"/>
              <a:t> Francisco have remained due to the hilly terrain (and the tourist appeal). Traditional rail is typically only up to 10% grade and buses up to 15% grade.</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28</a:t>
            </a:fld>
            <a:endParaRPr lang="en-US"/>
          </a:p>
        </p:txBody>
      </p:sp>
    </p:spTree>
    <p:extLst>
      <p:ext uri="{BB962C8B-B14F-4D97-AF65-F5344CB8AC3E}">
        <p14:creationId xmlns:p14="http://schemas.microsoft.com/office/powerpoint/2010/main" val="1457073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Funiculars</a:t>
            </a:r>
            <a:r>
              <a:rPr lang="en-US" baseline="0" dirty="0"/>
              <a:t> are also used on steep gradients. Two vehicles tied on two ends of a cable are pulled as a balanced pair by a motor powering the cable. </a:t>
            </a:r>
          </a:p>
          <a:p>
            <a:endParaRPr lang="en-US" baseline="0" dirty="0"/>
          </a:p>
          <a:p>
            <a:r>
              <a:rPr lang="en-US" baseline="0" dirty="0"/>
              <a:t>Pittsburgh is famous for their inclines. They are also used in Chattanooga, TN and Johnstown, PA, and Pittsburgh PA. Funiculars are more often seen abroad in places like Hong Kong, Salzburg and many South American cities.</a:t>
            </a:r>
          </a:p>
          <a:p>
            <a:endParaRPr lang="en-US" baseline="0" dirty="0"/>
          </a:p>
          <a:p>
            <a:r>
              <a:rPr lang="en-US" baseline="0" dirty="0"/>
              <a:t>Chattanooga: </a:t>
            </a:r>
            <a:r>
              <a:rPr lang="en-US" sz="1200" b="0" i="0" kern="1200" dirty="0">
                <a:solidFill>
                  <a:schemeClr val="tx1"/>
                </a:solidFill>
                <a:effectLst/>
                <a:latin typeface="+mn-lt"/>
                <a:ea typeface="+mn-ea"/>
                <a:cs typeface="+mn-cs"/>
              </a:rPr>
              <a:t>breathtaking 72.7% grade</a:t>
            </a:r>
            <a:endParaRPr lang="en-US" baseline="0" dirty="0"/>
          </a:p>
          <a:p>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29</a:t>
            </a:fld>
            <a:endParaRPr lang="en-US"/>
          </a:p>
        </p:txBody>
      </p:sp>
    </p:spTree>
    <p:extLst>
      <p:ext uri="{BB962C8B-B14F-4D97-AF65-F5344CB8AC3E}">
        <p14:creationId xmlns:p14="http://schemas.microsoft.com/office/powerpoint/2010/main" val="346332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87B03F-78EA-4E71-B1C6-4EB091402EBE}" type="slidenum">
              <a:rPr lang="en-US" smtClean="0"/>
              <a:pPr/>
              <a:t>3</a:t>
            </a:fld>
            <a:endParaRPr lang="en-US"/>
          </a:p>
        </p:txBody>
      </p:sp>
    </p:spTree>
    <p:extLst>
      <p:ext uri="{BB962C8B-B14F-4D97-AF65-F5344CB8AC3E}">
        <p14:creationId xmlns:p14="http://schemas.microsoft.com/office/powerpoint/2010/main" val="3307183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Aerial trams are systems of cable-suspended and cable-powered pairs of balanced</a:t>
            </a:r>
            <a:r>
              <a:rPr lang="en-US" baseline="0" dirty="0"/>
              <a:t> cars </a:t>
            </a:r>
            <a:r>
              <a:rPr lang="en-US" dirty="0"/>
              <a:t>used to move people over</a:t>
            </a:r>
            <a:r>
              <a:rPr lang="en-US" baseline="0" dirty="0"/>
              <a:t> water or between two hills. </a:t>
            </a:r>
          </a:p>
          <a:p>
            <a:endParaRPr lang="en-US" baseline="0" dirty="0"/>
          </a:p>
          <a:p>
            <a:r>
              <a:rPr lang="en-US" baseline="0" dirty="0"/>
              <a:t>In the US, this is used only in Portland, Oregon and Roosevelt Island, New York. They are often found abroad in such places as Rio de Janeiro and Cape Town.</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30</a:t>
            </a:fld>
            <a:endParaRPr lang="en-US"/>
          </a:p>
        </p:txBody>
      </p:sp>
    </p:spTree>
    <p:extLst>
      <p:ext uri="{BB962C8B-B14F-4D97-AF65-F5344CB8AC3E}">
        <p14:creationId xmlns:p14="http://schemas.microsoft.com/office/powerpoint/2010/main" val="1917949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Ferris people (and cars) across large bodies of water. </a:t>
            </a:r>
          </a:p>
          <a:p>
            <a:endParaRPr lang="en-US" dirty="0"/>
          </a:p>
          <a:p>
            <a:r>
              <a:rPr lang="en-US" dirty="0"/>
              <a:t>Washington State Ferries (Seattle) is the largest ferry service in US. New</a:t>
            </a:r>
            <a:r>
              <a:rPr lang="en-US" baseline="0" dirty="0"/>
              <a:t> York City has several companies that operate ferries. Other systems include San Juan, New Orleans, Boston, and Portland.</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31</a:t>
            </a:fld>
            <a:endParaRPr lang="en-US"/>
          </a:p>
        </p:txBody>
      </p:sp>
    </p:spTree>
    <p:extLst>
      <p:ext uri="{BB962C8B-B14F-4D97-AF65-F5344CB8AC3E}">
        <p14:creationId xmlns:p14="http://schemas.microsoft.com/office/powerpoint/2010/main" val="3912368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current</a:t>
            </a:r>
            <a:r>
              <a:rPr lang="en-US" baseline="0" dirty="0"/>
              <a:t> status of these modes in the USA?</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32</a:t>
            </a:fld>
            <a:endParaRPr lang="en-US"/>
          </a:p>
        </p:txBody>
      </p:sp>
    </p:spTree>
    <p:extLst>
      <p:ext uri="{BB962C8B-B14F-4D97-AF65-F5344CB8AC3E}">
        <p14:creationId xmlns:p14="http://schemas.microsoft.com/office/powerpoint/2010/main" val="3496527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over 2 pages in the 2020</a:t>
            </a:r>
            <a:r>
              <a:rPr lang="en-US" baseline="0" dirty="0"/>
              <a:t> version of the APTA factbook.</a:t>
            </a:r>
          </a:p>
          <a:p>
            <a:endParaRPr lang="en-US" baseline="0" dirty="0"/>
          </a:p>
          <a:p>
            <a:r>
              <a:rPr lang="en-US" baseline="0" dirty="0"/>
              <a:t>Nationwide comparison by mode.</a:t>
            </a:r>
          </a:p>
          <a:p>
            <a:r>
              <a:rPr lang="en-US" baseline="0" dirty="0"/>
              <a:t>Number of system </a:t>
            </a:r>
            <a:r>
              <a:rPr lang="en-US" baseline="0" dirty="0">
                <a:sym typeface="Wingdings" panose="05000000000000000000" pitchFamily="2" charset="2"/>
              </a:rPr>
              <a:t> most are bus; only a few heavy rail system </a:t>
            </a:r>
            <a:endParaRPr lang="en-US" baseline="0" dirty="0"/>
          </a:p>
          <a:p>
            <a:endParaRPr lang="en-US" baseline="0" dirty="0"/>
          </a:p>
          <a:p>
            <a:r>
              <a:rPr lang="en-US" dirty="0"/>
              <a:t>Nearly 50%</a:t>
            </a:r>
            <a:r>
              <a:rPr lang="en-US" baseline="0" dirty="0"/>
              <a:t> of unlinked pax trips nationwide are on bus.</a:t>
            </a:r>
          </a:p>
          <a:p>
            <a:r>
              <a:rPr lang="en-US" baseline="0" dirty="0"/>
              <a:t>About 35% on heavy rail.</a:t>
            </a:r>
          </a:p>
          <a:p>
            <a:endParaRPr lang="en-US" baseline="0" dirty="0"/>
          </a:p>
          <a:p>
            <a:r>
              <a:rPr lang="en-US" baseline="0" dirty="0"/>
              <a:t>When we look at pax miles, heavy rail and bus almost identical (implies longer trips made on heavy rail).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Across the country, most of transit is bus service.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from the 2020 APTA factbook; most of the data was collected in 2018.</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5CE1821-6D2F-41B0-802C-0692B1DB78A9}" type="slidenum">
              <a:rPr lang="en-US" smtClean="0"/>
              <a:t>33</a:t>
            </a:fld>
            <a:endParaRPr lang="en-US"/>
          </a:p>
        </p:txBody>
      </p:sp>
    </p:spTree>
    <p:extLst>
      <p:ext uri="{BB962C8B-B14F-4D97-AF65-F5344CB8AC3E}">
        <p14:creationId xmlns:p14="http://schemas.microsoft.com/office/powerpoint/2010/main" val="2893505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Heavy rail service is provided by electric rail cars on private rights-of-way. The trains are boarded in stations from high level platforms. Heavy rail provides high-speed service with the ability to carry "heavy“ loads of passengers. Heavy rail service is separated from vehicle and pedestrian traffic, often elevated or in subways, or in private at-grade rights-of-way.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Now let’s look at NYC specifically…. NYCT has about 2.6 billion unlinked heavy rail trips per year.</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CE1821-6D2F-41B0-802C-0692B1DB78A9}" type="slidenum">
              <a:rPr lang="en-US" smtClean="0"/>
              <a:t>34</a:t>
            </a:fld>
            <a:endParaRPr lang="en-US"/>
          </a:p>
        </p:txBody>
      </p:sp>
    </p:spTree>
    <p:extLst>
      <p:ext uri="{BB962C8B-B14F-4D97-AF65-F5344CB8AC3E}">
        <p14:creationId xmlns:p14="http://schemas.microsoft.com/office/powerpoint/2010/main" val="1689327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does not include BRT and commuter bus. They are in a separate table</a:t>
            </a:r>
          </a:p>
          <a:p>
            <a:endParaRPr lang="en-US" dirty="0"/>
          </a:p>
          <a:p>
            <a:r>
              <a:rPr lang="en-US" dirty="0"/>
              <a:t>NYCT operates</a:t>
            </a:r>
            <a:r>
              <a:rPr lang="en-US" baseline="0" dirty="0"/>
              <a:t> about 690 million unlinked passenger trips on the bus system each year</a:t>
            </a:r>
          </a:p>
          <a:p>
            <a:r>
              <a:rPr lang="en-US" baseline="0" dirty="0"/>
              <a:t>More on the subway than the bus.</a:t>
            </a:r>
          </a:p>
          <a:p>
            <a:endParaRPr lang="en-US" baseline="0" dirty="0"/>
          </a:p>
        </p:txBody>
      </p:sp>
      <p:sp>
        <p:nvSpPr>
          <p:cNvPr id="4" name="Slide Number Placeholder 3"/>
          <p:cNvSpPr>
            <a:spLocks noGrp="1"/>
          </p:cNvSpPr>
          <p:nvPr>
            <p:ph type="sldNum" sz="quarter" idx="10"/>
          </p:nvPr>
        </p:nvSpPr>
        <p:spPr/>
        <p:txBody>
          <a:bodyPr/>
          <a:lstStyle/>
          <a:p>
            <a:fld id="{15CE1821-6D2F-41B0-802C-0692B1DB78A9}" type="slidenum">
              <a:rPr lang="en-US" smtClean="0"/>
              <a:t>35</a:t>
            </a:fld>
            <a:endParaRPr lang="en-US"/>
          </a:p>
        </p:txBody>
      </p:sp>
    </p:spTree>
    <p:extLst>
      <p:ext uri="{BB962C8B-B14F-4D97-AF65-F5344CB8AC3E}">
        <p14:creationId xmlns:p14="http://schemas.microsoft.com/office/powerpoint/2010/main" val="3804113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Old commuter rail systems.</a:t>
            </a:r>
            <a:r>
              <a:rPr lang="en-US" baseline="0" dirty="0"/>
              <a:t> Three of which are in the tristate area (New York, New Jersey, and Connecticut).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Mainly the old system.</a:t>
            </a:r>
            <a:endParaRPr lang="en-US" dirty="0"/>
          </a:p>
        </p:txBody>
      </p:sp>
      <p:sp>
        <p:nvSpPr>
          <p:cNvPr id="4" name="Slide Number Placeholder 3"/>
          <p:cNvSpPr>
            <a:spLocks noGrp="1"/>
          </p:cNvSpPr>
          <p:nvPr>
            <p:ph type="sldNum" sz="quarter" idx="10"/>
          </p:nvPr>
        </p:nvSpPr>
        <p:spPr/>
        <p:txBody>
          <a:bodyPr/>
          <a:lstStyle/>
          <a:p>
            <a:fld id="{15CE1821-6D2F-41B0-802C-0692B1DB78A9}" type="slidenum">
              <a:rPr lang="en-US" smtClean="0"/>
              <a:t>36</a:t>
            </a:fld>
            <a:endParaRPr lang="en-US"/>
          </a:p>
        </p:txBody>
      </p:sp>
    </p:spTree>
    <p:extLst>
      <p:ext uri="{BB962C8B-B14F-4D97-AF65-F5344CB8AC3E}">
        <p14:creationId xmlns:p14="http://schemas.microsoft.com/office/powerpoint/2010/main" val="1161676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Different cities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been a resurgence in light rail.</a:t>
            </a:r>
          </a:p>
          <a:p>
            <a:r>
              <a:rPr lang="en-US" dirty="0"/>
              <a:t>Portland, LA, San Diego,</a:t>
            </a:r>
            <a:r>
              <a:rPr lang="en-US" baseline="0" dirty="0"/>
              <a:t> DART </a:t>
            </a:r>
            <a:r>
              <a:rPr lang="en-US" baseline="0" dirty="0">
                <a:sym typeface="Wingdings" panose="05000000000000000000" pitchFamily="2" charset="2"/>
              </a:rPr>
              <a:t> new light rail </a:t>
            </a:r>
            <a:endParaRPr lang="en-US" dirty="0"/>
          </a:p>
        </p:txBody>
      </p:sp>
      <p:sp>
        <p:nvSpPr>
          <p:cNvPr id="4" name="Slide Number Placeholder 3"/>
          <p:cNvSpPr>
            <a:spLocks noGrp="1"/>
          </p:cNvSpPr>
          <p:nvPr>
            <p:ph type="sldNum" sz="quarter" idx="10"/>
          </p:nvPr>
        </p:nvSpPr>
        <p:spPr/>
        <p:txBody>
          <a:bodyPr/>
          <a:lstStyle/>
          <a:p>
            <a:fld id="{15CE1821-6D2F-41B0-802C-0692B1DB78A9}" type="slidenum">
              <a:rPr lang="en-US" smtClean="0"/>
              <a:t>37</a:t>
            </a:fld>
            <a:endParaRPr lang="en-US"/>
          </a:p>
        </p:txBody>
      </p:sp>
    </p:spTree>
    <p:extLst>
      <p:ext uri="{BB962C8B-B14F-4D97-AF65-F5344CB8AC3E}">
        <p14:creationId xmlns:p14="http://schemas.microsoft.com/office/powerpoint/2010/main" val="3407418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1970s</a:t>
            </a:r>
            <a:r>
              <a:rPr lang="en-US" baseline="0" dirty="0"/>
              <a:t> &amp; later new metro systems: Baltimore (1983), Miami (1984), Los Angeles (1993), San Juan (2005) </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38</a:t>
            </a:fld>
            <a:endParaRPr lang="en-US"/>
          </a:p>
        </p:txBody>
      </p:sp>
    </p:spTree>
    <p:extLst>
      <p:ext uri="{BB962C8B-B14F-4D97-AF65-F5344CB8AC3E}">
        <p14:creationId xmlns:p14="http://schemas.microsoft.com/office/powerpoint/2010/main" val="4234433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a transit planner or a consultant working with public transportation agencies, it is important to take a systems approach. Each mode of transit has different advantages and disadvantages.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Systems Approach: </a:t>
            </a:r>
            <a:r>
              <a:rPr lang="en-US" dirty="0"/>
              <a:t>Cities require multiple modes integrated and working together for the highest ridership.</a:t>
            </a:r>
            <a:endParaRPr lang="en-US" baseline="0" dirty="0"/>
          </a:p>
          <a:p>
            <a:endParaRPr lang="en-US" baseline="0" dirty="0"/>
          </a:p>
          <a:p>
            <a:pPr defTabSz="921152">
              <a:defRPr/>
            </a:pPr>
            <a:r>
              <a:rPr lang="en-US" baseline="0" dirty="0"/>
              <a:t>Looking at the whole transportation system and impacts of the transportation system on other systems is critical in transit mode choice.  </a:t>
            </a:r>
          </a:p>
          <a:p>
            <a:pPr defTabSz="921152">
              <a:defRPr/>
            </a:pPr>
            <a:endParaRPr lang="en-US" baseline="0" dirty="0"/>
          </a:p>
          <a:p>
            <a:pPr defTabSz="921152">
              <a:defRPr/>
            </a:pPr>
            <a:r>
              <a:rPr lang="en-US" baseline="0" dirty="0"/>
              <a:t>Transit mode choice will depend on many factors.  </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15CE1821-6D2F-41B0-802C-0692B1DB78A9}" type="slidenum">
              <a:rPr lang="en-US" smtClean="0"/>
              <a:t>39</a:t>
            </a:fld>
            <a:endParaRPr lang="en-US"/>
          </a:p>
        </p:txBody>
      </p:sp>
    </p:spTree>
    <p:extLst>
      <p:ext uri="{BB962C8B-B14F-4D97-AF65-F5344CB8AC3E}">
        <p14:creationId xmlns:p14="http://schemas.microsoft.com/office/powerpoint/2010/main" val="389713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helpful to look at transit based on three characteristics that really define the difference between transit vehicles and service.</a:t>
            </a:r>
          </a:p>
          <a:p>
            <a:endParaRPr lang="en-US" dirty="0"/>
          </a:p>
          <a:p>
            <a:r>
              <a:rPr lang="en-US" dirty="0"/>
              <a:t>These characteristics</a:t>
            </a:r>
            <a:r>
              <a:rPr lang="en-US" baseline="0" dirty="0"/>
              <a:t> allow us to systematically differentiate between modes.  </a:t>
            </a:r>
          </a:p>
          <a:p>
            <a:endParaRPr lang="en-US" baseline="0" dirty="0"/>
          </a:p>
          <a:p>
            <a:r>
              <a:rPr lang="en-US" baseline="0" dirty="0"/>
              <a:t>Based on a classification systems, by </a:t>
            </a:r>
            <a:r>
              <a:rPr lang="en-US" baseline="0" dirty="0" err="1"/>
              <a:t>Vukan</a:t>
            </a:r>
            <a:r>
              <a:rPr lang="en-US" baseline="0" dirty="0"/>
              <a:t> </a:t>
            </a:r>
            <a:r>
              <a:rPr lang="en-US" baseline="0" dirty="0" err="1"/>
              <a:t>Vuchic</a:t>
            </a:r>
            <a:r>
              <a:rPr lang="en-US" baseline="0" dirty="0"/>
              <a:t>, in the 2005 Urban Transit book. Chapter 12.</a:t>
            </a:r>
          </a:p>
          <a:p>
            <a:endParaRPr lang="en-US" baseline="0" dirty="0"/>
          </a:p>
          <a:p>
            <a:r>
              <a:rPr lang="en-US" baseline="0" dirty="0"/>
              <a:t>Right of way is the strongest characteristic. </a:t>
            </a:r>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4</a:t>
            </a:fld>
            <a:endParaRPr lang="en-US"/>
          </a:p>
        </p:txBody>
      </p:sp>
    </p:spTree>
    <p:extLst>
      <p:ext uri="{BB962C8B-B14F-4D97-AF65-F5344CB8AC3E}">
        <p14:creationId xmlns:p14="http://schemas.microsoft.com/office/powerpoint/2010/main" val="3218524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40</a:t>
            </a:fld>
            <a:endParaRPr lang="en-US"/>
          </a:p>
        </p:txBody>
      </p:sp>
    </p:spTree>
    <p:extLst>
      <p:ext uri="{BB962C8B-B14F-4D97-AF65-F5344CB8AC3E}">
        <p14:creationId xmlns:p14="http://schemas.microsoft.com/office/powerpoint/2010/main" val="339164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Right-of-way is the first way to characterize transit. Right-of-way is the strip of land where transportation vehicles operate. AKA transit way or running way.  </a:t>
            </a:r>
          </a:p>
          <a:p>
            <a:endParaRPr lang="en-US" dirty="0"/>
          </a:p>
          <a:p>
            <a:r>
              <a:rPr lang="en-US" dirty="0"/>
              <a:t>ROW C is in with</a:t>
            </a:r>
            <a:r>
              <a:rPr lang="en-US" baseline="0" dirty="0"/>
              <a:t> general traffic with no priority or separation. ROW C is neither exclusive nor separated (at intersections with other traffic).</a:t>
            </a:r>
          </a:p>
          <a:p>
            <a:endParaRPr lang="en-US" baseline="0" dirty="0"/>
          </a:p>
          <a:p>
            <a:r>
              <a:rPr lang="en-US" baseline="0" dirty="0"/>
              <a:t>ROW B is physically separated like a bus lane with barriers, but still interacts at intersections. Exclusive by not separated (usually cross other traffic at signals).</a:t>
            </a:r>
          </a:p>
          <a:p>
            <a:endParaRPr lang="en-US" baseline="0" dirty="0"/>
          </a:p>
          <a:p>
            <a:r>
              <a:rPr lang="en-US" baseline="0" dirty="0"/>
              <a:t>ROW A is fully controlled. ROW A is exclusive (no other traffic operates in the lane/track), and it is separated (traffic cannot cross).</a:t>
            </a:r>
          </a:p>
          <a:p>
            <a:endParaRPr lang="en-US" baseline="0" dirty="0"/>
          </a:p>
          <a:p>
            <a:r>
              <a:rPr lang="en-US" baseline="0" dirty="0"/>
              <a:t>As you move from ROW C to ROW A, the transit vehicles move faster, but at a higher cost to construct the system.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5</a:t>
            </a:fld>
            <a:endParaRPr lang="en-US"/>
          </a:p>
        </p:txBody>
      </p:sp>
    </p:spTree>
    <p:extLst>
      <p:ext uri="{BB962C8B-B14F-4D97-AF65-F5344CB8AC3E}">
        <p14:creationId xmlns:p14="http://schemas.microsoft.com/office/powerpoint/2010/main" val="170377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Here’s an example of what this looks like in practice. </a:t>
            </a:r>
          </a:p>
          <a:p>
            <a:endParaRPr lang="en-US" dirty="0"/>
          </a:p>
          <a:p>
            <a:r>
              <a:rPr lang="en-US" dirty="0"/>
              <a:t>In the top picture (ROW A), you see the rail in its</a:t>
            </a:r>
            <a:r>
              <a:rPr lang="en-US" baseline="0" dirty="0"/>
              <a:t> own space, pulled out of general traffic completely. </a:t>
            </a:r>
          </a:p>
          <a:p>
            <a:r>
              <a:rPr lang="en-US" baseline="0" dirty="0"/>
              <a:t>In the middle picture (ROW B), you see the rail in its own lane, but it is interacting at intersections.</a:t>
            </a:r>
          </a:p>
          <a:p>
            <a:r>
              <a:rPr lang="en-US" baseline="0" dirty="0"/>
              <a:t>In the bottom picture (ROW C), the bus is running in general traffic with no priority.</a:t>
            </a:r>
          </a:p>
          <a:p>
            <a:endParaRPr lang="en-US" baseline="0" dirty="0"/>
          </a:p>
          <a:p>
            <a:r>
              <a:rPr lang="en-US" baseline="0" dirty="0"/>
              <a:t>Bus and rail can be any of the three classes. Often, heavy rail is class A, and buses are Class C, but we see increasing use of bus in ROW B and even ROW A.  </a:t>
            </a:r>
          </a:p>
          <a:p>
            <a:endParaRPr lang="en-US" baseline="0" dirty="0"/>
          </a:p>
          <a:p>
            <a:r>
              <a:rPr lang="en-US" baseline="0" dirty="0"/>
              <a:t>Very nicely explained by Jarrett Walker on page 99 in Chapter 8.</a:t>
            </a:r>
          </a:p>
        </p:txBody>
      </p:sp>
      <p:sp>
        <p:nvSpPr>
          <p:cNvPr id="4" name="Slide Number Placeholder 3"/>
          <p:cNvSpPr>
            <a:spLocks noGrp="1"/>
          </p:cNvSpPr>
          <p:nvPr>
            <p:ph type="sldNum" sz="quarter" idx="10"/>
          </p:nvPr>
        </p:nvSpPr>
        <p:spPr/>
        <p:txBody>
          <a:bodyPr/>
          <a:lstStyle/>
          <a:p>
            <a:fld id="{F987B03F-78EA-4E71-B1C6-4EB091402EBE}" type="slidenum">
              <a:rPr lang="en-US" smtClean="0"/>
              <a:pPr/>
              <a:t>6</a:t>
            </a:fld>
            <a:endParaRPr lang="en-US"/>
          </a:p>
        </p:txBody>
      </p:sp>
    </p:spTree>
    <p:extLst>
      <p:ext uri="{BB962C8B-B14F-4D97-AF65-F5344CB8AC3E}">
        <p14:creationId xmlns:p14="http://schemas.microsoft.com/office/powerpoint/2010/main" val="79854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VERSUS B:</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 system moves from ROW</a:t>
            </a:r>
            <a:r>
              <a:rPr lang="en-US" baseline="0" dirty="0"/>
              <a:t> B to ROW A, obstacles to operation are completely removed and the line moves into the highest level of performance.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ability to use electrically propelled guided technologies creates very high dynamic performance.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Absence of interaction with other modes (and their non-professional drivers) results in the highest safety.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Long trains with multiple doors at platforms reduce the per passenger dwell time immensely.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Again, this comes at a cost, this time a significant</a:t>
            </a:r>
            <a:r>
              <a:rPr lang="en-US" baseline="0" dirty="0"/>
              <a:t> cost.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addition, the rigid alignment requires use of tunnels or aerial/ elevated in most situations, with greater social &amp; environmental impacts (visual, property, disturbance in construction).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rigid alignment also loses any flexibility as further development occurs in an urban area.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Finally, the grade-separation requires passengers to climb up or down which takes longer and requires greater space in stations.</a:t>
            </a:r>
            <a:endParaRPr lang="en-US" dirty="0"/>
          </a:p>
          <a:p>
            <a:endParaRPr lang="en-US" dirty="0"/>
          </a:p>
          <a:p>
            <a:r>
              <a:rPr lang="en-US" dirty="0"/>
              <a:t>B VERSUS C:</a:t>
            </a:r>
          </a:p>
          <a:p>
            <a:r>
              <a:rPr lang="en-US" dirty="0"/>
              <a:t>Advantages of moving from C to B:</a:t>
            </a:r>
          </a:p>
          <a:p>
            <a:r>
              <a:rPr lang="en-US" dirty="0"/>
              <a:t>When a system moves from ROW</a:t>
            </a:r>
            <a:r>
              <a:rPr lang="en-US" baseline="0" dirty="0"/>
              <a:t> category C to ROW category B, several operating characteristics improve.  </a:t>
            </a:r>
          </a:p>
          <a:p>
            <a:r>
              <a:rPr lang="en-US" baseline="0" dirty="0"/>
              <a:t>Without congestion in the lane, speed and reliability improve, because vehicles are less impeded.  Capacity improves as well, because there is limited spatial competition.  With less stop and go, the riding comfort and safety improves.  Longer vehicles can be used in this ROW, with light rail chained in 2 to 4 units and buses such as double articulated.  By giving a system more permanence, it has a stronger identity, which can lead to more economic development near stations and higher ridership.  With the improved speed and reliability, the operating cost goes down per passenger.  Finally, separate ROW can allow for electrification which provides higher vehicle performance and no local pollution.</a:t>
            </a:r>
            <a:endParaRPr lang="en-US" dirty="0"/>
          </a:p>
          <a:p>
            <a:endParaRPr lang="en-US" dirty="0"/>
          </a:p>
        </p:txBody>
      </p:sp>
      <p:sp>
        <p:nvSpPr>
          <p:cNvPr id="4" name="Slide Number Placeholder 3"/>
          <p:cNvSpPr>
            <a:spLocks noGrp="1"/>
          </p:cNvSpPr>
          <p:nvPr>
            <p:ph type="sldNum" sz="quarter" idx="10"/>
          </p:nvPr>
        </p:nvSpPr>
        <p:spPr/>
        <p:txBody>
          <a:bodyPr/>
          <a:lstStyle/>
          <a:p>
            <a:fld id="{15CE1821-6D2F-41B0-802C-0692B1DB78A9}" type="slidenum">
              <a:rPr lang="en-US" smtClean="0"/>
              <a:t>7</a:t>
            </a:fld>
            <a:endParaRPr lang="en-US"/>
          </a:p>
        </p:txBody>
      </p:sp>
    </p:spTree>
    <p:extLst>
      <p:ext uri="{BB962C8B-B14F-4D97-AF65-F5344CB8AC3E}">
        <p14:creationId xmlns:p14="http://schemas.microsoft.com/office/powerpoint/2010/main" val="245276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Support is the vertical contact between the vehicles and the riding surface. It can be rubber tire on concrete/ asphalt/ pavement or steel wheel on a steel rail. It can also be rubber on other surfaces, vehicles on water, air cushions, or magnetic levitation. Steel on rail generally has lower resistance than rubber, resulting in less energy consumption and better rider comfort. However, rubber can negotiate sharper curves and higher grades. The choice should be context sensitive.</a:t>
            </a:r>
          </a:p>
          <a:p>
            <a:endParaRPr lang="en-US" baseline="0" dirty="0"/>
          </a:p>
          <a:p>
            <a:r>
              <a:rPr lang="en-US" baseline="0" dirty="0"/>
              <a:t>LATERAL = SIDE TO SIDE : Guidance is the lateral control of the vehicle. A vehicle can be steered by a person inside (wheels provide lateral stability) or guided by the tracks. By guiding on tracks, larger vehicles can be used with less potential driver error. Driver-steered vehicles gives more flexibility to mix with traffic. </a:t>
            </a:r>
          </a:p>
          <a:p>
            <a:endParaRPr lang="en-US" baseline="0" dirty="0"/>
          </a:p>
          <a:p>
            <a:r>
              <a:rPr lang="en-US" baseline="0" dirty="0"/>
              <a:t>Propulsion is how a vehicle is powered. It can be diesel, electric, magnetic, and so on. Generally, electric power allows for higher acceleration and operating speeds; regenerative braking allows recovery of energy; there is less noise and vibration, and no local air pollution. However, a power failure stops all vehicles on the line and lines must be installed wherever service is to occur, giving less flexibility.</a:t>
            </a:r>
          </a:p>
          <a:p>
            <a:endParaRPr lang="en-US" baseline="0" dirty="0"/>
          </a:p>
          <a:p>
            <a:r>
              <a:rPr lang="en-US" baseline="0" dirty="0"/>
              <a:t>LONGITUNAL SPACING - Control is the means of regulating travel, including longitudinal spacing. It can be completely manual, such as a bus controlled by the driver. It can be manual with signals, such as trains. It can also be automatic, such as a people mover. The advantage of moving to a fully automated system is very frequent operation of short trains, optimization of driving regimes, and limited manpower. However, it requires ROW A, higher investment, more maintenance, and often the crew is needed for security or passenger information anyway.</a:t>
            </a:r>
            <a:endParaRPr lang="en-US" dirty="0"/>
          </a:p>
          <a:p>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8</a:t>
            </a:fld>
            <a:endParaRPr lang="en-US"/>
          </a:p>
        </p:txBody>
      </p:sp>
    </p:spTree>
    <p:extLst>
      <p:ext uri="{BB962C8B-B14F-4D97-AF65-F5344CB8AC3E}">
        <p14:creationId xmlns:p14="http://schemas.microsoft.com/office/powerpoint/2010/main" val="193119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r>
              <a:rPr lang="en-US" dirty="0"/>
              <a:t>Express buses run a longer distance</a:t>
            </a:r>
            <a:r>
              <a:rPr lang="en-US" baseline="0" dirty="0"/>
              <a:t> making some stops, then traveling a longer distance before making several destination stops, often in a city.   </a:t>
            </a:r>
          </a:p>
          <a:p>
            <a:endParaRPr lang="en-US" baseline="0" dirty="0"/>
          </a:p>
          <a:p>
            <a:r>
              <a:rPr lang="en-US" baseline="0" dirty="0"/>
              <a:t>A rapid, or skip-stop, service will run longer distances between stops to move faster, but with longer access times or less potential ridership.  </a:t>
            </a:r>
          </a:p>
          <a:p>
            <a:endParaRPr lang="en-US" baseline="0" dirty="0"/>
          </a:p>
          <a:p>
            <a:r>
              <a:rPr lang="en-US" baseline="0" dirty="0"/>
              <a:t>A local service will make many stops along the entire route.  </a:t>
            </a:r>
          </a:p>
          <a:p>
            <a:endParaRPr lang="en-US" baseline="0" dirty="0"/>
          </a:p>
          <a:p>
            <a:r>
              <a:rPr lang="en-US" baseline="0" dirty="0"/>
              <a:t>Each of these have varying reasons for being implemented, but the major one is if you are interested in travel time or access.</a:t>
            </a:r>
          </a:p>
          <a:p>
            <a:endParaRPr lang="en-US" baseline="0" dirty="0"/>
          </a:p>
          <a:p>
            <a:endParaRPr lang="en-US" baseline="0" dirty="0"/>
          </a:p>
          <a:p>
            <a:r>
              <a:rPr lang="en-US" baseline="0" dirty="0"/>
              <a:t>Also, characterized as trunk versus feeder.</a:t>
            </a:r>
            <a:endParaRPr lang="en-US" dirty="0"/>
          </a:p>
        </p:txBody>
      </p:sp>
    </p:spTree>
    <p:extLst>
      <p:ext uri="{BB962C8B-B14F-4D97-AF65-F5344CB8AC3E}">
        <p14:creationId xmlns:p14="http://schemas.microsoft.com/office/powerpoint/2010/main" val="111316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Nam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085850"/>
          </a:xfrm>
        </p:spPr>
        <p:txBody>
          <a:bodyPr/>
          <a:lstStyle>
            <a:lvl1pPr algn="ctr">
              <a:defRPr b="1"/>
            </a:lvl1pPr>
          </a:lstStyle>
          <a:p>
            <a:r>
              <a:rPr lang="en-US" dirty="0"/>
              <a:t>Click to edit Master title style</a:t>
            </a:r>
          </a:p>
        </p:txBody>
      </p:sp>
      <p:sp>
        <p:nvSpPr>
          <p:cNvPr id="3" name="Subtitle 2"/>
          <p:cNvSpPr>
            <a:spLocks noGrp="1"/>
          </p:cNvSpPr>
          <p:nvPr>
            <p:ph type="subTitle" idx="1"/>
          </p:nvPr>
        </p:nvSpPr>
        <p:spPr>
          <a:xfrm>
            <a:off x="685800" y="3886200"/>
            <a:ext cx="77724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685800" y="1981200"/>
            <a:ext cx="7772400" cy="457200"/>
          </a:xfrm>
        </p:spPr>
        <p:txBody>
          <a:bodyPr>
            <a:noAutofit/>
          </a:bodyPr>
          <a:lstStyle>
            <a:lvl1pPr algn="ctr">
              <a:buNone/>
              <a:defRPr sz="2800">
                <a:latin typeface="Corbel" pitchFamily="34" charset="0"/>
              </a:defRPr>
            </a:lvl1pPr>
          </a:lstStyle>
          <a:p>
            <a:pPr lvl="0"/>
            <a:r>
              <a:rPr lang="en-US" dirty="0"/>
              <a:t>Click to edit Unit title</a:t>
            </a:r>
          </a:p>
        </p:txBody>
      </p:sp>
    </p:spTree>
    <p:extLst>
      <p:ext uri="{BB962C8B-B14F-4D97-AF65-F5344CB8AC3E}">
        <p14:creationId xmlns:p14="http://schemas.microsoft.com/office/powerpoint/2010/main" val="13770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Unit Nam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085850"/>
          </a:xfrm>
        </p:spPr>
        <p:txBody>
          <a:bodyPr/>
          <a:lstStyle>
            <a:lvl1pPr algn="ctr">
              <a:defRPr b="1"/>
            </a:lvl1pPr>
          </a:lstStyle>
          <a:p>
            <a:r>
              <a:rPr lang="en-US" dirty="0"/>
              <a:t>Click to edit Master title style</a:t>
            </a:r>
          </a:p>
        </p:txBody>
      </p:sp>
      <p:sp>
        <p:nvSpPr>
          <p:cNvPr id="3" name="Subtitle 2"/>
          <p:cNvSpPr>
            <a:spLocks noGrp="1"/>
          </p:cNvSpPr>
          <p:nvPr>
            <p:ph type="subTitle" idx="1"/>
          </p:nvPr>
        </p:nvSpPr>
        <p:spPr>
          <a:xfrm>
            <a:off x="685800" y="3886200"/>
            <a:ext cx="77724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685800" y="1981200"/>
            <a:ext cx="7772400" cy="457200"/>
          </a:xfrm>
        </p:spPr>
        <p:txBody>
          <a:bodyPr>
            <a:noAutofit/>
          </a:bodyPr>
          <a:lstStyle>
            <a:lvl1pPr algn="ctr">
              <a:buNone/>
              <a:defRPr sz="2800">
                <a:latin typeface="Corbel" pitchFamily="34" charset="0"/>
              </a:defRPr>
            </a:lvl1pPr>
          </a:lstStyle>
          <a:p>
            <a:pPr lvl="0"/>
            <a:r>
              <a:rPr lang="en-US" dirty="0"/>
              <a:t>Click to edit Unit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225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74608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38862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476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5950" y="110172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12775" y="1752600"/>
            <a:ext cx="4040188" cy="44084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03775" y="110172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600" y="1752600"/>
            <a:ext cx="4041775" cy="44084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331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024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42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066799"/>
            <a:ext cx="54864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55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51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75438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1143000"/>
            <a:ext cx="8229600"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flipV="1">
            <a:off x="457200" y="0"/>
            <a:ext cx="0" cy="6858000"/>
          </a:xfrm>
          <a:prstGeom prst="line">
            <a:avLst/>
          </a:prstGeom>
          <a:ln w="127000">
            <a:solidFill>
              <a:srgbClr val="60747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304800" y="0"/>
            <a:ext cx="0" cy="3657600"/>
          </a:xfrm>
          <a:prstGeom prst="line">
            <a:avLst/>
          </a:prstGeom>
          <a:ln w="127000" cap="rnd">
            <a:solidFill>
              <a:srgbClr val="608DC4"/>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H="1">
            <a:off x="-155448" y="3694176"/>
            <a:ext cx="457200" cy="304800"/>
          </a:xfrm>
          <a:prstGeom prst="line">
            <a:avLst/>
          </a:prstGeom>
          <a:ln w="127000" cap="rnd">
            <a:solidFill>
              <a:srgbClr val="608DC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0" y="914400"/>
            <a:ext cx="8153400" cy="0"/>
          </a:xfrm>
          <a:prstGeom prst="line">
            <a:avLst/>
          </a:prstGeom>
          <a:ln w="127000" cap="rnd">
            <a:solidFill>
              <a:srgbClr val="8A423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flipH="1">
            <a:off x="8153400" y="0"/>
            <a:ext cx="1143000" cy="914400"/>
          </a:xfrm>
          <a:prstGeom prst="line">
            <a:avLst/>
          </a:prstGeom>
          <a:ln w="127000" cap="rnd">
            <a:solidFill>
              <a:srgbClr val="8A423A"/>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52400" y="685800"/>
            <a:ext cx="457200" cy="4572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338328" y="4495800"/>
            <a:ext cx="243840" cy="22860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338328" y="6172200"/>
            <a:ext cx="243840" cy="22860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256032" y="2286000"/>
            <a:ext cx="243840" cy="22860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8458200" y="457200"/>
            <a:ext cx="243840" cy="22860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1850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49" r:id="rId11"/>
  </p:sldLayoutIdLst>
  <p:txStyles>
    <p:titleStyle>
      <a:lvl1pPr algn="l" defTabSz="914400" rtl="0" eaLnBrk="1" latinLnBrk="0" hangingPunct="1">
        <a:spcBef>
          <a:spcPct val="0"/>
        </a:spcBef>
        <a:buNone/>
        <a:defRPr sz="3600" kern="1200">
          <a:solidFill>
            <a:schemeClr val="bg1">
              <a:lumMod val="50000"/>
            </a:schemeClr>
          </a:solidFill>
          <a:latin typeface="Corbe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upload.wikimedia.org/wikipedia/commons/0/07/Roosevelt_Island_Tramway.jpg"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312037"/>
            <a:ext cx="7924800" cy="1085850"/>
          </a:xfrm>
        </p:spPr>
        <p:txBody>
          <a:bodyPr/>
          <a:lstStyle/>
          <a:p>
            <a:r>
              <a:rPr lang="en-US"/>
              <a:t>Lecture #</a:t>
            </a:r>
            <a:r>
              <a:rPr lang="en-US" dirty="0"/>
              <a:t>2: Transit Modes</a:t>
            </a:r>
          </a:p>
        </p:txBody>
      </p:sp>
      <p:sp>
        <p:nvSpPr>
          <p:cNvPr id="3" name="Subtitle 2"/>
          <p:cNvSpPr>
            <a:spLocks noGrp="1"/>
          </p:cNvSpPr>
          <p:nvPr>
            <p:ph type="subTitle" idx="1"/>
          </p:nvPr>
        </p:nvSpPr>
        <p:spPr>
          <a:xfrm>
            <a:off x="685799" y="4953000"/>
            <a:ext cx="7772400" cy="1605675"/>
          </a:xfrm>
        </p:spPr>
        <p:txBody>
          <a:bodyPr/>
          <a:lstStyle/>
          <a:p>
            <a:pPr>
              <a:spcBef>
                <a:spcPts val="0"/>
              </a:spcBef>
            </a:pPr>
            <a:r>
              <a:rPr lang="en-US" dirty="0"/>
              <a:t>[Course Instructor]</a:t>
            </a:r>
          </a:p>
          <a:p>
            <a:pPr>
              <a:spcBef>
                <a:spcPts val="0"/>
              </a:spcBef>
            </a:pPr>
            <a:r>
              <a:rPr lang="en-US" dirty="0"/>
              <a:t>[Course Semester]</a:t>
            </a:r>
          </a:p>
          <a:p>
            <a:pPr>
              <a:spcBef>
                <a:spcPts val="0"/>
              </a:spcBef>
            </a:pPr>
            <a:r>
              <a:rPr lang="en-US" dirty="0"/>
              <a:t>[Course Number]</a:t>
            </a:r>
          </a:p>
        </p:txBody>
      </p:sp>
      <p:sp>
        <p:nvSpPr>
          <p:cNvPr id="7" name="TextBox 6"/>
          <p:cNvSpPr txBox="1"/>
          <p:nvPr/>
        </p:nvSpPr>
        <p:spPr>
          <a:xfrm>
            <a:off x="5334000" y="6642713"/>
            <a:ext cx="3962400" cy="304800"/>
          </a:xfrm>
          <a:prstGeom prst="rect">
            <a:avLst/>
          </a:prstGeom>
        </p:spPr>
        <p:txBody>
          <a:bodyPr vert="horz" wrap="square" lIns="91440" tIns="45720" rIns="91440" bIns="45720" rtlCol="0">
            <a:normAutofit/>
          </a:bodyPr>
          <a:lstStyle/>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Materials developed</a:t>
            </a:r>
            <a:r>
              <a:rPr kumimoji="0" lang="en-US" sz="1000" b="0" i="0" u="none" strike="noStrike" kern="1200" cap="none" spc="0" normalizeH="0" noProof="0" dirty="0">
                <a:ln>
                  <a:noFill/>
                </a:ln>
                <a:solidFill>
                  <a:schemeClr val="bg1">
                    <a:lumMod val="50000"/>
                  </a:schemeClr>
                </a:solidFill>
                <a:effectLst/>
                <a:uLnTx/>
                <a:uFillTx/>
                <a:latin typeface="+mn-lt"/>
                <a:ea typeface="+mn-ea"/>
                <a:cs typeface="+mn-cs"/>
              </a:rPr>
              <a:t> by C. Brakewood, K. Watkins, and J. </a:t>
            </a:r>
            <a:r>
              <a:rPr kumimoji="0" lang="en-US" sz="1000" b="0" i="0" u="none" strike="noStrike" kern="1200" cap="none" spc="0" normalizeH="0" noProof="0" dirty="0" err="1">
                <a:ln>
                  <a:noFill/>
                </a:ln>
                <a:solidFill>
                  <a:schemeClr val="bg1">
                    <a:lumMod val="50000"/>
                  </a:schemeClr>
                </a:solidFill>
                <a:effectLst/>
                <a:uLnTx/>
                <a:uFillTx/>
                <a:latin typeface="+mn-lt"/>
                <a:ea typeface="+mn-ea"/>
                <a:cs typeface="+mn-cs"/>
              </a:rPr>
              <a:t>LaMondia</a:t>
            </a:r>
            <a:r>
              <a:rPr kumimoji="0" lang="en-US" sz="1000" b="0" i="0" u="none" strike="noStrike" kern="1200" cap="none" spc="0" normalizeH="0" noProof="0" dirty="0">
                <a:ln>
                  <a:noFill/>
                </a:ln>
                <a:solidFill>
                  <a:schemeClr val="bg1">
                    <a:lumMod val="50000"/>
                  </a:schemeClr>
                </a:solidFill>
                <a:effectLst/>
                <a:uLnTx/>
                <a:uFillTx/>
                <a:latin typeface="+mn-lt"/>
                <a:ea typeface="+mn-ea"/>
                <a:cs typeface="+mn-cs"/>
              </a:rPr>
              <a:t>.</a:t>
            </a:r>
            <a:endPar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pic>
        <p:nvPicPr>
          <p:cNvPr id="11" name="Picture 10">
            <a:extLst>
              <a:ext uri="{FF2B5EF4-FFF2-40B4-BE49-F238E27FC236}">
                <a16:creationId xmlns:a16="http://schemas.microsoft.com/office/drawing/2014/main" id="{265AB7D7-291A-6AB7-70C8-EE7E3002D981}"/>
              </a:ext>
            </a:extLst>
          </p:cNvPr>
          <p:cNvPicPr>
            <a:picLocks noChangeAspect="1"/>
          </p:cNvPicPr>
          <p:nvPr/>
        </p:nvPicPr>
        <p:blipFill>
          <a:blip r:embed="rId3"/>
          <a:stretch>
            <a:fillRect/>
          </a:stretch>
        </p:blipFill>
        <p:spPr>
          <a:xfrm>
            <a:off x="2495000" y="2693241"/>
            <a:ext cx="4153999" cy="1752600"/>
          </a:xfrm>
          <a:prstGeom prst="rect">
            <a:avLst/>
          </a:prstGeom>
        </p:spPr>
      </p:pic>
    </p:spTree>
    <p:extLst>
      <p:ext uri="{BB962C8B-B14F-4D97-AF65-F5344CB8AC3E}">
        <p14:creationId xmlns:p14="http://schemas.microsoft.com/office/powerpoint/2010/main" val="277844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Families of transit modes</a:t>
            </a:r>
          </a:p>
        </p:txBody>
      </p:sp>
      <p:sp>
        <p:nvSpPr>
          <p:cNvPr id="5" name="Text Placeholder 4"/>
          <p:cNvSpPr>
            <a:spLocks noGrp="1"/>
          </p:cNvSpPr>
          <p:nvPr>
            <p:ph type="body" idx="1"/>
          </p:nvPr>
        </p:nvSpPr>
        <p:spPr/>
        <p:txBody>
          <a:bodyPr/>
          <a:lstStyle/>
          <a:p>
            <a:r>
              <a:rPr lang="en-US" dirty="0"/>
              <a:t>This classification of usage leads us to our</a:t>
            </a:r>
          </a:p>
        </p:txBody>
      </p:sp>
    </p:spTree>
    <p:extLst>
      <p:ext uri="{BB962C8B-B14F-4D97-AF65-F5344CB8AC3E}">
        <p14:creationId xmlns:p14="http://schemas.microsoft.com/office/powerpoint/2010/main" val="381345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839200" cy="808038"/>
          </a:xfrm>
        </p:spPr>
        <p:txBody>
          <a:bodyPr>
            <a:normAutofit/>
          </a:bodyPr>
          <a:lstStyle/>
          <a:p>
            <a:r>
              <a:rPr lang="en-US" sz="3200" dirty="0"/>
              <a:t>Remember this chart…</a:t>
            </a:r>
          </a:p>
        </p:txBody>
      </p:sp>
      <p:sp>
        <p:nvSpPr>
          <p:cNvPr id="3" name="Rectangle 2"/>
          <p:cNvSpPr/>
          <p:nvPr/>
        </p:nvSpPr>
        <p:spPr>
          <a:xfrm>
            <a:off x="7239000" y="4191000"/>
            <a:ext cx="1676400" cy="19812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91300" y="6640730"/>
            <a:ext cx="2514600" cy="246221"/>
          </a:xfrm>
          <a:prstGeom prst="rect">
            <a:avLst/>
          </a:prstGeom>
          <a:noFill/>
        </p:spPr>
        <p:txBody>
          <a:bodyPr wrap="square" rtlCol="0">
            <a:spAutoFit/>
          </a:bodyPr>
          <a:lstStyle/>
          <a:p>
            <a:pPr algn="r"/>
            <a:r>
              <a:rPr lang="en-US" sz="1000" dirty="0">
                <a:solidFill>
                  <a:schemeClr val="bg1">
                    <a:lumMod val="50000"/>
                  </a:schemeClr>
                </a:solidFill>
              </a:rPr>
              <a:t>Adapted from </a:t>
            </a:r>
            <a:r>
              <a:rPr lang="en-US" sz="1000" dirty="0" err="1">
                <a:solidFill>
                  <a:schemeClr val="bg1">
                    <a:lumMod val="50000"/>
                  </a:schemeClr>
                </a:solidFill>
              </a:rPr>
              <a:t>Vuchic</a:t>
            </a:r>
            <a:r>
              <a:rPr lang="en-US" sz="1000" dirty="0">
                <a:solidFill>
                  <a:schemeClr val="bg1">
                    <a:lumMod val="50000"/>
                  </a:schemeClr>
                </a:solidFill>
              </a:rPr>
              <a:t>, 2007 </a:t>
            </a:r>
          </a:p>
        </p:txBody>
      </p:sp>
      <p:graphicFrame>
        <p:nvGraphicFramePr>
          <p:cNvPr id="9" name="Content Placeholder 3">
            <a:extLst>
              <a:ext uri="{FF2B5EF4-FFF2-40B4-BE49-F238E27FC236}">
                <a16:creationId xmlns:a16="http://schemas.microsoft.com/office/drawing/2014/main" id="{2211D2F2-C8FA-B8C3-A8CE-DC2B7A963C9C}"/>
              </a:ext>
            </a:extLst>
          </p:cNvPr>
          <p:cNvGraphicFramePr>
            <a:graphicFrameLocks/>
          </p:cNvGraphicFramePr>
          <p:nvPr>
            <p:extLst>
              <p:ext uri="{D42A27DB-BD31-4B8C-83A1-F6EECF244321}">
                <p14:modId xmlns:p14="http://schemas.microsoft.com/office/powerpoint/2010/main" val="3392263597"/>
              </p:ext>
            </p:extLst>
          </p:nvPr>
        </p:nvGraphicFramePr>
        <p:xfrm>
          <a:off x="762000" y="1143000"/>
          <a:ext cx="8077200" cy="4949408"/>
        </p:xfrm>
        <a:graphic>
          <a:graphicData uri="http://schemas.openxmlformats.org/drawingml/2006/table">
            <a:tbl>
              <a:tblPr firstRow="1" bandRow="1">
                <a:tableStyleId>{69012ECD-51FC-41F1-AA8D-1B2483CD663E}</a:tableStyleId>
              </a:tblPr>
              <a:tblGrid>
                <a:gridCol w="2027456">
                  <a:extLst>
                    <a:ext uri="{9D8B030D-6E8A-4147-A177-3AD203B41FA5}">
                      <a16:colId xmlns:a16="http://schemas.microsoft.com/office/drawing/2014/main" val="20000"/>
                    </a:ext>
                  </a:extLst>
                </a:gridCol>
                <a:gridCol w="1188509">
                  <a:extLst>
                    <a:ext uri="{9D8B030D-6E8A-4147-A177-3AD203B41FA5}">
                      <a16:colId xmlns:a16="http://schemas.microsoft.com/office/drawing/2014/main" val="20001"/>
                    </a:ext>
                  </a:extLst>
                </a:gridCol>
                <a:gridCol w="908860">
                  <a:extLst>
                    <a:ext uri="{9D8B030D-6E8A-4147-A177-3AD203B41FA5}">
                      <a16:colId xmlns:a16="http://schemas.microsoft.com/office/drawing/2014/main" val="20002"/>
                    </a:ext>
                  </a:extLst>
                </a:gridCol>
                <a:gridCol w="1047417">
                  <a:extLst>
                    <a:ext uri="{9D8B030D-6E8A-4147-A177-3AD203B41FA5}">
                      <a16:colId xmlns:a16="http://schemas.microsoft.com/office/drawing/2014/main" val="20003"/>
                    </a:ext>
                  </a:extLst>
                </a:gridCol>
                <a:gridCol w="1346200">
                  <a:extLst>
                    <a:ext uri="{9D8B030D-6E8A-4147-A177-3AD203B41FA5}">
                      <a16:colId xmlns:a16="http://schemas.microsoft.com/office/drawing/2014/main" val="20004"/>
                    </a:ext>
                  </a:extLst>
                </a:gridCol>
                <a:gridCol w="1558758">
                  <a:extLst>
                    <a:ext uri="{9D8B030D-6E8A-4147-A177-3AD203B41FA5}">
                      <a16:colId xmlns:a16="http://schemas.microsoft.com/office/drawing/2014/main" val="20005"/>
                    </a:ext>
                  </a:extLst>
                </a:gridCol>
              </a:tblGrid>
              <a:tr h="324556">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sz="1600" dirty="0"/>
                        <a:t>Characteristic</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gridSpan="2">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t>Private</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dirty="0"/>
                    </a:p>
                  </a:txBody>
                  <a:tcPr/>
                </a:tc>
                <a:tc gridSpan="2">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t>For-hire</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t>Public</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3245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u="sng" dirty="0"/>
                        <a:t>Designation</a:t>
                      </a:r>
                      <a:endParaRPr lang="en-US" sz="1600" b="1" i="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u="sng" dirty="0"/>
                        <a:t>Private</a:t>
                      </a:r>
                      <a:endParaRPr lang="en-US" sz="1600" b="1" i="1"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u="sng" dirty="0" err="1"/>
                        <a:t>Paratransit</a:t>
                      </a:r>
                      <a:endParaRPr lang="en-US" sz="1600" b="1" i="1"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u="sng" dirty="0"/>
                        <a:t>Transit</a:t>
                      </a:r>
                      <a:endParaRPr lang="en-US" sz="1600" b="1" i="1"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3245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dirty="0"/>
                        <a:t>Availability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Owner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Public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Public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45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dirty="0"/>
                        <a:t>Supplier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User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Carrier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Carrier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98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dirty="0"/>
                        <a:t>Route Determination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User </a:t>
                      </a:r>
                      <a:r>
                        <a:rPr lang="en-US" sz="1600" baseline="0" dirty="0"/>
                        <a:t>(Flexible)</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User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User (Carrier)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Carrier (Fixed)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6059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dirty="0"/>
                        <a:t>Time-Schedule Determination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User (Flexible)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User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User (Carrier)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Carrier (Fixed)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45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dirty="0"/>
                        <a:t>Cost-Price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User absorbs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Fixed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Fixed FARE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45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en-US" sz="1600" dirty="0"/>
                        <a:t>Carrier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Individual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Individual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t>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24556">
                <a:tc>
                  <a:txBody>
                    <a:bodyPr/>
                    <a:lstStyle/>
                    <a:p>
                      <a:r>
                        <a:rPr lang="en-US" sz="1600" dirty="0"/>
                        <a:t>Modes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Carpool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Taxi/ Uber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Dial-A-Ride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Street Transit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761684"/>
                  </a:ext>
                </a:extLst>
              </a:tr>
              <a:tr h="480548">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Motorcycle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Vanpool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Rent Car/ Car Share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Jitney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Semi-Rapid Transit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625734"/>
                  </a:ext>
                </a:extLst>
              </a:tr>
              <a:tr h="324556">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Bicycle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Bike Share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Rapid Transit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2679104"/>
                  </a:ext>
                </a:extLst>
              </a:tr>
              <a:tr h="324556">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Walking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Scooter Share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Specialized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143391"/>
                  </a:ext>
                </a:extLst>
              </a:tr>
            </a:tbl>
          </a:graphicData>
        </a:graphic>
      </p:graphicFrame>
    </p:spTree>
    <p:extLst>
      <p:ext uri="{BB962C8B-B14F-4D97-AF65-F5344CB8AC3E}">
        <p14:creationId xmlns:p14="http://schemas.microsoft.com/office/powerpoint/2010/main" val="872883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fontScale="90000"/>
          </a:bodyPr>
          <a:lstStyle/>
          <a:p>
            <a:r>
              <a:rPr lang="en-US" dirty="0"/>
              <a:t>Family #1: Street Transit Modes</a:t>
            </a:r>
          </a:p>
        </p:txBody>
      </p:sp>
      <p:sp>
        <p:nvSpPr>
          <p:cNvPr id="66563" name="Rectangle 3"/>
          <p:cNvSpPr>
            <a:spLocks noGrp="1" noChangeArrowheads="1"/>
          </p:cNvSpPr>
          <p:nvPr>
            <p:ph idx="1"/>
          </p:nvPr>
        </p:nvSpPr>
        <p:spPr/>
        <p:txBody>
          <a:bodyPr/>
          <a:lstStyle/>
          <a:p>
            <a:r>
              <a:rPr lang="en-US" dirty="0"/>
              <a:t>Regular Bus</a:t>
            </a:r>
          </a:p>
          <a:p>
            <a:endParaRPr lang="en-US" dirty="0"/>
          </a:p>
          <a:p>
            <a:r>
              <a:rPr lang="en-US" dirty="0"/>
              <a:t>Express Bus</a:t>
            </a:r>
          </a:p>
          <a:p>
            <a:endParaRPr lang="en-US" dirty="0"/>
          </a:p>
          <a:p>
            <a:r>
              <a:rPr lang="en-US" dirty="0"/>
              <a:t>Trolleybus</a:t>
            </a:r>
          </a:p>
          <a:p>
            <a:endParaRPr lang="en-US" dirty="0"/>
          </a:p>
          <a:p>
            <a:r>
              <a:rPr lang="en-US" dirty="0"/>
              <a:t>Streetcars (trams)</a:t>
            </a:r>
          </a:p>
        </p:txBody>
      </p:sp>
    </p:spTree>
    <p:extLst>
      <p:ext uri="{BB962C8B-B14F-4D97-AF65-F5344CB8AC3E}">
        <p14:creationId xmlns:p14="http://schemas.microsoft.com/office/powerpoint/2010/main" val="2222848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r>
              <a:rPr lang="en-US" dirty="0"/>
              <a:t>Regular Bus</a:t>
            </a:r>
          </a:p>
        </p:txBody>
      </p:sp>
      <p:pic>
        <p:nvPicPr>
          <p:cNvPr id="5122" name="Picture 2" descr="C:\Users\cbrakewood3\Dropbox\Kari, Jeff, Scott and Candy\Photos\london bendy bu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233" r="34243" b="18788"/>
          <a:stretch/>
        </p:blipFill>
        <p:spPr bwMode="auto">
          <a:xfrm>
            <a:off x="1524000" y="1506570"/>
            <a:ext cx="6421582" cy="424653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57600" y="5791200"/>
            <a:ext cx="4287982" cy="400110"/>
          </a:xfrm>
          <a:prstGeom prst="rect">
            <a:avLst/>
          </a:prstGeom>
          <a:noFill/>
        </p:spPr>
        <p:txBody>
          <a:bodyPr wrap="square" rtlCol="0">
            <a:spAutoFit/>
          </a:bodyPr>
          <a:lstStyle/>
          <a:p>
            <a:pPr algn="r"/>
            <a:r>
              <a:rPr lang="en-US" sz="2000" b="1" i="1" dirty="0"/>
              <a:t>Articulated Bus in London (Bendy Bus)</a:t>
            </a:r>
          </a:p>
        </p:txBody>
      </p:sp>
      <p:sp>
        <p:nvSpPr>
          <p:cNvPr id="2" name="TextBox 1">
            <a:extLst>
              <a:ext uri="{FF2B5EF4-FFF2-40B4-BE49-F238E27FC236}">
                <a16:creationId xmlns:a16="http://schemas.microsoft.com/office/drawing/2014/main" id="{A4AE0531-557A-05BC-E46B-B2272088E1A1}"/>
              </a:ext>
            </a:extLst>
          </p:cNvPr>
          <p:cNvSpPr txBox="1"/>
          <p:nvPr/>
        </p:nvSpPr>
        <p:spPr>
          <a:xfrm>
            <a:off x="5063205" y="6583362"/>
            <a:ext cx="4110498" cy="274638"/>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Candance </a:t>
            </a:r>
            <a:r>
              <a:rPr lang="en-US" sz="1000" dirty="0" err="1">
                <a:solidFill>
                  <a:schemeClr val="tx1">
                    <a:tint val="75000"/>
                  </a:schemeClr>
                </a:solidFill>
              </a:rPr>
              <a:t>Brakewood</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2750035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r>
              <a:rPr lang="en-US"/>
              <a:t>Express Bus</a:t>
            </a:r>
          </a:p>
        </p:txBody>
      </p:sp>
      <p:sp>
        <p:nvSpPr>
          <p:cNvPr id="9" name="TextBox 8"/>
          <p:cNvSpPr txBox="1"/>
          <p:nvPr/>
        </p:nvSpPr>
        <p:spPr>
          <a:xfrm>
            <a:off x="3056605" y="5780913"/>
            <a:ext cx="3962400" cy="400110"/>
          </a:xfrm>
          <a:prstGeom prst="rect">
            <a:avLst/>
          </a:prstGeom>
          <a:noFill/>
        </p:spPr>
        <p:txBody>
          <a:bodyPr wrap="square" rtlCol="0">
            <a:spAutoFit/>
          </a:bodyPr>
          <a:lstStyle/>
          <a:p>
            <a:pPr algn="r"/>
            <a:r>
              <a:rPr lang="en-US" sz="2000" b="1" i="1" dirty="0"/>
              <a:t>MTA X Routes</a:t>
            </a:r>
          </a:p>
        </p:txBody>
      </p:sp>
      <p:pic>
        <p:nvPicPr>
          <p:cNvPr id="3" name="Content Placeholder 2"/>
          <p:cNvPicPr>
            <a:picLocks noGrp="1" noChangeAspect="1"/>
          </p:cNvPicPr>
          <p:nvPr>
            <p:ph idx="1"/>
          </p:nvPr>
        </p:nvPicPr>
        <p:blipFill rotWithShape="1">
          <a:blip r:embed="rId3"/>
          <a:srcRect l="21400"/>
          <a:stretch/>
        </p:blipFill>
        <p:spPr>
          <a:xfrm>
            <a:off x="1981200" y="1524000"/>
            <a:ext cx="5037805" cy="4256913"/>
          </a:xfrm>
          <a:prstGeom prst="rect">
            <a:avLst/>
          </a:prstGeom>
          <a:effectLst>
            <a:outerShdw blurRad="292100" dist="139700" dir="2700000" algn="ctr" rotWithShape="0">
              <a:srgbClr val="000000">
                <a:alpha val="65000"/>
              </a:srgbClr>
            </a:outerShdw>
          </a:effectLst>
        </p:spPr>
      </p:pic>
      <p:sp>
        <p:nvSpPr>
          <p:cNvPr id="4" name="TextBox 3"/>
          <p:cNvSpPr txBox="1"/>
          <p:nvPr/>
        </p:nvSpPr>
        <p:spPr>
          <a:xfrm>
            <a:off x="5063205" y="6583362"/>
            <a:ext cx="4110498" cy="487362"/>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http://www.railfanwindow.com/blog/tag/express-bus/</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321080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n-US"/>
              <a:t>Trolleybus</a:t>
            </a:r>
          </a:p>
        </p:txBody>
      </p:sp>
      <p:sp>
        <p:nvSpPr>
          <p:cNvPr id="6" name="TextBox 5"/>
          <p:cNvSpPr txBox="1"/>
          <p:nvPr/>
        </p:nvSpPr>
        <p:spPr>
          <a:xfrm>
            <a:off x="2514600" y="5831321"/>
            <a:ext cx="4253345" cy="400110"/>
          </a:xfrm>
          <a:prstGeom prst="rect">
            <a:avLst/>
          </a:prstGeom>
          <a:noFill/>
        </p:spPr>
        <p:txBody>
          <a:bodyPr wrap="square" rtlCol="0">
            <a:spAutoFit/>
          </a:bodyPr>
          <a:lstStyle/>
          <a:p>
            <a:pPr algn="r"/>
            <a:r>
              <a:rPr lang="en-US" sz="2000" b="1" i="1" dirty="0"/>
              <a:t>Trolleybus in Zurich, Switzerland</a:t>
            </a:r>
          </a:p>
        </p:txBody>
      </p:sp>
      <p:pic>
        <p:nvPicPr>
          <p:cNvPr id="6146" name="Picture 2" descr="C:\Users\cbrakewood3\Dropbox\Kari, Jeff, Scott and Candy\Photos\zurich trolley bu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9" t="4444" r="17727" b="23031"/>
          <a:stretch/>
        </p:blipFill>
        <p:spPr bwMode="auto">
          <a:xfrm>
            <a:off x="1995054" y="1536915"/>
            <a:ext cx="4772891" cy="429440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1B3012-DF85-8220-56E1-BE1108FCDAEA}"/>
              </a:ext>
            </a:extLst>
          </p:cNvPr>
          <p:cNvSpPr txBox="1"/>
          <p:nvPr/>
        </p:nvSpPr>
        <p:spPr>
          <a:xfrm>
            <a:off x="5063205" y="6583362"/>
            <a:ext cx="4110498" cy="487362"/>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Candace </a:t>
            </a:r>
            <a:r>
              <a:rPr lang="en-US" sz="1000" dirty="0" err="1">
                <a:solidFill>
                  <a:schemeClr val="tx1">
                    <a:tint val="75000"/>
                  </a:schemeClr>
                </a:solidFill>
              </a:rPr>
              <a:t>Brakewood</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319647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fontScale="90000"/>
          </a:bodyPr>
          <a:lstStyle/>
          <a:p>
            <a:r>
              <a:rPr lang="en-US" dirty="0"/>
              <a:t>Streetcars</a:t>
            </a:r>
          </a:p>
        </p:txBody>
      </p:sp>
      <p:sp>
        <p:nvSpPr>
          <p:cNvPr id="6" name="TextBox 5"/>
          <p:cNvSpPr txBox="1"/>
          <p:nvPr/>
        </p:nvSpPr>
        <p:spPr>
          <a:xfrm>
            <a:off x="2133600" y="5915005"/>
            <a:ext cx="4381500" cy="400110"/>
          </a:xfrm>
          <a:prstGeom prst="rect">
            <a:avLst/>
          </a:prstGeom>
          <a:noFill/>
        </p:spPr>
        <p:txBody>
          <a:bodyPr wrap="square" rtlCol="0">
            <a:spAutoFit/>
          </a:bodyPr>
          <a:lstStyle/>
          <a:p>
            <a:pPr algn="r"/>
            <a:r>
              <a:rPr lang="en-US" sz="2000" b="1" i="1" dirty="0"/>
              <a:t>Double Decker Streetcars in Hong Kong </a:t>
            </a:r>
          </a:p>
        </p:txBody>
      </p:sp>
      <p:pic>
        <p:nvPicPr>
          <p:cNvPr id="7170" name="Picture 2" descr="C:\Users\cbrakewood3\Dropbox\Kari, Jeff, Scott and Candy\Photos\trolley hong ko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04" t="3839" b="23839"/>
          <a:stretch/>
        </p:blipFill>
        <p:spPr bwMode="auto">
          <a:xfrm>
            <a:off x="2260600" y="1322272"/>
            <a:ext cx="4267200" cy="4592733"/>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71BE14-2367-C05C-ED54-2410CDF89459}"/>
              </a:ext>
            </a:extLst>
          </p:cNvPr>
          <p:cNvSpPr txBox="1"/>
          <p:nvPr/>
        </p:nvSpPr>
        <p:spPr>
          <a:xfrm>
            <a:off x="5063205" y="6583362"/>
            <a:ext cx="4110498" cy="400110"/>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Candace </a:t>
            </a:r>
            <a:r>
              <a:rPr lang="en-US" sz="1000" dirty="0" err="1">
                <a:solidFill>
                  <a:schemeClr val="tx1">
                    <a:tint val="75000"/>
                  </a:schemeClr>
                </a:solidFill>
              </a:rPr>
              <a:t>Brakewood</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594386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r>
              <a:rPr lang="en-US" dirty="0"/>
              <a:t>Family #2: Semi-Rapid Transit Modes</a:t>
            </a:r>
          </a:p>
        </p:txBody>
      </p:sp>
      <p:sp>
        <p:nvSpPr>
          <p:cNvPr id="69635" name="Rectangle 3"/>
          <p:cNvSpPr>
            <a:spLocks noGrp="1" noChangeArrowheads="1"/>
          </p:cNvSpPr>
          <p:nvPr>
            <p:ph idx="1"/>
          </p:nvPr>
        </p:nvSpPr>
        <p:spPr/>
        <p:txBody>
          <a:bodyPr/>
          <a:lstStyle/>
          <a:p>
            <a:r>
              <a:rPr lang="en-US" dirty="0"/>
              <a:t>Bus Rapid Transit</a:t>
            </a:r>
          </a:p>
          <a:p>
            <a:endParaRPr lang="en-US" dirty="0"/>
          </a:p>
          <a:p>
            <a:r>
              <a:rPr lang="en-US" dirty="0"/>
              <a:t>Light Rail Transit</a:t>
            </a:r>
          </a:p>
          <a:p>
            <a:endParaRPr lang="en-US" dirty="0"/>
          </a:p>
          <a:p>
            <a:r>
              <a:rPr lang="en-US" dirty="0"/>
              <a:t>Automated Guideway Transit</a:t>
            </a:r>
          </a:p>
        </p:txBody>
      </p:sp>
    </p:spTree>
    <p:extLst>
      <p:ext uri="{BB962C8B-B14F-4D97-AF65-F5344CB8AC3E}">
        <p14:creationId xmlns:p14="http://schemas.microsoft.com/office/powerpoint/2010/main" val="3869383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r>
              <a:rPr lang="en-US"/>
              <a:t>Bus Rapid Transit</a:t>
            </a:r>
          </a:p>
        </p:txBody>
      </p:sp>
      <p:sp>
        <p:nvSpPr>
          <p:cNvPr id="5" name="TextBox 4"/>
          <p:cNvSpPr txBox="1"/>
          <p:nvPr/>
        </p:nvSpPr>
        <p:spPr>
          <a:xfrm>
            <a:off x="4800600" y="5380801"/>
            <a:ext cx="4099405" cy="400110"/>
          </a:xfrm>
          <a:prstGeom prst="rect">
            <a:avLst/>
          </a:prstGeom>
          <a:noFill/>
        </p:spPr>
        <p:txBody>
          <a:bodyPr wrap="square" rtlCol="0">
            <a:spAutoFit/>
          </a:bodyPr>
          <a:lstStyle/>
          <a:p>
            <a:pPr algn="r"/>
            <a:r>
              <a:rPr lang="en-US" sz="2000" b="1" i="1" dirty="0" err="1"/>
              <a:t>TransJakarta</a:t>
            </a:r>
            <a:r>
              <a:rPr lang="en-US" sz="2000" b="1" i="1" dirty="0"/>
              <a:t>, Jakarta, Indonesia</a:t>
            </a:r>
          </a:p>
        </p:txBody>
      </p:sp>
      <p:pic>
        <p:nvPicPr>
          <p:cNvPr id="9218" name="Picture 2" descr="C:\Users\cbrakewood3\Dropbox\Kari, Jeff, Scott and Candy\Photos\Jakarta (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075" b="6971"/>
          <a:stretch/>
        </p:blipFill>
        <p:spPr bwMode="auto">
          <a:xfrm>
            <a:off x="647700" y="1805175"/>
            <a:ext cx="3626186" cy="357562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C:\Users\cbrakewood3\Dropbox\Kari, Jeff, Scott and Candy\Photos\Jakarta (7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73" b="8766"/>
          <a:stretch/>
        </p:blipFill>
        <p:spPr bwMode="auto">
          <a:xfrm>
            <a:off x="4381500" y="1828800"/>
            <a:ext cx="4518505" cy="352837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C7E710-F637-DC69-29EB-ECC14B632CB6}"/>
              </a:ext>
            </a:extLst>
          </p:cNvPr>
          <p:cNvSpPr txBox="1"/>
          <p:nvPr/>
        </p:nvSpPr>
        <p:spPr>
          <a:xfrm>
            <a:off x="5063205" y="6583362"/>
            <a:ext cx="4110498" cy="400110"/>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Candace </a:t>
            </a:r>
            <a:r>
              <a:rPr lang="en-US" sz="1000" dirty="0" err="1">
                <a:solidFill>
                  <a:schemeClr val="tx1">
                    <a:tint val="75000"/>
                  </a:schemeClr>
                </a:solidFill>
              </a:rPr>
              <a:t>Brakewood</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2208111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r>
              <a:rPr lang="en-US"/>
              <a:t>Light Rail Transit</a:t>
            </a:r>
          </a:p>
        </p:txBody>
      </p:sp>
      <p:sp>
        <p:nvSpPr>
          <p:cNvPr id="6" name="TextBox 5"/>
          <p:cNvSpPr txBox="1"/>
          <p:nvPr/>
        </p:nvSpPr>
        <p:spPr>
          <a:xfrm>
            <a:off x="3607087" y="5181600"/>
            <a:ext cx="3191792" cy="400110"/>
          </a:xfrm>
          <a:prstGeom prst="rect">
            <a:avLst/>
          </a:prstGeom>
          <a:noFill/>
        </p:spPr>
        <p:txBody>
          <a:bodyPr wrap="square" rtlCol="0">
            <a:spAutoFit/>
          </a:bodyPr>
          <a:lstStyle/>
          <a:p>
            <a:pPr algn="r"/>
            <a:r>
              <a:rPr lang="en-US" sz="2000" b="1" i="1" dirty="0"/>
              <a:t>Dallas Area Regional Transit</a:t>
            </a:r>
          </a:p>
        </p:txBody>
      </p:sp>
      <p:pic>
        <p:nvPicPr>
          <p:cNvPr id="16386" name="Picture 2" descr="http://www.dallassouthnews.org/wp-content/uploads/2010/09/d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4120" y="1676400"/>
            <a:ext cx="4834759" cy="35052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3B4357A-05B7-6080-CCAF-5D4C994607B4}"/>
              </a:ext>
            </a:extLst>
          </p:cNvPr>
          <p:cNvSpPr txBox="1"/>
          <p:nvPr/>
        </p:nvSpPr>
        <p:spPr>
          <a:xfrm>
            <a:off x="6446312" y="6620892"/>
            <a:ext cx="2726121" cy="400109"/>
          </a:xfrm>
          <a:prstGeom prst="rect">
            <a:avLst/>
          </a:prstGeom>
        </p:spPr>
        <p:txBody>
          <a:bodyPr vert="horz" wrap="square" lIns="91440" tIns="45720" rIns="91440" bIns="45720" rtlCol="0">
            <a:noAutofit/>
          </a:bodyPr>
          <a:lstStyle/>
          <a:p>
            <a:pPr algn="r">
              <a:spcBef>
                <a:spcPct val="20000"/>
              </a:spcBef>
            </a:pPr>
            <a:r>
              <a:rPr lang="en-US" sz="1000" dirty="0">
                <a:solidFill>
                  <a:schemeClr val="tx1">
                    <a:tint val="75000"/>
                  </a:schemeClr>
                </a:solidFill>
              </a:rPr>
              <a:t>Image source: </a:t>
            </a:r>
            <a:r>
              <a:rPr lang="en-US" sz="1000" dirty="0">
                <a:solidFill>
                  <a:schemeClr val="bg1">
                    <a:lumMod val="50000"/>
                  </a:schemeClr>
                </a:solidFill>
                <a:ea typeface="Verdana" pitchFamily="34" charset="0"/>
                <a:cs typeface="Verdana" pitchFamily="34" charset="0"/>
              </a:rPr>
              <a:t>http://www.dallassouthnews.org/ </a:t>
            </a:r>
          </a:p>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297912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Outline</a:t>
            </a:r>
          </a:p>
        </p:txBody>
      </p:sp>
      <p:sp>
        <p:nvSpPr>
          <p:cNvPr id="3" name="Content Placeholder 2"/>
          <p:cNvSpPr>
            <a:spLocks noGrp="1"/>
          </p:cNvSpPr>
          <p:nvPr>
            <p:ph idx="1"/>
          </p:nvPr>
        </p:nvSpPr>
        <p:spPr/>
        <p:txBody>
          <a:bodyPr>
            <a:normAutofit/>
          </a:bodyPr>
          <a:lstStyle/>
          <a:p>
            <a:r>
              <a:rPr lang="en-US" dirty="0"/>
              <a:t>Transit Modes</a:t>
            </a:r>
          </a:p>
          <a:p>
            <a:pPr lvl="1"/>
            <a:r>
              <a:rPr lang="en-US" dirty="0"/>
              <a:t>Characteristics of different modes</a:t>
            </a:r>
          </a:p>
          <a:p>
            <a:pPr lvl="1"/>
            <a:r>
              <a:rPr lang="en-US" dirty="0"/>
              <a:t>Family of transit modes</a:t>
            </a:r>
          </a:p>
          <a:p>
            <a:pPr lvl="1"/>
            <a:r>
              <a:rPr lang="en-US" dirty="0"/>
              <a:t>Comparison of mode usage in the USA</a:t>
            </a:r>
          </a:p>
        </p:txBody>
      </p:sp>
    </p:spTree>
    <p:extLst>
      <p:ext uri="{BB962C8B-B14F-4D97-AF65-F5344CB8AC3E}">
        <p14:creationId xmlns:p14="http://schemas.microsoft.com/office/powerpoint/2010/main" val="3740435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dirty="0"/>
              <a:t>Automated </a:t>
            </a:r>
            <a:r>
              <a:rPr lang="en-US" dirty="0" err="1"/>
              <a:t>Guideway</a:t>
            </a:r>
            <a:r>
              <a:rPr lang="en-US" dirty="0"/>
              <a:t> Transit</a:t>
            </a:r>
          </a:p>
        </p:txBody>
      </p:sp>
      <p:pic>
        <p:nvPicPr>
          <p:cNvPr id="37890" name="Picture 2" descr="http://upload.wikimedia.org/wikipedia/commons/archive/9/9b/20110828181128%21ATL_People_Mover_2.jpg"/>
          <p:cNvPicPr>
            <a:picLocks noGrp="1" noChangeAspect="1" noChangeArrowheads="1"/>
          </p:cNvPicPr>
          <p:nvPr>
            <p:ph idx="1"/>
          </p:nvPr>
        </p:nvPicPr>
        <p:blipFill>
          <a:blip r:embed="rId3" cstate="print"/>
          <a:stretch>
            <a:fillRect/>
          </a:stretch>
        </p:blipFill>
        <p:spPr bwMode="auto">
          <a:xfrm>
            <a:off x="1925089" y="1586691"/>
            <a:ext cx="4912822" cy="368461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875511" y="5271308"/>
            <a:ext cx="3962400" cy="400110"/>
          </a:xfrm>
          <a:prstGeom prst="rect">
            <a:avLst/>
          </a:prstGeom>
          <a:noFill/>
        </p:spPr>
        <p:txBody>
          <a:bodyPr wrap="square" rtlCol="0">
            <a:spAutoFit/>
          </a:bodyPr>
          <a:lstStyle/>
          <a:p>
            <a:pPr algn="r"/>
            <a:r>
              <a:rPr lang="en-US" sz="2000" b="1" i="1" dirty="0"/>
              <a:t>Hartsfield-Jackson Atlanta Airport</a:t>
            </a:r>
          </a:p>
        </p:txBody>
      </p:sp>
      <p:sp>
        <p:nvSpPr>
          <p:cNvPr id="2" name="TextBox 1">
            <a:extLst>
              <a:ext uri="{FF2B5EF4-FFF2-40B4-BE49-F238E27FC236}">
                <a16:creationId xmlns:a16="http://schemas.microsoft.com/office/drawing/2014/main" id="{7FE4013C-4DCD-D37A-EC73-C950E838DFBB}"/>
              </a:ext>
            </a:extLst>
          </p:cNvPr>
          <p:cNvSpPr txBox="1"/>
          <p:nvPr/>
        </p:nvSpPr>
        <p:spPr>
          <a:xfrm>
            <a:off x="4896889" y="6629400"/>
            <a:ext cx="4247111" cy="487362"/>
          </a:xfrm>
          <a:prstGeom prst="rect">
            <a:avLst/>
          </a:prstGeom>
        </p:spPr>
        <p:txBody>
          <a:bodyPr vert="horz" wrap="square" lIns="91440" tIns="45720" rIns="91440" bIns="45720" rtlCol="0">
            <a:noAutofit/>
          </a:bodyPr>
          <a:lstStyle/>
          <a:p>
            <a:pPr algn="r">
              <a:spcBef>
                <a:spcPct val="20000"/>
              </a:spcBef>
            </a:pPr>
            <a:r>
              <a:rPr lang="en-US" sz="1000" dirty="0">
                <a:solidFill>
                  <a:schemeClr val="tx1">
                    <a:tint val="75000"/>
                  </a:schemeClr>
                </a:solidFill>
              </a:rPr>
              <a:t>Image source: </a:t>
            </a:r>
            <a:r>
              <a:rPr lang="en-US" sz="1000" dirty="0">
                <a:solidFill>
                  <a:schemeClr val="bg1">
                    <a:lumMod val="50000"/>
                  </a:schemeClr>
                </a:solidFill>
                <a:ea typeface="Verdana" pitchFamily="34" charset="0"/>
                <a:cs typeface="Verdana" pitchFamily="34" charset="0"/>
              </a:rPr>
              <a:t>commons.wikimedia.org/wiki/File:ATL_People_Mover_2.jpg</a:t>
            </a:r>
          </a:p>
          <a:p>
            <a:pPr algn="r">
              <a:spcBef>
                <a:spcPct val="20000"/>
              </a:spcBef>
            </a:pPr>
            <a:endParaRPr lang="en-US" sz="1000" dirty="0">
              <a:solidFill>
                <a:schemeClr val="bg1">
                  <a:lumMod val="50000"/>
                </a:schemeClr>
              </a:solidFill>
              <a:ea typeface="Verdana" pitchFamily="34" charset="0"/>
              <a:cs typeface="Verdana" pitchFamily="34" charset="0"/>
            </a:endParaRPr>
          </a:p>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endParaRPr kumimoji="0" lang="en-US" sz="1000" b="0" i="0" u="none" strike="noStrike" kern="1200" cap="none" spc="0" normalizeH="0" baseline="0" noProof="0" dirty="0">
              <a:ln>
                <a:noFill/>
              </a:ln>
              <a:solidFill>
                <a:schemeClr val="tx1">
                  <a:tint val="75000"/>
                </a:schemeClr>
              </a:solidFill>
              <a:effectLst/>
              <a:uLnTx/>
              <a:uFillTx/>
              <a:ea typeface="+mn-ea"/>
              <a:cs typeface="+mn-cs"/>
            </a:endParaRPr>
          </a:p>
        </p:txBody>
      </p:sp>
    </p:spTree>
    <p:extLst>
      <p:ext uri="{BB962C8B-B14F-4D97-AF65-F5344CB8AC3E}">
        <p14:creationId xmlns:p14="http://schemas.microsoft.com/office/powerpoint/2010/main" val="2616869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r>
              <a:rPr lang="en-US" dirty="0"/>
              <a:t>Family #3: Rapid Transit Modes</a:t>
            </a:r>
          </a:p>
        </p:txBody>
      </p:sp>
      <p:sp>
        <p:nvSpPr>
          <p:cNvPr id="70659" name="Rectangle 3"/>
          <p:cNvSpPr>
            <a:spLocks noGrp="1" noChangeArrowheads="1"/>
          </p:cNvSpPr>
          <p:nvPr>
            <p:ph idx="1"/>
          </p:nvPr>
        </p:nvSpPr>
        <p:spPr/>
        <p:txBody>
          <a:bodyPr/>
          <a:lstStyle/>
          <a:p>
            <a:r>
              <a:rPr lang="en-US" dirty="0"/>
              <a:t>Rail Rapid Transit (Metro, Subway or Elevated)</a:t>
            </a:r>
          </a:p>
          <a:p>
            <a:endParaRPr lang="en-US" dirty="0"/>
          </a:p>
          <a:p>
            <a:r>
              <a:rPr lang="en-US" dirty="0"/>
              <a:t>Light Rail Rapid Transit</a:t>
            </a:r>
          </a:p>
          <a:p>
            <a:endParaRPr lang="en-US" dirty="0"/>
          </a:p>
          <a:p>
            <a:r>
              <a:rPr lang="en-US" dirty="0"/>
              <a:t>Rubber-tired Rapid Transit</a:t>
            </a:r>
          </a:p>
          <a:p>
            <a:endParaRPr lang="en-US" dirty="0"/>
          </a:p>
          <a:p>
            <a:r>
              <a:rPr lang="en-US" dirty="0"/>
              <a:t>Monorail</a:t>
            </a:r>
          </a:p>
          <a:p>
            <a:endParaRPr lang="en-US" dirty="0"/>
          </a:p>
          <a:p>
            <a:r>
              <a:rPr lang="en-US" dirty="0"/>
              <a:t>Regional (Commuter) Rail</a:t>
            </a:r>
          </a:p>
        </p:txBody>
      </p:sp>
    </p:spTree>
    <p:extLst>
      <p:ext uri="{BB962C8B-B14F-4D97-AF65-F5344CB8AC3E}">
        <p14:creationId xmlns:p14="http://schemas.microsoft.com/office/powerpoint/2010/main" val="1405982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09600" y="274638"/>
            <a:ext cx="7924800" cy="487362"/>
          </a:xfrm>
        </p:spPr>
        <p:txBody>
          <a:bodyPr>
            <a:normAutofit fontScale="90000"/>
          </a:bodyPr>
          <a:lstStyle/>
          <a:p>
            <a:r>
              <a:rPr lang="en-US" dirty="0"/>
              <a:t>Rail Rapid Transit (Subway, Metro, Elevated)</a:t>
            </a:r>
          </a:p>
        </p:txBody>
      </p:sp>
      <p:sp>
        <p:nvSpPr>
          <p:cNvPr id="9" name="TextBox 8"/>
          <p:cNvSpPr txBox="1"/>
          <p:nvPr/>
        </p:nvSpPr>
        <p:spPr>
          <a:xfrm>
            <a:off x="2985940" y="5010149"/>
            <a:ext cx="4953000" cy="400110"/>
          </a:xfrm>
          <a:prstGeom prst="rect">
            <a:avLst/>
          </a:prstGeom>
          <a:noFill/>
        </p:spPr>
        <p:txBody>
          <a:bodyPr wrap="square" rtlCol="0">
            <a:spAutoFit/>
          </a:bodyPr>
          <a:lstStyle/>
          <a:p>
            <a:pPr algn="r"/>
            <a:r>
              <a:rPr lang="en-US" sz="2000" b="1" i="1" dirty="0"/>
              <a:t>No. 1 Train, New York City</a:t>
            </a:r>
          </a:p>
        </p:txBody>
      </p:sp>
      <p:pic>
        <p:nvPicPr>
          <p:cNvPr id="2" name="Picture 1"/>
          <p:cNvPicPr>
            <a:picLocks noChangeAspect="1"/>
          </p:cNvPicPr>
          <p:nvPr/>
        </p:nvPicPr>
        <p:blipFill rotWithShape="1">
          <a:blip r:embed="rId3"/>
          <a:srcRect t="19181" b="17025"/>
          <a:stretch/>
        </p:blipFill>
        <p:spPr>
          <a:xfrm>
            <a:off x="1267256" y="1847850"/>
            <a:ext cx="6609488" cy="3162299"/>
          </a:xfrm>
          <a:prstGeom prst="rect">
            <a:avLst/>
          </a:prstGeom>
          <a:effectLst>
            <a:outerShdw blurRad="292100" dist="139700" dir="2700000" algn="ctr" rotWithShape="0">
              <a:srgbClr val="000000">
                <a:alpha val="65000"/>
              </a:srgbClr>
            </a:outerShdw>
          </a:effectLst>
        </p:spPr>
      </p:pic>
      <p:sp>
        <p:nvSpPr>
          <p:cNvPr id="4" name="TextBox 3">
            <a:extLst>
              <a:ext uri="{FF2B5EF4-FFF2-40B4-BE49-F238E27FC236}">
                <a16:creationId xmlns:a16="http://schemas.microsoft.com/office/drawing/2014/main" id="{973CDAE8-5D96-05BC-D2F4-98F455BD8F72}"/>
              </a:ext>
            </a:extLst>
          </p:cNvPr>
          <p:cNvSpPr txBox="1"/>
          <p:nvPr/>
        </p:nvSpPr>
        <p:spPr>
          <a:xfrm>
            <a:off x="5063205" y="6583362"/>
            <a:ext cx="4110498" cy="655638"/>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Candace </a:t>
            </a:r>
            <a:r>
              <a:rPr lang="en-US" sz="1000" dirty="0" err="1">
                <a:solidFill>
                  <a:schemeClr val="tx1">
                    <a:tint val="75000"/>
                  </a:schemeClr>
                </a:solidFill>
              </a:rPr>
              <a:t>Brakewood</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3622424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r>
              <a:rPr lang="en-US" dirty="0"/>
              <a:t>Light Rail Rapid Transit</a:t>
            </a:r>
          </a:p>
        </p:txBody>
      </p:sp>
      <p:sp>
        <p:nvSpPr>
          <p:cNvPr id="6" name="TextBox 5"/>
          <p:cNvSpPr txBox="1"/>
          <p:nvPr/>
        </p:nvSpPr>
        <p:spPr>
          <a:xfrm>
            <a:off x="3643745" y="5284599"/>
            <a:ext cx="4953000" cy="400110"/>
          </a:xfrm>
          <a:prstGeom prst="rect">
            <a:avLst/>
          </a:prstGeom>
          <a:noFill/>
        </p:spPr>
        <p:txBody>
          <a:bodyPr wrap="square" rtlCol="0">
            <a:spAutoFit/>
          </a:bodyPr>
          <a:lstStyle/>
          <a:p>
            <a:pPr algn="r"/>
            <a:r>
              <a:rPr lang="en-US" sz="2000" b="1" i="1" dirty="0"/>
              <a:t>Docklands Light Railway (DLR) in London</a:t>
            </a:r>
          </a:p>
        </p:txBody>
      </p:sp>
      <p:pic>
        <p:nvPicPr>
          <p:cNvPr id="2050" name="Picture 2" descr="C:\Users\cbrakewood3\Dropbox\Kari, Jeff, Scott and Candy\Photos\London DLR view from Canary Whar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62" t="24647" r="9091" b="24040"/>
          <a:stretch/>
        </p:blipFill>
        <p:spPr bwMode="auto">
          <a:xfrm>
            <a:off x="838200" y="1669472"/>
            <a:ext cx="7758545" cy="351905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88287" y="6581001"/>
            <a:ext cx="3555713" cy="276999"/>
          </a:xfrm>
          <a:prstGeom prst="rect">
            <a:avLst/>
          </a:prstGeom>
          <a:noFill/>
        </p:spPr>
        <p:txBody>
          <a:bodyPr wrap="square" rtlCol="0">
            <a:spAutoFit/>
          </a:bodyPr>
          <a:lstStyle/>
          <a:p>
            <a:pPr algn="r"/>
            <a:endParaRPr lang="en-US" sz="1200" dirty="0">
              <a:solidFill>
                <a:schemeClr val="bg1">
                  <a:lumMod val="50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40062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dirty="0"/>
              <a:t>Rubber-</a:t>
            </a:r>
            <a:r>
              <a:rPr lang="en-US" dirty="0" err="1"/>
              <a:t>Rired</a:t>
            </a:r>
            <a:r>
              <a:rPr lang="en-US" dirty="0"/>
              <a:t> Metro</a:t>
            </a:r>
          </a:p>
        </p:txBody>
      </p:sp>
      <p:sp>
        <p:nvSpPr>
          <p:cNvPr id="6" name="TextBox 5"/>
          <p:cNvSpPr txBox="1"/>
          <p:nvPr/>
        </p:nvSpPr>
        <p:spPr>
          <a:xfrm>
            <a:off x="3590260" y="5486400"/>
            <a:ext cx="4564912" cy="400110"/>
          </a:xfrm>
          <a:prstGeom prst="rect">
            <a:avLst/>
          </a:prstGeom>
          <a:noFill/>
        </p:spPr>
        <p:txBody>
          <a:bodyPr wrap="square" rtlCol="0">
            <a:spAutoFit/>
          </a:bodyPr>
          <a:lstStyle/>
          <a:p>
            <a:pPr algn="r"/>
            <a:r>
              <a:rPr lang="en-US" sz="2000" b="1" i="1" dirty="0"/>
              <a:t>Santiago, Chile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3177"/>
          <a:stretch/>
        </p:blipFill>
        <p:spPr>
          <a:xfrm>
            <a:off x="1284030" y="1450041"/>
            <a:ext cx="6869370" cy="3957918"/>
          </a:xfrm>
          <a:prstGeom prst="rect">
            <a:avLst/>
          </a:prstGeom>
          <a:effectLst>
            <a:outerShdw blurRad="292100" dist="139700" dir="2700000" algn="ctr" rotWithShape="0">
              <a:srgbClr val="000000">
                <a:alpha val="55000"/>
              </a:srgbClr>
            </a:outerShdw>
          </a:effectLst>
        </p:spPr>
      </p:pic>
      <p:sp>
        <p:nvSpPr>
          <p:cNvPr id="2" name="TextBox 1">
            <a:extLst>
              <a:ext uri="{FF2B5EF4-FFF2-40B4-BE49-F238E27FC236}">
                <a16:creationId xmlns:a16="http://schemas.microsoft.com/office/drawing/2014/main" id="{9089FEE9-0D52-D8E5-DA7D-9CBCBB4EF6B3}"/>
              </a:ext>
            </a:extLst>
          </p:cNvPr>
          <p:cNvSpPr txBox="1"/>
          <p:nvPr/>
        </p:nvSpPr>
        <p:spPr>
          <a:xfrm>
            <a:off x="5562600" y="6583362"/>
            <a:ext cx="3581400" cy="400110"/>
          </a:xfrm>
          <a:prstGeom prst="rect">
            <a:avLst/>
          </a:prstGeom>
        </p:spPr>
        <p:txBody>
          <a:bodyPr vert="horz" wrap="square" lIns="91440" tIns="45720" rIns="91440" bIns="45720" rtlCol="0">
            <a:normAutofit/>
          </a:bodyPr>
          <a:lstStyle/>
          <a:p>
            <a:pPr algn="r">
              <a:spcBef>
                <a:spcPct val="20000"/>
              </a:spcBef>
            </a:pPr>
            <a:r>
              <a:rPr kumimoji="0" lang="en-US" sz="1000" b="0" i="0" u="none" strike="noStrike" kern="1200" cap="none" spc="0" normalizeH="0" baseline="0" noProof="0" dirty="0">
                <a:ln>
                  <a:noFill/>
                </a:ln>
                <a:solidFill>
                  <a:schemeClr val="bg1">
                    <a:lumMod val="50000"/>
                  </a:schemeClr>
                </a:solidFill>
                <a:effectLst/>
                <a:uLnTx/>
                <a:uFillTx/>
                <a:ea typeface="+mn-ea"/>
                <a:cs typeface="+mn-cs"/>
              </a:rPr>
              <a:t>Image source: </a:t>
            </a:r>
            <a:r>
              <a:rPr lang="en-US" sz="1000" dirty="0">
                <a:solidFill>
                  <a:schemeClr val="bg1">
                    <a:lumMod val="50000"/>
                  </a:schemeClr>
                </a:solidFill>
                <a:ea typeface="Verdana" pitchFamily="34" charset="0"/>
                <a:cs typeface="Verdana" pitchFamily="34" charset="0"/>
              </a:rPr>
              <a:t>http://www.vassg.hu</a:t>
            </a:r>
          </a:p>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1376978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r>
              <a:rPr lang="en-US"/>
              <a:t>Monorail</a:t>
            </a:r>
          </a:p>
        </p:txBody>
      </p:sp>
      <p:pic>
        <p:nvPicPr>
          <p:cNvPr id="10242" name="Picture 2" descr="C:\Users\cbrakewood3\Dropbox\Kari, Jeff, Scott and Candy\Photos\kuala lumpur monorail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764" y="1628844"/>
            <a:ext cx="4572000" cy="34290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243" name="Picture 3" descr="C:\Users\cbrakewood3\Dropbox\Kari, Jeff, Scott and Candy\Photos\kuala lumpur monorail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879" r="53636" b="9899"/>
          <a:stretch/>
        </p:blipFill>
        <p:spPr bwMode="auto">
          <a:xfrm>
            <a:off x="1219200" y="1628844"/>
            <a:ext cx="2384714" cy="426720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65734" y="5091514"/>
            <a:ext cx="4953000" cy="400110"/>
          </a:xfrm>
          <a:prstGeom prst="rect">
            <a:avLst/>
          </a:prstGeom>
          <a:noFill/>
        </p:spPr>
        <p:txBody>
          <a:bodyPr wrap="square" rtlCol="0">
            <a:spAutoFit/>
          </a:bodyPr>
          <a:lstStyle/>
          <a:p>
            <a:pPr algn="r"/>
            <a:r>
              <a:rPr lang="en-US" sz="2000" b="1" i="1" dirty="0"/>
              <a:t>Kuala Lumpur, Malaysia</a:t>
            </a:r>
          </a:p>
        </p:txBody>
      </p:sp>
      <p:sp>
        <p:nvSpPr>
          <p:cNvPr id="2" name="TextBox 1">
            <a:extLst>
              <a:ext uri="{FF2B5EF4-FFF2-40B4-BE49-F238E27FC236}">
                <a16:creationId xmlns:a16="http://schemas.microsoft.com/office/drawing/2014/main" id="{E73CDE18-0951-EA04-29FD-761A81FB891D}"/>
              </a:ext>
            </a:extLst>
          </p:cNvPr>
          <p:cNvSpPr txBox="1"/>
          <p:nvPr/>
        </p:nvSpPr>
        <p:spPr>
          <a:xfrm>
            <a:off x="5063205" y="6583362"/>
            <a:ext cx="4110498" cy="400110"/>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Candace </a:t>
            </a:r>
            <a:r>
              <a:rPr lang="en-US" sz="1000" dirty="0" err="1">
                <a:solidFill>
                  <a:schemeClr val="tx1">
                    <a:tint val="75000"/>
                  </a:schemeClr>
                </a:solidFill>
              </a:rPr>
              <a:t>Brakewood</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417415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r>
              <a:rPr lang="en-US"/>
              <a:t>Commuter Rail</a:t>
            </a:r>
          </a:p>
        </p:txBody>
      </p:sp>
      <p:pic>
        <p:nvPicPr>
          <p:cNvPr id="12290" name="Picture 2" descr="C:\Users\cbrakewood3\Dropbox\Kari, Jeff, Scott and Candy\Photos\boston commuter rail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998"/>
          <a:stretch/>
        </p:blipFill>
        <p:spPr bwMode="auto">
          <a:xfrm>
            <a:off x="838200" y="1752600"/>
            <a:ext cx="4530436" cy="37338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2291" name="Picture 3" descr="C:\Users\cbrakewood3\Dropbox\Kari, Jeff, Scott and Candy\Photos\boston commuter rail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983"/>
          <a:stretch/>
        </p:blipFill>
        <p:spPr bwMode="auto">
          <a:xfrm>
            <a:off x="5588287" y="1752600"/>
            <a:ext cx="2971800" cy="37338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07087" y="5497515"/>
            <a:ext cx="4953000" cy="400110"/>
          </a:xfrm>
          <a:prstGeom prst="rect">
            <a:avLst/>
          </a:prstGeom>
          <a:noFill/>
        </p:spPr>
        <p:txBody>
          <a:bodyPr wrap="square" rtlCol="0">
            <a:spAutoFit/>
          </a:bodyPr>
          <a:lstStyle/>
          <a:p>
            <a:pPr algn="r"/>
            <a:r>
              <a:rPr lang="en-US" sz="2000" b="1" i="1" dirty="0"/>
              <a:t>Boston, Massachusetts</a:t>
            </a:r>
          </a:p>
        </p:txBody>
      </p:sp>
      <p:sp>
        <p:nvSpPr>
          <p:cNvPr id="9" name="TextBox 8"/>
          <p:cNvSpPr txBox="1"/>
          <p:nvPr/>
        </p:nvSpPr>
        <p:spPr>
          <a:xfrm>
            <a:off x="5588287" y="6581001"/>
            <a:ext cx="3555713" cy="276999"/>
          </a:xfrm>
          <a:prstGeom prst="rect">
            <a:avLst/>
          </a:prstGeom>
          <a:noFill/>
        </p:spPr>
        <p:txBody>
          <a:bodyPr wrap="square" rtlCol="0">
            <a:spAutoFit/>
          </a:bodyPr>
          <a:lstStyle/>
          <a:p>
            <a:pPr algn="r"/>
            <a:endParaRPr lang="en-US" sz="1200" dirty="0">
              <a:solidFill>
                <a:schemeClr val="bg1">
                  <a:lumMod val="50000"/>
                </a:schemeClr>
              </a:solidFill>
              <a:latin typeface="Verdana" pitchFamily="34" charset="0"/>
              <a:ea typeface="Verdana" pitchFamily="34" charset="0"/>
              <a:cs typeface="Verdana" pitchFamily="34" charset="0"/>
            </a:endParaRPr>
          </a:p>
        </p:txBody>
      </p:sp>
      <p:sp>
        <p:nvSpPr>
          <p:cNvPr id="2" name="TextBox 1">
            <a:extLst>
              <a:ext uri="{FF2B5EF4-FFF2-40B4-BE49-F238E27FC236}">
                <a16:creationId xmlns:a16="http://schemas.microsoft.com/office/drawing/2014/main" id="{D3E37D7E-1F8D-61EF-64DC-7C43667C6388}"/>
              </a:ext>
            </a:extLst>
          </p:cNvPr>
          <p:cNvSpPr txBox="1"/>
          <p:nvPr/>
        </p:nvSpPr>
        <p:spPr>
          <a:xfrm>
            <a:off x="5063205" y="6583362"/>
            <a:ext cx="4110498" cy="274638"/>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Candace </a:t>
            </a:r>
            <a:r>
              <a:rPr lang="en-US" sz="1000" dirty="0" err="1">
                <a:solidFill>
                  <a:schemeClr val="tx1">
                    <a:tint val="75000"/>
                  </a:schemeClr>
                </a:solidFill>
              </a:rPr>
              <a:t>Brakewood</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3250889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r>
              <a:rPr lang="en-US" dirty="0"/>
              <a:t>Family #4: Specialized Modes</a:t>
            </a:r>
          </a:p>
        </p:txBody>
      </p:sp>
      <p:sp>
        <p:nvSpPr>
          <p:cNvPr id="70659" name="Rectangle 3"/>
          <p:cNvSpPr>
            <a:spLocks noGrp="1" noChangeArrowheads="1"/>
          </p:cNvSpPr>
          <p:nvPr>
            <p:ph idx="1"/>
          </p:nvPr>
        </p:nvSpPr>
        <p:spPr/>
        <p:txBody>
          <a:bodyPr/>
          <a:lstStyle/>
          <a:p>
            <a:r>
              <a:rPr lang="en-US" dirty="0"/>
              <a:t>Terrain-Specialized</a:t>
            </a:r>
          </a:p>
          <a:p>
            <a:pPr lvl="1"/>
            <a:r>
              <a:rPr lang="en-US" dirty="0"/>
              <a:t>Cable cars</a:t>
            </a:r>
          </a:p>
          <a:p>
            <a:pPr lvl="1"/>
            <a:r>
              <a:rPr lang="en-US" dirty="0"/>
              <a:t>Funicular / inclined plane</a:t>
            </a:r>
          </a:p>
          <a:p>
            <a:pPr lvl="1"/>
            <a:r>
              <a:rPr lang="en-US" dirty="0"/>
              <a:t>Aerial tram</a:t>
            </a:r>
          </a:p>
          <a:p>
            <a:pPr lvl="1"/>
            <a:endParaRPr lang="en-US" dirty="0"/>
          </a:p>
          <a:p>
            <a:r>
              <a:rPr lang="en-US" dirty="0"/>
              <a:t>Water-based</a:t>
            </a:r>
          </a:p>
          <a:p>
            <a:pPr lvl="1"/>
            <a:r>
              <a:rPr lang="en-US" dirty="0"/>
              <a:t>Ferry</a:t>
            </a:r>
          </a:p>
        </p:txBody>
      </p:sp>
    </p:spTree>
    <p:extLst>
      <p:ext uri="{BB962C8B-B14F-4D97-AF65-F5344CB8AC3E}">
        <p14:creationId xmlns:p14="http://schemas.microsoft.com/office/powerpoint/2010/main" val="3750577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r>
              <a:rPr lang="en-US"/>
              <a:t>Cable Car</a:t>
            </a:r>
          </a:p>
        </p:txBody>
      </p:sp>
      <p:sp>
        <p:nvSpPr>
          <p:cNvPr id="6" name="TextBox 5"/>
          <p:cNvSpPr txBox="1"/>
          <p:nvPr/>
        </p:nvSpPr>
        <p:spPr>
          <a:xfrm>
            <a:off x="3581400" y="5342720"/>
            <a:ext cx="4191000" cy="400110"/>
          </a:xfrm>
          <a:prstGeom prst="rect">
            <a:avLst/>
          </a:prstGeom>
          <a:noFill/>
        </p:spPr>
        <p:txBody>
          <a:bodyPr wrap="square" rtlCol="0">
            <a:spAutoFit/>
          </a:bodyPr>
          <a:lstStyle/>
          <a:p>
            <a:pPr algn="r"/>
            <a:r>
              <a:rPr lang="en-US" sz="2000" b="1" i="1" dirty="0"/>
              <a:t>San Francisco, CA</a:t>
            </a:r>
          </a:p>
        </p:txBody>
      </p:sp>
      <p:pic>
        <p:nvPicPr>
          <p:cNvPr id="17410" name="Picture 2" descr="http://www.sfmta.com/cms/mfleet/images/car25-2080521-0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11312"/>
            <a:ext cx="5562600" cy="3719309"/>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EE6F83-3BEF-DE4F-6B26-031D16C238F3}"/>
              </a:ext>
            </a:extLst>
          </p:cNvPr>
          <p:cNvSpPr txBox="1"/>
          <p:nvPr/>
        </p:nvSpPr>
        <p:spPr>
          <a:xfrm>
            <a:off x="6501809" y="6614319"/>
            <a:ext cx="2642191" cy="487362"/>
          </a:xfrm>
          <a:prstGeom prst="rect">
            <a:avLst/>
          </a:prstGeom>
        </p:spPr>
        <p:txBody>
          <a:bodyPr vert="horz" wrap="square" lIns="91440" tIns="45720" rIns="91440" bIns="45720" rtlCol="0">
            <a:normAutofit/>
          </a:bodyPr>
          <a:lstStyle/>
          <a:p>
            <a:pPr algn="r">
              <a:spcBef>
                <a:spcPct val="20000"/>
              </a:spcBef>
            </a:pPr>
            <a:r>
              <a:rPr kumimoji="0" lang="en-US" sz="1000" b="0" i="0" u="none" strike="noStrike" kern="1200" cap="none" spc="0" normalizeH="0" baseline="0" noProof="0" dirty="0">
                <a:ln>
                  <a:noFill/>
                </a:ln>
                <a:solidFill>
                  <a:schemeClr val="bg1">
                    <a:lumMod val="50000"/>
                  </a:schemeClr>
                </a:solidFill>
                <a:effectLst/>
                <a:uLnTx/>
                <a:uFillTx/>
                <a:ea typeface="+mn-ea"/>
                <a:cs typeface="+mn-cs"/>
              </a:rPr>
              <a:t>Image source: </a:t>
            </a:r>
            <a:r>
              <a:rPr lang="en-US" sz="1000" dirty="0">
                <a:solidFill>
                  <a:schemeClr val="bg1">
                    <a:lumMod val="50000"/>
                  </a:schemeClr>
                </a:solidFill>
                <a:ea typeface="Verdana" pitchFamily="34" charset="0"/>
                <a:cs typeface="Verdana" pitchFamily="34" charset="0"/>
              </a:rPr>
              <a:t>SFMTA</a:t>
            </a:r>
          </a:p>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endParaRPr kumimoji="0" lang="en-US" sz="1000" b="0" i="0" u="none" strike="noStrike" kern="1200" cap="none" spc="0" normalizeH="0" baseline="0" noProof="0" dirty="0">
              <a:ln>
                <a:noFill/>
              </a:ln>
              <a:solidFill>
                <a:schemeClr val="bg1">
                  <a:lumMod val="50000"/>
                </a:schemeClr>
              </a:solidFill>
              <a:effectLst/>
              <a:uLnTx/>
              <a:uFillTx/>
              <a:ea typeface="+mn-ea"/>
              <a:cs typeface="+mn-cs"/>
            </a:endParaRPr>
          </a:p>
        </p:txBody>
      </p:sp>
    </p:spTree>
    <p:extLst>
      <p:ext uri="{BB962C8B-B14F-4D97-AF65-F5344CB8AC3E}">
        <p14:creationId xmlns:p14="http://schemas.microsoft.com/office/powerpoint/2010/main" val="4097541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r>
              <a:rPr lang="en-US" dirty="0"/>
              <a:t>Funicular / Incline</a:t>
            </a:r>
          </a:p>
        </p:txBody>
      </p:sp>
      <p:sp>
        <p:nvSpPr>
          <p:cNvPr id="6" name="TextBox 5"/>
          <p:cNvSpPr txBox="1"/>
          <p:nvPr/>
        </p:nvSpPr>
        <p:spPr>
          <a:xfrm>
            <a:off x="4222898" y="5132180"/>
            <a:ext cx="3962400" cy="400110"/>
          </a:xfrm>
          <a:prstGeom prst="rect">
            <a:avLst/>
          </a:prstGeom>
          <a:noFill/>
        </p:spPr>
        <p:txBody>
          <a:bodyPr wrap="square" rtlCol="0">
            <a:spAutoFit/>
          </a:bodyPr>
          <a:lstStyle/>
          <a:p>
            <a:pPr algn="r"/>
            <a:r>
              <a:rPr lang="en-US" sz="2000" b="1" i="1" dirty="0"/>
              <a:t>Incline Railway, Chattanooga, TN</a:t>
            </a:r>
          </a:p>
        </p:txBody>
      </p:sp>
      <p:pic>
        <p:nvPicPr>
          <p:cNvPr id="2" name="Picture 1"/>
          <p:cNvPicPr>
            <a:picLocks noChangeAspect="1"/>
          </p:cNvPicPr>
          <p:nvPr/>
        </p:nvPicPr>
        <p:blipFill rotWithShape="1">
          <a:blip r:embed="rId3"/>
          <a:srcRect l="10848" t="35297" r="50822" b="35747"/>
          <a:stretch/>
        </p:blipFill>
        <p:spPr>
          <a:xfrm>
            <a:off x="4714050" y="1748857"/>
            <a:ext cx="3439350" cy="3360286"/>
          </a:xfrm>
          <a:prstGeom prst="rect">
            <a:avLst/>
          </a:prstGeom>
          <a:effectLst>
            <a:outerShdw blurRad="292100" dist="139700" dir="2700000" algn="ctr" rotWithShape="0">
              <a:srgbClr val="000000">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524" y="1748857"/>
            <a:ext cx="3360286" cy="3360286"/>
          </a:xfrm>
          <a:prstGeom prst="rect">
            <a:avLst/>
          </a:prstGeom>
          <a:effectLst>
            <a:outerShdw blurRad="292100" dist="139700" dir="2700000" algn="ctr" rotWithShape="0">
              <a:srgbClr val="000000">
                <a:alpha val="65000"/>
              </a:srgbClr>
            </a:outerShdw>
          </a:effectLst>
        </p:spPr>
      </p:pic>
      <p:sp>
        <p:nvSpPr>
          <p:cNvPr id="5" name="TextBox 4"/>
          <p:cNvSpPr txBox="1"/>
          <p:nvPr/>
        </p:nvSpPr>
        <p:spPr>
          <a:xfrm>
            <a:off x="6508898" y="6583362"/>
            <a:ext cx="2635102" cy="288645"/>
          </a:xfrm>
          <a:prstGeom prst="rect">
            <a:avLst/>
          </a:prstGeom>
        </p:spPr>
        <p:txBody>
          <a:bodyPr vert="horz" wrap="square" lIns="91440" tIns="45720" rIns="91440" bIns="45720" rtlCol="0">
            <a:normAutofit/>
          </a:bodyPr>
          <a:lstStyle/>
          <a:p>
            <a:pPr algn="r">
              <a:spcBef>
                <a:spcPct val="20000"/>
              </a:spcBef>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Image source: </a:t>
            </a:r>
            <a:r>
              <a:rPr lang="en-US" sz="1000" dirty="0">
                <a:solidFill>
                  <a:schemeClr val="bg1">
                    <a:lumMod val="50000"/>
                  </a:schemeClr>
                </a:solidFill>
              </a:rPr>
              <a:t>http://www.ridetheincline.com/</a:t>
            </a:r>
            <a:endParaRPr kumimoji="0" lang="en-US" sz="1000" b="0" i="0" u="none" strike="noStrike" kern="1200" cap="none" spc="0" normalizeH="0" baseline="0" noProof="0" dirty="0">
              <a:ln>
                <a:noFill/>
              </a:ln>
              <a:solidFill>
                <a:schemeClr val="bg1">
                  <a:lumMod val="50000"/>
                </a:schemeClr>
              </a:solidFill>
              <a:effectLst/>
              <a:uLnTx/>
              <a:uFillTx/>
            </a:endParaRPr>
          </a:p>
        </p:txBody>
      </p:sp>
    </p:spTree>
    <p:extLst>
      <p:ext uri="{BB962C8B-B14F-4D97-AF65-F5344CB8AC3E}">
        <p14:creationId xmlns:p14="http://schemas.microsoft.com/office/powerpoint/2010/main" val="1529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3" y="4419600"/>
            <a:ext cx="8193087" cy="1362075"/>
          </a:xfrm>
        </p:spPr>
        <p:txBody>
          <a:bodyPr/>
          <a:lstStyle/>
          <a:p>
            <a:r>
              <a:rPr lang="en-US" dirty="0"/>
              <a:t>Key modal Characteristics</a:t>
            </a:r>
          </a:p>
        </p:txBody>
      </p:sp>
      <p:sp>
        <p:nvSpPr>
          <p:cNvPr id="8" name="Text Placeholder 7"/>
          <p:cNvSpPr>
            <a:spLocks noGrp="1"/>
          </p:cNvSpPr>
          <p:nvPr>
            <p:ph type="body" idx="1"/>
          </p:nvPr>
        </p:nvSpPr>
        <p:spPr>
          <a:xfrm>
            <a:off x="722313" y="3886200"/>
            <a:ext cx="7772400" cy="1500187"/>
          </a:xfrm>
        </p:spPr>
        <p:txBody>
          <a:bodyPr/>
          <a:lstStyle/>
          <a:p>
            <a:r>
              <a:rPr lang="en-US" dirty="0"/>
              <a:t>These characteristics allow us to differentiate between modes</a:t>
            </a:r>
          </a:p>
        </p:txBody>
      </p:sp>
    </p:spTree>
    <p:extLst>
      <p:ext uri="{BB962C8B-B14F-4D97-AF65-F5344CB8AC3E}">
        <p14:creationId xmlns:p14="http://schemas.microsoft.com/office/powerpoint/2010/main" val="2894992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r>
              <a:rPr lang="en-US"/>
              <a:t>Aerial Tram</a:t>
            </a:r>
          </a:p>
        </p:txBody>
      </p:sp>
      <p:pic>
        <p:nvPicPr>
          <p:cNvPr id="55301" name="Picture 5" descr="Image:Roosevelt Island Tramway.jpg">
            <a:hlinkClick r:id="rId3"/>
          </p:cNvPr>
          <p:cNvPicPr>
            <a:picLocks noChangeAspect="1" noChangeArrowheads="1"/>
          </p:cNvPicPr>
          <p:nvPr/>
        </p:nvPicPr>
        <p:blipFill>
          <a:blip r:embed="rId4" cstate="print"/>
          <a:srcRect/>
          <a:stretch>
            <a:fillRect/>
          </a:stretch>
        </p:blipFill>
        <p:spPr bwMode="auto">
          <a:xfrm>
            <a:off x="1149378" y="1905000"/>
            <a:ext cx="7136190" cy="33718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323168" y="5289550"/>
            <a:ext cx="3962400" cy="400110"/>
          </a:xfrm>
          <a:prstGeom prst="rect">
            <a:avLst/>
          </a:prstGeom>
          <a:noFill/>
        </p:spPr>
        <p:txBody>
          <a:bodyPr wrap="square" rtlCol="0">
            <a:spAutoFit/>
          </a:bodyPr>
          <a:lstStyle/>
          <a:p>
            <a:pPr algn="r"/>
            <a:r>
              <a:rPr lang="en-US" sz="2000" b="1" i="1" dirty="0"/>
              <a:t>Roosevelt Island, NY</a:t>
            </a:r>
          </a:p>
        </p:txBody>
      </p:sp>
      <p:sp>
        <p:nvSpPr>
          <p:cNvPr id="2" name="TextBox 1">
            <a:extLst>
              <a:ext uri="{FF2B5EF4-FFF2-40B4-BE49-F238E27FC236}">
                <a16:creationId xmlns:a16="http://schemas.microsoft.com/office/drawing/2014/main" id="{2D0E1E96-E7E6-C203-5E90-972F8662ABE6}"/>
              </a:ext>
            </a:extLst>
          </p:cNvPr>
          <p:cNvSpPr txBox="1"/>
          <p:nvPr/>
        </p:nvSpPr>
        <p:spPr>
          <a:xfrm>
            <a:off x="3352800" y="6583362"/>
            <a:ext cx="5791200" cy="400110"/>
          </a:xfrm>
          <a:prstGeom prst="rect">
            <a:avLst/>
          </a:prstGeom>
        </p:spPr>
        <p:txBody>
          <a:bodyPr vert="horz" wrap="square" lIns="91440" tIns="45720" rIns="91440" bIns="45720" rtlCol="0">
            <a:normAutofit/>
          </a:bodyPr>
          <a:lstStyle/>
          <a:p>
            <a:pPr algn="r">
              <a:spcBef>
                <a:spcPct val="20000"/>
              </a:spcBef>
            </a:pPr>
            <a:r>
              <a:rPr kumimoji="0" lang="en-US" sz="1000" b="0" i="0" u="none" strike="noStrike" kern="1200" cap="none" spc="0" normalizeH="0" baseline="0" noProof="0" dirty="0">
                <a:ln>
                  <a:noFill/>
                </a:ln>
                <a:solidFill>
                  <a:schemeClr val="tx1">
                    <a:tint val="75000"/>
                  </a:schemeClr>
                </a:solidFill>
                <a:effectLst/>
                <a:uLnTx/>
                <a:uFillTx/>
                <a:ea typeface="+mn-ea"/>
                <a:cs typeface="+mn-cs"/>
              </a:rPr>
              <a:t>Image source: </a:t>
            </a:r>
            <a:r>
              <a:rPr lang="en-US" sz="1000" dirty="0">
                <a:solidFill>
                  <a:schemeClr val="bg1">
                    <a:lumMod val="50000"/>
                  </a:schemeClr>
                </a:solidFill>
                <a:ea typeface="Verdana" pitchFamily="34" charset="0"/>
                <a:cs typeface="Verdana" pitchFamily="34" charset="0"/>
              </a:rPr>
              <a:t>en.wikipedia.org/wiki/</a:t>
            </a:r>
            <a:r>
              <a:rPr lang="en-US" sz="1000" dirty="0" err="1">
                <a:solidFill>
                  <a:schemeClr val="bg1">
                    <a:lumMod val="50000"/>
                  </a:schemeClr>
                </a:solidFill>
                <a:ea typeface="Verdana" pitchFamily="34" charset="0"/>
                <a:cs typeface="Verdana" pitchFamily="34" charset="0"/>
              </a:rPr>
              <a:t>File:Roosevelt_Island_Tramway.jpg</a:t>
            </a:r>
            <a:endParaRPr lang="en-US" sz="1000" dirty="0">
              <a:solidFill>
                <a:schemeClr val="bg1">
                  <a:lumMod val="50000"/>
                </a:schemeClr>
              </a:solidFill>
              <a:ea typeface="Verdana" pitchFamily="34" charset="0"/>
              <a:cs typeface="Verdana" pitchFamily="34" charset="0"/>
            </a:endParaRPr>
          </a:p>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endParaRPr kumimoji="0" lang="en-US" sz="1000" b="0" i="0" u="none" strike="noStrike" kern="1200" cap="none" spc="0" normalizeH="0" baseline="0" noProof="0" dirty="0">
              <a:ln>
                <a:noFill/>
              </a:ln>
              <a:solidFill>
                <a:schemeClr val="tx1">
                  <a:tint val="75000"/>
                </a:schemeClr>
              </a:solidFill>
              <a:effectLst/>
              <a:uLnTx/>
              <a:uFillTx/>
              <a:ea typeface="+mn-ea"/>
              <a:cs typeface="+mn-cs"/>
            </a:endParaRPr>
          </a:p>
        </p:txBody>
      </p:sp>
    </p:spTree>
    <p:extLst>
      <p:ext uri="{BB962C8B-B14F-4D97-AF65-F5344CB8AC3E}">
        <p14:creationId xmlns:p14="http://schemas.microsoft.com/office/powerpoint/2010/main" val="188789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r>
              <a:rPr lang="en-US" dirty="0"/>
              <a:t>Ferries</a:t>
            </a:r>
          </a:p>
        </p:txBody>
      </p:sp>
      <p:sp>
        <p:nvSpPr>
          <p:cNvPr id="6" name="TextBox 5"/>
          <p:cNvSpPr txBox="1"/>
          <p:nvPr/>
        </p:nvSpPr>
        <p:spPr>
          <a:xfrm>
            <a:off x="4343400" y="5715000"/>
            <a:ext cx="3962400" cy="400110"/>
          </a:xfrm>
          <a:prstGeom prst="rect">
            <a:avLst/>
          </a:prstGeom>
          <a:noFill/>
        </p:spPr>
        <p:txBody>
          <a:bodyPr wrap="square" rtlCol="0">
            <a:spAutoFit/>
          </a:bodyPr>
          <a:lstStyle/>
          <a:p>
            <a:pPr algn="r"/>
            <a:r>
              <a:rPr lang="en-US" sz="2000" b="1" i="1" dirty="0">
                <a:solidFill>
                  <a:schemeClr val="bg1"/>
                </a:solidFill>
              </a:rPr>
              <a:t>Seattle, WA</a:t>
            </a:r>
          </a:p>
        </p:txBody>
      </p:sp>
      <p:pic>
        <p:nvPicPr>
          <p:cNvPr id="11266" name="Picture 2" descr="C:\Users\cbrakewood3\Dropbox\Kari, Jeff, Scott and Candy\Photos\seattle ferry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788" b="34141"/>
          <a:stretch/>
        </p:blipFill>
        <p:spPr bwMode="auto">
          <a:xfrm>
            <a:off x="914400" y="2181255"/>
            <a:ext cx="7770436" cy="27432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57236" y="4926027"/>
            <a:ext cx="4953000" cy="400110"/>
          </a:xfrm>
          <a:prstGeom prst="rect">
            <a:avLst/>
          </a:prstGeom>
          <a:noFill/>
        </p:spPr>
        <p:txBody>
          <a:bodyPr wrap="square" rtlCol="0">
            <a:spAutoFit/>
          </a:bodyPr>
          <a:lstStyle/>
          <a:p>
            <a:pPr algn="r"/>
            <a:r>
              <a:rPr lang="en-US" sz="2000" b="1" i="1" dirty="0"/>
              <a:t>Seattle, Washington</a:t>
            </a:r>
          </a:p>
        </p:txBody>
      </p:sp>
      <p:sp>
        <p:nvSpPr>
          <p:cNvPr id="2" name="TextBox 1">
            <a:extLst>
              <a:ext uri="{FF2B5EF4-FFF2-40B4-BE49-F238E27FC236}">
                <a16:creationId xmlns:a16="http://schemas.microsoft.com/office/drawing/2014/main" id="{A1208719-840A-08C9-FBE3-2E198B8F1B9B}"/>
              </a:ext>
            </a:extLst>
          </p:cNvPr>
          <p:cNvSpPr txBox="1"/>
          <p:nvPr/>
        </p:nvSpPr>
        <p:spPr>
          <a:xfrm>
            <a:off x="5063205" y="6583362"/>
            <a:ext cx="4110498" cy="315088"/>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Image source: Candace </a:t>
            </a:r>
            <a:r>
              <a:rPr lang="en-US" sz="1000" dirty="0" err="1">
                <a:solidFill>
                  <a:schemeClr val="tx1">
                    <a:tint val="75000"/>
                  </a:schemeClr>
                </a:solidFill>
              </a:rPr>
              <a:t>Brakewood</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4204495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0"/>
            <a:ext cx="8726488" cy="1362075"/>
          </a:xfrm>
        </p:spPr>
        <p:txBody>
          <a:bodyPr>
            <a:normAutofit/>
          </a:bodyPr>
          <a:lstStyle/>
          <a:p>
            <a:r>
              <a:rPr lang="en-US" dirty="0"/>
              <a:t>Comparison of Modes in the USA</a:t>
            </a:r>
          </a:p>
        </p:txBody>
      </p:sp>
    </p:spTree>
    <p:extLst>
      <p:ext uri="{BB962C8B-B14F-4D97-AF65-F5344CB8AC3E}">
        <p14:creationId xmlns:p14="http://schemas.microsoft.com/office/powerpoint/2010/main" val="2650289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APTA: Nationwide </a:t>
            </a:r>
            <a:r>
              <a:rPr lang="en-US" dirty="0" err="1"/>
              <a:t>Pax</a:t>
            </a:r>
            <a:r>
              <a:rPr lang="en-US" dirty="0"/>
              <a:t> Trips by Mode</a:t>
            </a:r>
          </a:p>
        </p:txBody>
      </p:sp>
      <p:sp>
        <p:nvSpPr>
          <p:cNvPr id="4" name="TextBox 3"/>
          <p:cNvSpPr txBox="1"/>
          <p:nvPr/>
        </p:nvSpPr>
        <p:spPr>
          <a:xfrm>
            <a:off x="5029200" y="6553200"/>
            <a:ext cx="4114800" cy="304800"/>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Source: 2020</a:t>
            </a:r>
            <a:r>
              <a:rPr kumimoji="0" lang="en-US" sz="1000" b="0" i="0" u="none" strike="noStrike" kern="1200" cap="none" spc="0" normalizeH="0" noProof="0" dirty="0">
                <a:ln>
                  <a:noFill/>
                </a:ln>
                <a:solidFill>
                  <a:schemeClr val="tx1">
                    <a:tint val="75000"/>
                  </a:schemeClr>
                </a:solidFill>
                <a:effectLst/>
                <a:uLnTx/>
                <a:uFillTx/>
                <a:latin typeface="+mn-lt"/>
                <a:ea typeface="+mn-ea"/>
                <a:cs typeface="+mn-cs"/>
              </a:rPr>
              <a:t> </a:t>
            </a: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APTA Fact</a:t>
            </a:r>
            <a:r>
              <a:rPr kumimoji="0" lang="en-US" sz="1000" b="0" i="0" u="none" strike="noStrike" kern="1200" cap="none" spc="0" normalizeH="0" noProof="0" dirty="0">
                <a:ln>
                  <a:noFill/>
                </a:ln>
                <a:solidFill>
                  <a:schemeClr val="tx1">
                    <a:tint val="75000"/>
                  </a:schemeClr>
                </a:solidFill>
                <a:effectLst/>
                <a:uLnTx/>
                <a:uFillTx/>
                <a:latin typeface="+mn-lt"/>
                <a:ea typeface="+mn-ea"/>
                <a:cs typeface="+mn-cs"/>
              </a:rPr>
              <a:t> B</a:t>
            </a: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ook</a:t>
            </a:r>
            <a:r>
              <a:rPr lang="en-US" sz="1000" dirty="0">
                <a:solidFill>
                  <a:schemeClr val="tx1">
                    <a:tint val="75000"/>
                  </a:schemeClr>
                </a:solidFill>
              </a:rPr>
              <a:t>, pages 4-5</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7" name="Picture 6"/>
          <p:cNvPicPr>
            <a:picLocks noChangeAspect="1"/>
          </p:cNvPicPr>
          <p:nvPr/>
        </p:nvPicPr>
        <p:blipFill rotWithShape="1">
          <a:blip r:embed="rId3"/>
          <a:srcRect t="33243"/>
          <a:stretch/>
        </p:blipFill>
        <p:spPr>
          <a:xfrm>
            <a:off x="718464" y="3276600"/>
            <a:ext cx="4185714" cy="705718"/>
          </a:xfrm>
          <a:prstGeom prst="rect">
            <a:avLst/>
          </a:prstGeom>
        </p:spPr>
      </p:pic>
      <p:pic>
        <p:nvPicPr>
          <p:cNvPr id="8" name="Picture 7"/>
          <p:cNvPicPr>
            <a:picLocks noChangeAspect="1"/>
          </p:cNvPicPr>
          <p:nvPr/>
        </p:nvPicPr>
        <p:blipFill>
          <a:blip r:embed="rId4"/>
          <a:stretch>
            <a:fillRect/>
          </a:stretch>
        </p:blipFill>
        <p:spPr>
          <a:xfrm>
            <a:off x="4847312" y="3276600"/>
            <a:ext cx="3645582" cy="788780"/>
          </a:xfrm>
          <a:prstGeom prst="rect">
            <a:avLst/>
          </a:prstGeom>
        </p:spPr>
      </p:pic>
      <p:pic>
        <p:nvPicPr>
          <p:cNvPr id="14" name="Picture 13"/>
          <p:cNvPicPr>
            <a:picLocks noChangeAspect="1"/>
          </p:cNvPicPr>
          <p:nvPr/>
        </p:nvPicPr>
        <p:blipFill>
          <a:blip r:embed="rId5"/>
          <a:stretch>
            <a:fillRect/>
          </a:stretch>
        </p:blipFill>
        <p:spPr>
          <a:xfrm>
            <a:off x="753399" y="2387748"/>
            <a:ext cx="7729611" cy="805790"/>
          </a:xfrm>
          <a:prstGeom prst="rect">
            <a:avLst/>
          </a:prstGeom>
        </p:spPr>
      </p:pic>
      <p:sp>
        <p:nvSpPr>
          <p:cNvPr id="12" name="Rectangle 11"/>
          <p:cNvSpPr/>
          <p:nvPr/>
        </p:nvSpPr>
        <p:spPr>
          <a:xfrm>
            <a:off x="2895600" y="3193538"/>
            <a:ext cx="637305" cy="7887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57800" y="3249821"/>
            <a:ext cx="637305" cy="7887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5800" y="1800686"/>
            <a:ext cx="8372862" cy="3990514"/>
          </a:xfrm>
          <a:prstGeom prst="rect">
            <a:avLst/>
          </a:prstGeom>
        </p:spPr>
      </p:pic>
      <p:sp>
        <p:nvSpPr>
          <p:cNvPr id="3" name="Title 1"/>
          <p:cNvSpPr>
            <a:spLocks noGrp="1"/>
          </p:cNvSpPr>
          <p:nvPr>
            <p:ph type="title"/>
          </p:nvPr>
        </p:nvSpPr>
        <p:spPr/>
        <p:txBody>
          <a:bodyPr>
            <a:normAutofit fontScale="90000"/>
          </a:bodyPr>
          <a:lstStyle/>
          <a:p>
            <a:r>
              <a:rPr lang="en-US" dirty="0"/>
              <a:t>APTA: Largest </a:t>
            </a:r>
            <a:r>
              <a:rPr lang="en-US" b="1" i="1" dirty="0"/>
              <a:t>Heavy Rail </a:t>
            </a:r>
            <a:r>
              <a:rPr lang="en-US" dirty="0"/>
              <a:t>Agencies</a:t>
            </a:r>
          </a:p>
        </p:txBody>
      </p:sp>
      <p:sp>
        <p:nvSpPr>
          <p:cNvPr id="5" name="TextBox 4"/>
          <p:cNvSpPr txBox="1"/>
          <p:nvPr/>
        </p:nvSpPr>
        <p:spPr>
          <a:xfrm>
            <a:off x="5029200" y="6553200"/>
            <a:ext cx="4114800" cy="304800"/>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Source: 2020 APTA Fact</a:t>
            </a:r>
            <a:r>
              <a:rPr kumimoji="0" lang="en-US" sz="1000" b="0" i="0" u="none" strike="noStrike" kern="1200" cap="none" spc="0" normalizeH="0" noProof="0" dirty="0">
                <a:ln>
                  <a:noFill/>
                </a:ln>
                <a:solidFill>
                  <a:schemeClr val="tx1">
                    <a:tint val="75000"/>
                  </a:schemeClr>
                </a:solidFill>
                <a:effectLst/>
                <a:uLnTx/>
                <a:uFillTx/>
                <a:latin typeface="+mn-lt"/>
                <a:ea typeface="+mn-ea"/>
                <a:cs typeface="+mn-cs"/>
              </a:rPr>
              <a:t> B</a:t>
            </a: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ook</a:t>
            </a:r>
            <a:r>
              <a:rPr lang="en-US" sz="1000" dirty="0">
                <a:solidFill>
                  <a:schemeClr val="tx1">
                    <a:tint val="75000"/>
                  </a:schemeClr>
                </a:solidFill>
              </a:rPr>
              <a:t>, page 45</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045296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1536083"/>
            <a:ext cx="7952905" cy="4298596"/>
          </a:xfrm>
          <a:prstGeom prst="rect">
            <a:avLst/>
          </a:prstGeom>
        </p:spPr>
      </p:pic>
      <p:sp>
        <p:nvSpPr>
          <p:cNvPr id="4" name="Title 1"/>
          <p:cNvSpPr>
            <a:spLocks noGrp="1"/>
          </p:cNvSpPr>
          <p:nvPr>
            <p:ph type="title"/>
          </p:nvPr>
        </p:nvSpPr>
        <p:spPr/>
        <p:txBody>
          <a:bodyPr>
            <a:normAutofit fontScale="90000"/>
          </a:bodyPr>
          <a:lstStyle/>
          <a:p>
            <a:r>
              <a:rPr lang="en-US" dirty="0"/>
              <a:t>APTA: Largest </a:t>
            </a:r>
            <a:r>
              <a:rPr lang="en-US" b="1" i="1" dirty="0"/>
              <a:t>Bus </a:t>
            </a:r>
            <a:r>
              <a:rPr lang="en-US" dirty="0"/>
              <a:t>Agencies</a:t>
            </a:r>
          </a:p>
        </p:txBody>
      </p:sp>
      <p:sp>
        <p:nvSpPr>
          <p:cNvPr id="5" name="TextBox 4"/>
          <p:cNvSpPr txBox="1"/>
          <p:nvPr/>
        </p:nvSpPr>
        <p:spPr>
          <a:xfrm>
            <a:off x="5029200" y="6583362"/>
            <a:ext cx="4114800" cy="304800"/>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Source: 2020 APTA Fact</a:t>
            </a:r>
            <a:r>
              <a:rPr kumimoji="0" lang="en-US" sz="1000" b="0" i="0" u="none" strike="noStrike" kern="1200" cap="none" spc="0" normalizeH="0" noProof="0" dirty="0">
                <a:ln>
                  <a:noFill/>
                </a:ln>
                <a:solidFill>
                  <a:schemeClr val="tx1">
                    <a:tint val="75000"/>
                  </a:schemeClr>
                </a:solidFill>
                <a:effectLst/>
                <a:uLnTx/>
                <a:uFillTx/>
                <a:latin typeface="+mn-lt"/>
                <a:ea typeface="+mn-ea"/>
                <a:cs typeface="+mn-cs"/>
              </a:rPr>
              <a:t> B</a:t>
            </a: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ook</a:t>
            </a:r>
            <a:r>
              <a:rPr lang="en-US" sz="1000" dirty="0">
                <a:solidFill>
                  <a:schemeClr val="tx1">
                    <a:tint val="75000"/>
                  </a:schemeClr>
                </a:solidFill>
              </a:rPr>
              <a:t>, page 35</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912667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81100" y="1143000"/>
            <a:ext cx="6781800" cy="5158227"/>
          </a:xfrm>
          <a:prstGeom prst="rect">
            <a:avLst/>
          </a:prstGeom>
        </p:spPr>
      </p:pic>
      <p:sp>
        <p:nvSpPr>
          <p:cNvPr id="2" name="Title 1"/>
          <p:cNvSpPr>
            <a:spLocks noGrp="1"/>
          </p:cNvSpPr>
          <p:nvPr>
            <p:ph type="title"/>
          </p:nvPr>
        </p:nvSpPr>
        <p:spPr/>
        <p:txBody>
          <a:bodyPr>
            <a:normAutofit fontScale="90000"/>
          </a:bodyPr>
          <a:lstStyle/>
          <a:p>
            <a:r>
              <a:rPr lang="en-US" dirty="0"/>
              <a:t>APTA: Largest </a:t>
            </a:r>
            <a:r>
              <a:rPr lang="en-US" b="1" i="1" dirty="0"/>
              <a:t>Commuter Rail </a:t>
            </a:r>
            <a:r>
              <a:rPr lang="en-US" dirty="0"/>
              <a:t>Agencies</a:t>
            </a:r>
          </a:p>
        </p:txBody>
      </p:sp>
      <p:sp>
        <p:nvSpPr>
          <p:cNvPr id="4" name="TextBox 3"/>
          <p:cNvSpPr txBox="1"/>
          <p:nvPr/>
        </p:nvSpPr>
        <p:spPr>
          <a:xfrm>
            <a:off x="3581400" y="6400800"/>
            <a:ext cx="5562600" cy="605118"/>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Source: 2020 APTA Fact Book, page 39</a:t>
            </a:r>
          </a:p>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rPr>
              <a:t>Note: Hybrid Rail agencies not</a:t>
            </a:r>
            <a:r>
              <a:rPr kumimoji="0" lang="en-US" sz="1000" b="0" i="0" u="none" strike="noStrike" kern="1200" cap="none" spc="0" normalizeH="0" noProof="0" dirty="0">
                <a:ln>
                  <a:noFill/>
                </a:ln>
                <a:solidFill>
                  <a:schemeClr val="tx1">
                    <a:tint val="75000"/>
                  </a:schemeClr>
                </a:solidFill>
                <a:effectLst/>
                <a:uLnTx/>
                <a:uFillTx/>
              </a:rPr>
              <a:t> shown here</a:t>
            </a:r>
            <a:endParaRPr kumimoji="0" lang="en-US" sz="1000" b="0" i="0" u="none" strike="noStrike" kern="120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2369096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0600" y="1030820"/>
            <a:ext cx="7704762" cy="5104762"/>
          </a:xfrm>
          <a:prstGeom prst="rect">
            <a:avLst/>
          </a:prstGeom>
        </p:spPr>
      </p:pic>
      <p:sp>
        <p:nvSpPr>
          <p:cNvPr id="3" name="Title 1"/>
          <p:cNvSpPr txBox="1">
            <a:spLocks/>
          </p:cNvSpPr>
          <p:nvPr/>
        </p:nvSpPr>
        <p:spPr>
          <a:xfrm>
            <a:off x="838200" y="304800"/>
            <a:ext cx="7543800" cy="487362"/>
          </a:xfrm>
          <a:prstGeom prst="rect">
            <a:avLst/>
          </a:prstGeom>
        </p:spPr>
        <p:txBody>
          <a:bodyPr vert="horz" lIns="91440" tIns="45720" rIns="91440" bIns="45720" rtlCol="0" anchor="ctr">
            <a:normAutofit fontScale="82500" lnSpcReduction="20000"/>
          </a:bodyPr>
          <a:lstStyle>
            <a:lvl1pPr algn="l" defTabSz="914400" rtl="0" eaLnBrk="1" latinLnBrk="0" hangingPunct="1">
              <a:spcBef>
                <a:spcPct val="0"/>
              </a:spcBef>
              <a:buNone/>
              <a:defRPr sz="3600" kern="1200">
                <a:solidFill>
                  <a:schemeClr val="bg1">
                    <a:lumMod val="50000"/>
                  </a:schemeClr>
                </a:solidFill>
                <a:latin typeface="Corbel" pitchFamily="34" charset="0"/>
                <a:ea typeface="+mj-ea"/>
                <a:cs typeface="+mj-cs"/>
              </a:defRPr>
            </a:lvl1pPr>
          </a:lstStyle>
          <a:p>
            <a:r>
              <a:rPr lang="en-US" dirty="0"/>
              <a:t>APTA: Largest </a:t>
            </a:r>
            <a:r>
              <a:rPr lang="en-US" b="1" i="1" dirty="0"/>
              <a:t>Light Rail </a:t>
            </a:r>
            <a:r>
              <a:rPr lang="en-US" dirty="0"/>
              <a:t>Agencies</a:t>
            </a:r>
          </a:p>
        </p:txBody>
      </p:sp>
      <p:sp>
        <p:nvSpPr>
          <p:cNvPr id="5" name="TextBox 4"/>
          <p:cNvSpPr txBox="1"/>
          <p:nvPr/>
        </p:nvSpPr>
        <p:spPr>
          <a:xfrm>
            <a:off x="3581400" y="6374240"/>
            <a:ext cx="5562600" cy="487362"/>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bg1">
                    <a:lumMod val="50000"/>
                  </a:schemeClr>
                </a:solidFill>
                <a:effectLst/>
                <a:uLnTx/>
                <a:uFillTx/>
              </a:rPr>
              <a:t>Source: 2020 APTA Fact</a:t>
            </a:r>
            <a:r>
              <a:rPr kumimoji="0" lang="en-US" sz="1000" b="0" i="0" u="none" strike="noStrike" kern="1200" cap="none" spc="0" normalizeH="0" noProof="0" dirty="0">
                <a:ln>
                  <a:noFill/>
                </a:ln>
                <a:solidFill>
                  <a:schemeClr val="bg1">
                    <a:lumMod val="50000"/>
                  </a:schemeClr>
                </a:solidFill>
                <a:effectLst/>
                <a:uLnTx/>
                <a:uFillTx/>
              </a:rPr>
              <a:t> B</a:t>
            </a:r>
            <a:r>
              <a:rPr kumimoji="0" lang="en-US" sz="1000" b="0" i="0" u="none" strike="noStrike" kern="1200" cap="none" spc="0" normalizeH="0" baseline="0" noProof="0" dirty="0">
                <a:ln>
                  <a:noFill/>
                </a:ln>
                <a:solidFill>
                  <a:schemeClr val="bg1">
                    <a:lumMod val="50000"/>
                  </a:schemeClr>
                </a:solidFill>
                <a:effectLst/>
                <a:uLnTx/>
                <a:uFillTx/>
              </a:rPr>
              <a:t>ook</a:t>
            </a:r>
            <a:r>
              <a:rPr lang="en-US" sz="1000" dirty="0">
                <a:solidFill>
                  <a:schemeClr val="bg1">
                    <a:lumMod val="50000"/>
                  </a:schemeClr>
                </a:solidFill>
              </a:rPr>
              <a:t>, page 41</a:t>
            </a:r>
          </a:p>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bg1">
                    <a:lumMod val="50000"/>
                  </a:schemeClr>
                </a:solidFill>
                <a:effectLst/>
                <a:uLnTx/>
                <a:uFillTx/>
              </a:rPr>
              <a:t>Note: Street</a:t>
            </a:r>
            <a:r>
              <a:rPr kumimoji="0" lang="en-US" sz="1000" b="0" i="0" u="none" strike="noStrike" kern="1200" cap="none" spc="0" normalizeH="0" noProof="0" dirty="0">
                <a:ln>
                  <a:noFill/>
                </a:ln>
                <a:solidFill>
                  <a:schemeClr val="bg1">
                    <a:lumMod val="50000"/>
                  </a:schemeClr>
                </a:solidFill>
                <a:effectLst/>
                <a:uLnTx/>
                <a:uFillTx/>
              </a:rPr>
              <a:t>car</a:t>
            </a:r>
            <a:r>
              <a:rPr kumimoji="0" lang="en-US" sz="1000" b="0" i="0" u="none" strike="noStrike" kern="1200" cap="none" spc="0" normalizeH="0" baseline="0" noProof="0" dirty="0">
                <a:ln>
                  <a:noFill/>
                </a:ln>
                <a:solidFill>
                  <a:schemeClr val="bg1">
                    <a:lumMod val="50000"/>
                  </a:schemeClr>
                </a:solidFill>
                <a:effectLst/>
                <a:uLnTx/>
                <a:uFillTx/>
              </a:rPr>
              <a:t> agencies not</a:t>
            </a:r>
            <a:r>
              <a:rPr kumimoji="0" lang="en-US" sz="1000" b="0" i="0" u="none" strike="noStrike" kern="1200" cap="none" spc="0" normalizeH="0" noProof="0" dirty="0">
                <a:ln>
                  <a:noFill/>
                </a:ln>
                <a:solidFill>
                  <a:schemeClr val="bg1">
                    <a:lumMod val="50000"/>
                  </a:schemeClr>
                </a:solidFill>
                <a:effectLst/>
                <a:uLnTx/>
                <a:uFillTx/>
              </a:rPr>
              <a:t> shown here</a:t>
            </a:r>
            <a:endParaRPr kumimoji="0" lang="en-US" sz="1000" b="0" i="0" u="none" strike="noStrike" kern="1200" cap="none" spc="0" normalizeH="0" baseline="0" noProof="0" dirty="0">
              <a:ln>
                <a:noFill/>
              </a:ln>
              <a:solidFill>
                <a:schemeClr val="bg1">
                  <a:lumMod val="50000"/>
                </a:schemeClr>
              </a:solidFill>
              <a:effectLst/>
              <a:uLnTx/>
              <a:uFillTx/>
            </a:endParaRPr>
          </a:p>
        </p:txBody>
      </p:sp>
    </p:spTree>
    <p:extLst>
      <p:ext uri="{BB962C8B-B14F-4D97-AF65-F5344CB8AC3E}">
        <p14:creationId xmlns:p14="http://schemas.microsoft.com/office/powerpoint/2010/main" val="268529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New Diversity of Transit Modes</a:t>
            </a:r>
          </a:p>
        </p:txBody>
      </p:sp>
      <p:sp>
        <p:nvSpPr>
          <p:cNvPr id="5" name="Content Placeholder 4"/>
          <p:cNvSpPr>
            <a:spLocks noGrp="1"/>
          </p:cNvSpPr>
          <p:nvPr>
            <p:ph idx="1"/>
          </p:nvPr>
        </p:nvSpPr>
        <p:spPr/>
        <p:txBody>
          <a:bodyPr>
            <a:normAutofit fontScale="85000" lnSpcReduction="20000"/>
          </a:bodyPr>
          <a:lstStyle/>
          <a:p>
            <a:r>
              <a:rPr lang="en-US" dirty="0"/>
              <a:t>More rail being constructed; since 1970: </a:t>
            </a:r>
          </a:p>
          <a:p>
            <a:pPr lvl="1"/>
            <a:r>
              <a:rPr lang="en-US" dirty="0"/>
              <a:t>At least 7 new heavy rail systems constructed (BART, WMATA, MARTA, Baltimore, Miami, LA, San Juan)</a:t>
            </a:r>
          </a:p>
          <a:p>
            <a:pPr lvl="1"/>
            <a:r>
              <a:rPr lang="en-US" dirty="0"/>
              <a:t>Approx. 20 cities opened or are constructing new LRT systems </a:t>
            </a:r>
          </a:p>
          <a:p>
            <a:pPr lvl="2"/>
            <a:endParaRPr lang="en-US" dirty="0"/>
          </a:p>
          <a:p>
            <a:r>
              <a:rPr lang="en-US" dirty="0"/>
              <a:t>Resurgence in streetcars and tramways after decades of elimination, such as</a:t>
            </a:r>
          </a:p>
          <a:p>
            <a:pPr lvl="1"/>
            <a:r>
              <a:rPr lang="en-US" dirty="0"/>
              <a:t>Atlanta and Washington DC recently opened streetcars</a:t>
            </a:r>
          </a:p>
          <a:p>
            <a:pPr lvl="1"/>
            <a:endParaRPr lang="en-US" dirty="0"/>
          </a:p>
          <a:p>
            <a:r>
              <a:rPr lang="en-US" dirty="0"/>
              <a:t>Buses traditionally non-priority</a:t>
            </a:r>
          </a:p>
          <a:p>
            <a:pPr lvl="1"/>
            <a:r>
              <a:rPr lang="en-US" dirty="0"/>
              <a:t>Buses carry a large share of transit passenger trips</a:t>
            </a:r>
          </a:p>
          <a:p>
            <a:pPr lvl="1"/>
            <a:r>
              <a:rPr lang="en-US" dirty="0"/>
              <a:t>Mostly transit captive</a:t>
            </a:r>
          </a:p>
          <a:p>
            <a:pPr lvl="1"/>
            <a:r>
              <a:rPr lang="en-US" dirty="0"/>
              <a:t>BRT is changing this</a:t>
            </a:r>
          </a:p>
          <a:p>
            <a:pPr lvl="1"/>
            <a:endParaRPr lang="en-US" dirty="0"/>
          </a:p>
        </p:txBody>
      </p:sp>
    </p:spTree>
    <p:extLst>
      <p:ext uri="{BB962C8B-B14F-4D97-AF65-F5344CB8AC3E}">
        <p14:creationId xmlns:p14="http://schemas.microsoft.com/office/powerpoint/2010/main" val="2175769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Concluding Remarks</a:t>
            </a:r>
            <a:endParaRPr lang="en-US" dirty="0"/>
          </a:p>
        </p:txBody>
      </p:sp>
      <p:sp>
        <p:nvSpPr>
          <p:cNvPr id="3" name="Content Placeholder 2"/>
          <p:cNvSpPr>
            <a:spLocks noGrp="1"/>
          </p:cNvSpPr>
          <p:nvPr>
            <p:ph idx="1"/>
          </p:nvPr>
        </p:nvSpPr>
        <p:spPr/>
        <p:txBody>
          <a:bodyPr>
            <a:normAutofit/>
          </a:bodyPr>
          <a:lstStyle/>
          <a:p>
            <a:r>
              <a:rPr lang="en-US" dirty="0"/>
              <a:t>Understanding the differences in transit modes is critical</a:t>
            </a:r>
          </a:p>
          <a:p>
            <a:endParaRPr lang="en-US" dirty="0"/>
          </a:p>
          <a:p>
            <a:r>
              <a:rPr lang="en-US" dirty="0"/>
              <a:t>Cities often require multiple modes integrated and working together for high ridership</a:t>
            </a:r>
          </a:p>
          <a:p>
            <a:endParaRPr lang="en-US" dirty="0"/>
          </a:p>
          <a:p>
            <a:r>
              <a:rPr lang="en-US" dirty="0"/>
              <a:t>Make the mode fit the service instead of the service fit the mode – rest of course focuses on service</a:t>
            </a:r>
          </a:p>
          <a:p>
            <a:endParaRPr lang="en-US" dirty="0"/>
          </a:p>
        </p:txBody>
      </p:sp>
    </p:spTree>
    <p:extLst>
      <p:ext uri="{BB962C8B-B14F-4D97-AF65-F5344CB8AC3E}">
        <p14:creationId xmlns:p14="http://schemas.microsoft.com/office/powerpoint/2010/main" val="1980375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Transit Mode Definition</a:t>
            </a:r>
          </a:p>
        </p:txBody>
      </p:sp>
      <p:sp>
        <p:nvSpPr>
          <p:cNvPr id="3" name="Content Placeholder 2"/>
          <p:cNvSpPr>
            <a:spLocks noGrp="1"/>
          </p:cNvSpPr>
          <p:nvPr>
            <p:ph idx="1"/>
          </p:nvPr>
        </p:nvSpPr>
        <p:spPr/>
        <p:txBody>
          <a:bodyPr>
            <a:normAutofit/>
          </a:bodyPr>
          <a:lstStyle/>
          <a:p>
            <a:pPr>
              <a:buNone/>
            </a:pPr>
            <a:r>
              <a:rPr lang="en-US" dirty="0"/>
              <a:t>3 Basic Characteristics:</a:t>
            </a:r>
          </a:p>
          <a:p>
            <a:pPr lvl="1">
              <a:buFont typeface="Arial" panose="020B0604020202020204" pitchFamily="34" charset="0"/>
              <a:buChar char="•"/>
            </a:pPr>
            <a:r>
              <a:rPr lang="en-US" sz="3200" dirty="0"/>
              <a:t>Right-of-Way (ROW)</a:t>
            </a:r>
          </a:p>
          <a:p>
            <a:pPr lvl="1">
              <a:buFont typeface="Arial" panose="020B0604020202020204" pitchFamily="34" charset="0"/>
              <a:buChar char="•"/>
            </a:pPr>
            <a:r>
              <a:rPr lang="en-US" sz="3200" dirty="0"/>
              <a:t>System Technology</a:t>
            </a:r>
          </a:p>
          <a:p>
            <a:pPr lvl="1">
              <a:buFont typeface="Arial" panose="020B0604020202020204" pitchFamily="34" charset="0"/>
              <a:buChar char="•"/>
            </a:pPr>
            <a:r>
              <a:rPr lang="en-US" sz="3200" dirty="0"/>
              <a:t>Types of Service</a:t>
            </a:r>
          </a:p>
        </p:txBody>
      </p:sp>
      <p:sp>
        <p:nvSpPr>
          <p:cNvPr id="4" name="TextBox 3"/>
          <p:cNvSpPr txBox="1"/>
          <p:nvPr/>
        </p:nvSpPr>
        <p:spPr>
          <a:xfrm>
            <a:off x="5277134" y="6629400"/>
            <a:ext cx="3886200" cy="228600"/>
          </a:xfrm>
          <a:prstGeom prst="rect">
            <a:avLst/>
          </a:prstGeom>
        </p:spPr>
        <p:txBody>
          <a:bodyPr vert="horz" wrap="square" lIns="91440" tIns="45720" rIns="91440" bIns="45720" rtlCol="0">
            <a:normAutofit fontScale="32500" lnSpcReduction="20000"/>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a:ln>
                  <a:noFill/>
                </a:ln>
                <a:solidFill>
                  <a:schemeClr val="tx1">
                    <a:tint val="75000"/>
                  </a:schemeClr>
                </a:solidFill>
                <a:effectLst/>
                <a:uLnTx/>
                <a:uFillTx/>
                <a:latin typeface="+mn-lt"/>
                <a:ea typeface="+mn-ea"/>
                <a:cs typeface="+mn-cs"/>
              </a:rPr>
              <a:t>Adapted from </a:t>
            </a:r>
            <a:r>
              <a:rPr kumimoji="0" lang="en-US" sz="2800" b="0" i="0" u="none" strike="noStrike" kern="1200" cap="none" spc="0" normalizeH="0" baseline="0" noProof="0" dirty="0" err="1">
                <a:ln>
                  <a:noFill/>
                </a:ln>
                <a:solidFill>
                  <a:schemeClr val="tx1">
                    <a:tint val="75000"/>
                  </a:schemeClr>
                </a:solidFill>
                <a:effectLst/>
                <a:uLnTx/>
                <a:uFillTx/>
                <a:latin typeface="+mn-lt"/>
                <a:ea typeface="+mn-ea"/>
                <a:cs typeface="+mn-cs"/>
              </a:rPr>
              <a:t>Vuchic</a:t>
            </a:r>
            <a:r>
              <a:rPr kumimoji="0" lang="en-US" sz="2800" b="0" i="0" u="none" strike="noStrike" kern="1200" cap="none" spc="0" normalizeH="0" baseline="0" noProof="0" dirty="0">
                <a:ln>
                  <a:noFill/>
                </a:ln>
                <a:solidFill>
                  <a:schemeClr val="tx1">
                    <a:tint val="75000"/>
                  </a:schemeClr>
                </a:solidFill>
                <a:effectLst/>
                <a:uLnTx/>
                <a:uFillTx/>
                <a:latin typeface="+mn-lt"/>
                <a:ea typeface="+mn-ea"/>
                <a:cs typeface="+mn-cs"/>
              </a:rPr>
              <a:t> (2005).</a:t>
            </a:r>
            <a:r>
              <a:rPr kumimoji="0" lang="en-US" sz="2800" b="0" i="0" u="none" strike="noStrike" kern="1200" cap="none" spc="0" normalizeH="0" noProof="0" dirty="0">
                <a:ln>
                  <a:noFill/>
                </a:ln>
                <a:solidFill>
                  <a:schemeClr val="tx1">
                    <a:tint val="75000"/>
                  </a:schemeClr>
                </a:solidFill>
                <a:effectLst/>
                <a:uLnTx/>
                <a:uFillTx/>
                <a:latin typeface="+mn-lt"/>
                <a:ea typeface="+mn-ea"/>
                <a:cs typeface="+mn-cs"/>
              </a:rPr>
              <a:t>  Urban Transit. Chapter 12.</a:t>
            </a:r>
            <a:endParaRPr kumimoji="0" lang="en-US" sz="2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611775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Reference</a:t>
            </a:r>
          </a:p>
        </p:txBody>
      </p:sp>
      <p:sp>
        <p:nvSpPr>
          <p:cNvPr id="5" name="Content Placeholder 4"/>
          <p:cNvSpPr>
            <a:spLocks noGrp="1"/>
          </p:cNvSpPr>
          <p:nvPr>
            <p:ph idx="1"/>
          </p:nvPr>
        </p:nvSpPr>
        <p:spPr>
          <a:xfrm>
            <a:off x="1066800" y="1600200"/>
            <a:ext cx="7467600" cy="4525963"/>
          </a:xfrm>
        </p:spPr>
        <p:txBody>
          <a:bodyPr>
            <a:normAutofit/>
          </a:bodyPr>
          <a:lstStyle/>
          <a:p>
            <a:pPr>
              <a:buNone/>
            </a:pPr>
            <a:r>
              <a:rPr lang="en-US" dirty="0"/>
              <a:t>Materials in this lecture were taken from:</a:t>
            </a:r>
          </a:p>
          <a:p>
            <a:r>
              <a:rPr lang="en-US" dirty="0" err="1"/>
              <a:t>Vukan</a:t>
            </a:r>
            <a:r>
              <a:rPr lang="en-US" dirty="0"/>
              <a:t> </a:t>
            </a:r>
            <a:r>
              <a:rPr lang="en-US" dirty="0" err="1"/>
              <a:t>Vuchic</a:t>
            </a:r>
            <a:r>
              <a:rPr lang="en-US" dirty="0"/>
              <a:t>, “Urban Transit Operations, Planning and Economics” (2005).</a:t>
            </a:r>
          </a:p>
          <a:p>
            <a:r>
              <a:rPr lang="en-US" dirty="0"/>
              <a:t>APTA (2020) Public Transportation Fact Book.</a:t>
            </a:r>
          </a:p>
          <a:p>
            <a:r>
              <a:rPr lang="en-US" dirty="0"/>
              <a:t>Jarrett Walker </a:t>
            </a:r>
            <a:r>
              <a:rPr lang="en-US" dirty="0" err="1"/>
              <a:t>Ch</a:t>
            </a:r>
            <a:r>
              <a:rPr lang="en-US" dirty="0"/>
              <a:t> 8</a:t>
            </a:r>
          </a:p>
          <a:p>
            <a:endParaRPr lang="en-US" dirty="0"/>
          </a:p>
          <a:p>
            <a:endParaRPr lang="en-US" dirty="0"/>
          </a:p>
          <a:p>
            <a:endParaRPr lang="en-US" dirty="0"/>
          </a:p>
          <a:p>
            <a:endParaRPr lang="en-US" dirty="0"/>
          </a:p>
          <a:p>
            <a:endParaRPr lang="en-US" dirty="0"/>
          </a:p>
          <a:p>
            <a:pPr>
              <a:buNone/>
            </a:pPr>
            <a:endParaRPr lang="en-US" dirty="0"/>
          </a:p>
          <a:p>
            <a:pPr>
              <a:buNone/>
            </a:pPr>
            <a:endParaRPr lang="en-US" dirty="0"/>
          </a:p>
        </p:txBody>
      </p:sp>
    </p:spTree>
    <p:extLst>
      <p:ext uri="{BB962C8B-B14F-4D97-AF65-F5344CB8AC3E}">
        <p14:creationId xmlns:p14="http://schemas.microsoft.com/office/powerpoint/2010/main" val="285183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808038"/>
          </a:xfrm>
        </p:spPr>
        <p:txBody>
          <a:bodyPr>
            <a:normAutofit/>
          </a:bodyPr>
          <a:lstStyle/>
          <a:p>
            <a:r>
              <a:rPr lang="en-US" dirty="0"/>
              <a:t>Characteristic 1: Right-of-way (ROW)</a:t>
            </a:r>
          </a:p>
        </p:txBody>
      </p:sp>
      <p:graphicFrame>
        <p:nvGraphicFramePr>
          <p:cNvPr id="4" name="Diagram 3"/>
          <p:cNvGraphicFramePr/>
          <p:nvPr>
            <p:extLst>
              <p:ext uri="{D42A27DB-BD31-4B8C-83A1-F6EECF244321}">
                <p14:modId xmlns:p14="http://schemas.microsoft.com/office/powerpoint/2010/main" val="3284272839"/>
              </p:ext>
            </p:extLst>
          </p:nvPr>
        </p:nvGraphicFramePr>
        <p:xfrm>
          <a:off x="1752600" y="1524000"/>
          <a:ext cx="6096000"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1866713" y="2472675"/>
            <a:ext cx="1747466" cy="430887"/>
          </a:xfrm>
          <a:prstGeom prst="rect">
            <a:avLst/>
          </a:prstGeom>
          <a:noFill/>
        </p:spPr>
        <p:txBody>
          <a:bodyPr wrap="none" rtlCol="0">
            <a:spAutoFit/>
          </a:bodyPr>
          <a:lstStyle/>
          <a:p>
            <a:r>
              <a:rPr lang="en-US" sz="2200" dirty="0">
                <a:ea typeface="Verdana" pitchFamily="34" charset="0"/>
                <a:cs typeface="Verdana" pitchFamily="34" charset="0"/>
              </a:rPr>
              <a:t>Street Transit</a:t>
            </a:r>
          </a:p>
        </p:txBody>
      </p:sp>
      <p:sp>
        <p:nvSpPr>
          <p:cNvPr id="12" name="TextBox 11"/>
          <p:cNvSpPr txBox="1"/>
          <p:nvPr/>
        </p:nvSpPr>
        <p:spPr>
          <a:xfrm>
            <a:off x="3721865" y="2472674"/>
            <a:ext cx="2366482" cy="430887"/>
          </a:xfrm>
          <a:prstGeom prst="rect">
            <a:avLst/>
          </a:prstGeom>
          <a:noFill/>
        </p:spPr>
        <p:txBody>
          <a:bodyPr wrap="none" rtlCol="0">
            <a:spAutoFit/>
          </a:bodyPr>
          <a:lstStyle/>
          <a:p>
            <a:r>
              <a:rPr lang="en-US" sz="2200" dirty="0">
                <a:ea typeface="Verdana" pitchFamily="34" charset="0"/>
                <a:cs typeface="Verdana" pitchFamily="34" charset="0"/>
              </a:rPr>
              <a:t>Semi-Rapid Transit</a:t>
            </a:r>
          </a:p>
        </p:txBody>
      </p:sp>
      <p:sp>
        <p:nvSpPr>
          <p:cNvPr id="13" name="TextBox 12"/>
          <p:cNvSpPr txBox="1"/>
          <p:nvPr/>
        </p:nvSpPr>
        <p:spPr>
          <a:xfrm>
            <a:off x="6083333" y="2472673"/>
            <a:ext cx="1706044" cy="430887"/>
          </a:xfrm>
          <a:prstGeom prst="rect">
            <a:avLst/>
          </a:prstGeom>
          <a:noFill/>
        </p:spPr>
        <p:txBody>
          <a:bodyPr wrap="none" rtlCol="0">
            <a:spAutoFit/>
          </a:bodyPr>
          <a:lstStyle/>
          <a:p>
            <a:r>
              <a:rPr lang="en-US" sz="2200" dirty="0">
                <a:ea typeface="Verdana" panose="020B0604030504040204" pitchFamily="34" charset="0"/>
                <a:cs typeface="Verdana" panose="020B0604030504040204" pitchFamily="34" charset="0"/>
              </a:rPr>
              <a:t>Rapid Transit</a:t>
            </a:r>
          </a:p>
        </p:txBody>
      </p:sp>
      <p:sp>
        <p:nvSpPr>
          <p:cNvPr id="14" name="Right Arrow 13"/>
          <p:cNvSpPr/>
          <p:nvPr/>
        </p:nvSpPr>
        <p:spPr>
          <a:xfrm>
            <a:off x="1752600" y="4929546"/>
            <a:ext cx="6096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Speed of Vehicles</a:t>
            </a:r>
          </a:p>
        </p:txBody>
      </p:sp>
      <p:sp>
        <p:nvSpPr>
          <p:cNvPr id="15" name="Right Arrow 14"/>
          <p:cNvSpPr/>
          <p:nvPr/>
        </p:nvSpPr>
        <p:spPr>
          <a:xfrm>
            <a:off x="1752600" y="5462946"/>
            <a:ext cx="6096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Operating &amp; Capital Costs</a:t>
            </a:r>
          </a:p>
        </p:txBody>
      </p:sp>
      <p:sp>
        <p:nvSpPr>
          <p:cNvPr id="3" name="TextBox 2"/>
          <p:cNvSpPr txBox="1"/>
          <p:nvPr/>
        </p:nvSpPr>
        <p:spPr>
          <a:xfrm>
            <a:off x="5638800" y="6437382"/>
            <a:ext cx="3505200" cy="304800"/>
          </a:xfrm>
          <a:prstGeom prst="rect">
            <a:avLst/>
          </a:prstGeom>
        </p:spPr>
        <p:txBody>
          <a:bodyPr vert="horz" wrap="square" lIns="91440" tIns="45720" rIns="91440" bIns="45720" rtlCol="0">
            <a:noAutofit/>
          </a:bodyPr>
          <a:lstStyle/>
          <a:p>
            <a:pPr marL="0" marR="0" indent="0" algn="r" defTabSz="914400" rtl="0" eaLnBrk="1" fontAlgn="auto" latinLnBrk="0" hangingPunct="1">
              <a:lnSpc>
                <a:spcPct val="100000"/>
              </a:lnSpc>
              <a:spcAft>
                <a:spcPts val="0"/>
              </a:spcAft>
              <a:buClrTx/>
              <a:buSzTx/>
              <a:buFont typeface="Arial" pitchFamily="34" charset="0"/>
              <a:buNone/>
              <a:tabLst/>
            </a:pPr>
            <a:r>
              <a:rPr kumimoji="0" lang="en-US" sz="1000" b="0" i="0" u="none" strike="noStrike" kern="1200" cap="none" spc="0" normalizeH="0" baseline="0" noProof="0" dirty="0" err="1">
                <a:ln>
                  <a:noFill/>
                </a:ln>
                <a:solidFill>
                  <a:schemeClr val="tx1">
                    <a:tint val="75000"/>
                  </a:schemeClr>
                </a:solidFill>
                <a:effectLst/>
                <a:uLnTx/>
                <a:uFillTx/>
                <a:latin typeface="+mn-lt"/>
                <a:ea typeface="+mn-ea"/>
                <a:cs typeface="+mn-cs"/>
              </a:rPr>
              <a:t>Vuchic</a:t>
            </a: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 (2005) page 554.  </a:t>
            </a:r>
          </a:p>
          <a:p>
            <a:pPr marL="0" marR="0" indent="0" algn="r" defTabSz="914400" rtl="0" eaLnBrk="1" fontAlgn="auto" latinLnBrk="0" hangingPunct="1">
              <a:lnSpc>
                <a:spcPct val="100000"/>
              </a:lnSpc>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Walker</a:t>
            </a:r>
            <a:r>
              <a:rPr kumimoji="0" lang="en-US" sz="1000" b="0" i="0" u="none" strike="noStrike" kern="1200" cap="none" spc="0" normalizeH="0" noProof="0" dirty="0">
                <a:ln>
                  <a:noFill/>
                </a:ln>
                <a:solidFill>
                  <a:schemeClr val="tx1">
                    <a:tint val="75000"/>
                  </a:schemeClr>
                </a:solidFill>
                <a:effectLst/>
                <a:uLnTx/>
                <a:uFillTx/>
                <a:latin typeface="+mn-lt"/>
                <a:ea typeface="+mn-ea"/>
                <a:cs typeface="+mn-cs"/>
              </a:rPr>
              <a:t> (2012) Ch. 8. page 99.</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319020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610600" cy="808038"/>
          </a:xfrm>
        </p:spPr>
        <p:txBody>
          <a:bodyPr>
            <a:normAutofit/>
          </a:bodyPr>
          <a:lstStyle/>
          <a:p>
            <a:r>
              <a:rPr lang="en-US" dirty="0"/>
              <a:t>Examples of ROW Classes</a:t>
            </a:r>
          </a:p>
        </p:txBody>
      </p:sp>
      <p:sp>
        <p:nvSpPr>
          <p:cNvPr id="3" name="Content Placeholder 2"/>
          <p:cNvSpPr>
            <a:spLocks noGrp="1"/>
          </p:cNvSpPr>
          <p:nvPr>
            <p:ph idx="1"/>
          </p:nvPr>
        </p:nvSpPr>
        <p:spPr>
          <a:xfrm>
            <a:off x="762000" y="1676400"/>
            <a:ext cx="5943600" cy="4525963"/>
          </a:xfrm>
        </p:spPr>
        <p:txBody>
          <a:bodyPr>
            <a:normAutofit/>
          </a:bodyPr>
          <a:lstStyle/>
          <a:p>
            <a:r>
              <a:rPr lang="en-US" dirty="0"/>
              <a:t>Class A: Boston Red Line </a:t>
            </a:r>
          </a:p>
          <a:p>
            <a:pPr marL="0" indent="0">
              <a:buNone/>
            </a:pPr>
            <a:r>
              <a:rPr lang="en-US" dirty="0"/>
              <a:t> </a:t>
            </a:r>
          </a:p>
          <a:p>
            <a:endParaRPr lang="en-US" dirty="0"/>
          </a:p>
          <a:p>
            <a:r>
              <a:rPr lang="en-US" dirty="0"/>
              <a:t>Class B: Dublin Light Rail</a:t>
            </a:r>
          </a:p>
          <a:p>
            <a:endParaRPr lang="en-US" dirty="0"/>
          </a:p>
          <a:p>
            <a:endParaRPr lang="en-US" dirty="0"/>
          </a:p>
          <a:p>
            <a:r>
              <a:rPr lang="en-US" dirty="0"/>
              <a:t>Class C: MTA Bus</a:t>
            </a:r>
          </a:p>
        </p:txBody>
      </p:sp>
      <p:pic>
        <p:nvPicPr>
          <p:cNvPr id="1026" name="Picture 2" descr="C:\Users\cbrakewood3\Dropbox\Kari, Jeff, Scott and Candy\Photos\boston red line tra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23" r="10391"/>
          <a:stretch/>
        </p:blipFill>
        <p:spPr bwMode="auto">
          <a:xfrm>
            <a:off x="5791201" y="1371600"/>
            <a:ext cx="1545116" cy="137816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cbrakewood3\Dropbox\Kari, Jeff, Scott and Candy\Photos\Dublin light rai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444" b="8485"/>
          <a:stretch/>
        </p:blipFill>
        <p:spPr bwMode="auto">
          <a:xfrm>
            <a:off x="5791200" y="2948991"/>
            <a:ext cx="1545116" cy="138176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l="27470" t="-146" r="634" b="146"/>
          <a:stretch/>
        </p:blipFill>
        <p:spPr>
          <a:xfrm>
            <a:off x="5791201" y="4650032"/>
            <a:ext cx="1561498" cy="144596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44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Pros and Cons of Rights of Way</a:t>
            </a:r>
          </a:p>
        </p:txBody>
      </p:sp>
      <p:sp>
        <p:nvSpPr>
          <p:cNvPr id="4" name="Oval 3"/>
          <p:cNvSpPr/>
          <p:nvPr/>
        </p:nvSpPr>
        <p:spPr>
          <a:xfrm>
            <a:off x="4067878" y="3127480"/>
            <a:ext cx="11430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76700" y="3452019"/>
            <a:ext cx="1143000" cy="609600"/>
          </a:xfrm>
          <a:prstGeom prst="rect">
            <a:avLst/>
          </a:prstGeom>
        </p:spPr>
        <p:txBody>
          <a:bodyPr vert="horz" wrap="square" lIns="91440" tIns="45720" rIns="91440" bIns="45720" rtlCol="0">
            <a:normAutofit/>
          </a:bodyPr>
          <a:lstStyle/>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a:ln>
                  <a:noFill/>
                </a:ln>
                <a:solidFill>
                  <a:schemeClr val="bg1">
                    <a:lumMod val="95000"/>
                  </a:schemeClr>
                </a:solidFill>
                <a:effectLst/>
                <a:uLnTx/>
                <a:uFillTx/>
                <a:latin typeface="+mn-lt"/>
                <a:ea typeface="+mn-ea"/>
                <a:cs typeface="+mn-cs"/>
              </a:rPr>
              <a:t>ROW B</a:t>
            </a:r>
          </a:p>
        </p:txBody>
      </p:sp>
      <p:sp>
        <p:nvSpPr>
          <p:cNvPr id="6" name="Oval 5"/>
          <p:cNvSpPr/>
          <p:nvPr/>
        </p:nvSpPr>
        <p:spPr>
          <a:xfrm>
            <a:off x="685800" y="1143000"/>
            <a:ext cx="11430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1447800"/>
            <a:ext cx="1143000" cy="609600"/>
          </a:xfrm>
          <a:prstGeom prst="rect">
            <a:avLst/>
          </a:prstGeom>
        </p:spPr>
        <p:txBody>
          <a:bodyPr vert="horz" wrap="square" lIns="91440" tIns="45720" rIns="91440" bIns="45720" rtlCol="0">
            <a:normAutofit/>
          </a:bodyPr>
          <a:lstStyle/>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a:ln>
                  <a:noFill/>
                </a:ln>
                <a:solidFill>
                  <a:schemeClr val="bg1">
                    <a:lumMod val="95000"/>
                  </a:schemeClr>
                </a:solidFill>
                <a:effectLst/>
                <a:uLnTx/>
                <a:uFillTx/>
                <a:latin typeface="+mn-lt"/>
                <a:ea typeface="+mn-ea"/>
                <a:cs typeface="+mn-cs"/>
              </a:rPr>
              <a:t>ROW A</a:t>
            </a:r>
          </a:p>
        </p:txBody>
      </p:sp>
      <p:sp>
        <p:nvSpPr>
          <p:cNvPr id="8" name="Oval 7"/>
          <p:cNvSpPr/>
          <p:nvPr/>
        </p:nvSpPr>
        <p:spPr>
          <a:xfrm>
            <a:off x="7863848" y="4458906"/>
            <a:ext cx="11430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63848" y="4763706"/>
            <a:ext cx="1143000" cy="609600"/>
          </a:xfrm>
          <a:prstGeom prst="rect">
            <a:avLst/>
          </a:prstGeom>
        </p:spPr>
        <p:txBody>
          <a:bodyPr vert="horz" wrap="square" lIns="91440" tIns="45720" rIns="91440" bIns="45720" rtlCol="0">
            <a:normAutofit/>
          </a:bodyPr>
          <a:lstStyle/>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a:ln>
                  <a:noFill/>
                </a:ln>
                <a:solidFill>
                  <a:schemeClr val="bg1">
                    <a:lumMod val="95000"/>
                  </a:schemeClr>
                </a:solidFill>
                <a:effectLst/>
                <a:uLnTx/>
                <a:uFillTx/>
                <a:latin typeface="+mn-lt"/>
                <a:ea typeface="+mn-ea"/>
                <a:cs typeface="+mn-cs"/>
              </a:rPr>
              <a:t>ROW C</a:t>
            </a:r>
          </a:p>
        </p:txBody>
      </p:sp>
      <p:sp>
        <p:nvSpPr>
          <p:cNvPr id="10" name="Content Placeholder 2"/>
          <p:cNvSpPr>
            <a:spLocks noGrp="1"/>
          </p:cNvSpPr>
          <p:nvPr>
            <p:ph idx="1"/>
          </p:nvPr>
        </p:nvSpPr>
        <p:spPr>
          <a:xfrm>
            <a:off x="5250196" y="3356703"/>
            <a:ext cx="2667000" cy="2087563"/>
          </a:xfrm>
        </p:spPr>
        <p:txBody>
          <a:bodyPr>
            <a:normAutofit/>
          </a:bodyPr>
          <a:lstStyle/>
          <a:p>
            <a:pPr>
              <a:buFont typeface="Verdana" pitchFamily="34" charset="0"/>
              <a:buChar char="+"/>
            </a:pPr>
            <a:r>
              <a:rPr lang="en-US" sz="1400" dirty="0"/>
              <a:t> Higher performance – speed, reliability, capacity,</a:t>
            </a:r>
            <a:br>
              <a:rPr lang="en-US" sz="1400" dirty="0"/>
            </a:br>
            <a:r>
              <a:rPr lang="en-US" sz="1400" dirty="0"/>
              <a:t>comfort, safety</a:t>
            </a:r>
          </a:p>
          <a:p>
            <a:pPr>
              <a:buFont typeface="Verdana" pitchFamily="34" charset="0"/>
              <a:buChar char="+"/>
            </a:pPr>
            <a:r>
              <a:rPr lang="en-US" sz="1400" dirty="0"/>
              <a:t> Use of longer vehicles</a:t>
            </a:r>
          </a:p>
          <a:p>
            <a:pPr>
              <a:buFont typeface="Verdana" pitchFamily="34" charset="0"/>
              <a:buChar char="+"/>
            </a:pPr>
            <a:r>
              <a:rPr lang="en-US" sz="1400" dirty="0"/>
              <a:t> Stronger identity/ image</a:t>
            </a:r>
          </a:p>
          <a:p>
            <a:pPr>
              <a:buFont typeface="Verdana" pitchFamily="34" charset="0"/>
              <a:buChar char="+"/>
            </a:pPr>
            <a:r>
              <a:rPr lang="en-US" sz="1400" dirty="0"/>
              <a:t> Lower per passenger operating cost</a:t>
            </a:r>
          </a:p>
          <a:p>
            <a:pPr>
              <a:buFont typeface="Verdana" pitchFamily="34" charset="0"/>
              <a:buChar char="+"/>
            </a:pPr>
            <a:r>
              <a:rPr lang="en-US" sz="1400" dirty="0"/>
              <a:t> Can be electrified</a:t>
            </a:r>
          </a:p>
          <a:p>
            <a:pPr>
              <a:buFont typeface="Verdana" pitchFamily="34" charset="0"/>
              <a:buChar char="+"/>
            </a:pPr>
            <a:endParaRPr lang="en-US" sz="1400" dirty="0"/>
          </a:p>
        </p:txBody>
      </p:sp>
      <p:sp>
        <p:nvSpPr>
          <p:cNvPr id="11" name="Content Placeholder 2"/>
          <p:cNvSpPr txBox="1">
            <a:spLocks/>
          </p:cNvSpPr>
          <p:nvPr/>
        </p:nvSpPr>
        <p:spPr>
          <a:xfrm>
            <a:off x="5249985" y="5410200"/>
            <a:ext cx="2667000" cy="1447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Require space for ROW</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Higher investment</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Special signals or control / priority measures</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Content Placeholder 2"/>
          <p:cNvSpPr txBox="1">
            <a:spLocks/>
          </p:cNvSpPr>
          <p:nvPr/>
        </p:nvSpPr>
        <p:spPr>
          <a:xfrm>
            <a:off x="1905000" y="1066800"/>
            <a:ext cx="25146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H</a:t>
            </a:r>
            <a:r>
              <a:rPr kumimoji="0" lang="en-US" sz="1400" b="0" i="0" u="none" strike="noStrike" kern="1200" cap="none" spc="0" normalizeH="0" baseline="0" noProof="0" dirty="0">
                <a:ln>
                  <a:noFill/>
                </a:ln>
                <a:solidFill>
                  <a:schemeClr val="tx1"/>
                </a:solidFill>
                <a:effectLst/>
                <a:uLnTx/>
                <a:uFillTx/>
                <a:latin typeface="+mn-lt"/>
                <a:ea typeface="+mn-ea"/>
                <a:cs typeface="+mn-cs"/>
                <a:sym typeface="Wingdings" pitchFamily="2" charset="2"/>
              </a:rPr>
              <a:t>ighest performance</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sym typeface="Wingdings" pitchFamily="2" charset="2"/>
              </a:rPr>
              <a:t> Electric guided technology</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sym typeface="Wingdings" pitchFamily="2" charset="2"/>
              </a:rPr>
              <a:t> High safety</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sym typeface="Wingdings" pitchFamily="2" charset="2"/>
              </a:rPr>
              <a:t> Short dwell time</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Content Placeholder 2"/>
          <p:cNvSpPr txBox="1">
            <a:spLocks/>
          </p:cNvSpPr>
          <p:nvPr/>
        </p:nvSpPr>
        <p:spPr>
          <a:xfrm>
            <a:off x="1905000" y="2103437"/>
            <a:ext cx="2743200" cy="1325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Highest investment cost</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Rigid alignment</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Grade-separated stations require land and longer access</a:t>
            </a:r>
          </a:p>
          <a:p>
            <a:pPr marL="342900" marR="0" lvl="0" indent="-342900" algn="l" defTabSz="914400" rtl="0" eaLnBrk="1" fontAlgn="auto" latinLnBrk="0" hangingPunct="1">
              <a:lnSpc>
                <a:spcPct val="100000"/>
              </a:lnSpc>
              <a:spcBef>
                <a:spcPct val="20000"/>
              </a:spcBef>
              <a:spcAft>
                <a:spcPts val="0"/>
              </a:spcAft>
              <a:buClrTx/>
              <a:buSzTx/>
              <a:buFont typeface="Verdana"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15" name="Picture 5" descr="C:\Users\cbrakewood3\Dropbox\Kari, Jeff, Scott and Candy\Photos\Dublin light rai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444" b="8485"/>
          <a:stretch/>
        </p:blipFill>
        <p:spPr bwMode="auto">
          <a:xfrm>
            <a:off x="4058640" y="4250053"/>
            <a:ext cx="1107712" cy="9906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C:\Users\cbrakewood3\Dropbox\Kari, Jeff, Scott and Candy\Photos\boston red line tra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23" r="10391"/>
          <a:stretch/>
        </p:blipFill>
        <p:spPr bwMode="auto">
          <a:xfrm>
            <a:off x="742874" y="2282720"/>
            <a:ext cx="1028852" cy="91768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a:srcRect l="27470" t="-146" r="634" b="146"/>
          <a:stretch/>
        </p:blipFill>
        <p:spPr>
          <a:xfrm>
            <a:off x="7851656" y="5584127"/>
            <a:ext cx="1088947" cy="100837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082134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Characteristic 2: System Technology</a:t>
            </a:r>
          </a:p>
        </p:txBody>
      </p:sp>
      <p:graphicFrame>
        <p:nvGraphicFramePr>
          <p:cNvPr id="4" name="Diagram 3"/>
          <p:cNvGraphicFramePr/>
          <p:nvPr>
            <p:extLst>
              <p:ext uri="{D42A27DB-BD31-4B8C-83A1-F6EECF244321}">
                <p14:modId xmlns:p14="http://schemas.microsoft.com/office/powerpoint/2010/main" val="2242012831"/>
              </p:ext>
            </p:extLst>
          </p:nvPr>
        </p:nvGraphicFramePr>
        <p:xfrm>
          <a:off x="609600" y="1066800"/>
          <a:ext cx="8305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76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6" name="Rectangle 2050"/>
          <p:cNvSpPr>
            <a:spLocks noGrp="1" noChangeArrowheads="1"/>
          </p:cNvSpPr>
          <p:nvPr>
            <p:ph type="title"/>
          </p:nvPr>
        </p:nvSpPr>
        <p:spPr>
          <a:xfrm>
            <a:off x="533400" y="0"/>
            <a:ext cx="6248400" cy="914400"/>
          </a:xfrm>
          <a:noFill/>
          <a:ln/>
        </p:spPr>
        <p:txBody>
          <a:bodyPr>
            <a:normAutofit fontScale="90000"/>
          </a:bodyPr>
          <a:lstStyle/>
          <a:p>
            <a:r>
              <a:rPr lang="en-US" dirty="0"/>
              <a:t>Characteristic 3: Types of Service</a:t>
            </a:r>
          </a:p>
        </p:txBody>
      </p:sp>
      <p:grpSp>
        <p:nvGrpSpPr>
          <p:cNvPr id="2" name="Group 2117"/>
          <p:cNvGrpSpPr>
            <a:grpSpLocks/>
          </p:cNvGrpSpPr>
          <p:nvPr/>
        </p:nvGrpSpPr>
        <p:grpSpPr bwMode="auto">
          <a:xfrm>
            <a:off x="838200" y="2362200"/>
            <a:ext cx="2670091" cy="3209047"/>
            <a:chOff x="1056" y="1200"/>
            <a:chExt cx="2448" cy="2832"/>
          </a:xfrm>
        </p:grpSpPr>
        <p:sp>
          <p:nvSpPr>
            <p:cNvPr id="328731" name="Freeform 2075"/>
            <p:cNvSpPr>
              <a:spLocks/>
            </p:cNvSpPr>
            <p:nvPr/>
          </p:nvSpPr>
          <p:spPr bwMode="auto">
            <a:xfrm>
              <a:off x="1461" y="1405"/>
              <a:ext cx="1727" cy="2076"/>
            </a:xfrm>
            <a:custGeom>
              <a:avLst/>
              <a:gdLst/>
              <a:ahLst/>
              <a:cxnLst>
                <a:cxn ang="0">
                  <a:pos x="0" y="3053"/>
                </a:cxn>
                <a:cxn ang="0">
                  <a:pos x="173" y="3035"/>
                </a:cxn>
                <a:cxn ang="0">
                  <a:pos x="356" y="2989"/>
                </a:cxn>
                <a:cxn ang="0">
                  <a:pos x="475" y="2852"/>
                </a:cxn>
                <a:cxn ang="0">
                  <a:pos x="548" y="2642"/>
                </a:cxn>
                <a:cxn ang="0">
                  <a:pos x="576" y="2459"/>
                </a:cxn>
                <a:cxn ang="0">
                  <a:pos x="607" y="2295"/>
                </a:cxn>
                <a:cxn ang="0">
                  <a:pos x="749" y="2029"/>
                </a:cxn>
                <a:cxn ang="0">
                  <a:pos x="1536" y="640"/>
                </a:cxn>
                <a:cxn ang="0">
                  <a:pos x="1719" y="331"/>
                </a:cxn>
                <a:cxn ang="0">
                  <a:pos x="1993" y="109"/>
                </a:cxn>
                <a:cxn ang="0">
                  <a:pos x="2221" y="0"/>
                </a:cxn>
              </a:cxnLst>
              <a:rect l="0" t="0" r="r" b="b"/>
              <a:pathLst>
                <a:path w="2221" h="3053">
                  <a:moveTo>
                    <a:pt x="0" y="3053"/>
                  </a:moveTo>
                  <a:cubicBezTo>
                    <a:pt x="57" y="3049"/>
                    <a:pt x="114" y="3046"/>
                    <a:pt x="173" y="3035"/>
                  </a:cubicBezTo>
                  <a:cubicBezTo>
                    <a:pt x="232" y="3024"/>
                    <a:pt x="306" y="3019"/>
                    <a:pt x="356" y="2989"/>
                  </a:cubicBezTo>
                  <a:cubicBezTo>
                    <a:pt x="406" y="2959"/>
                    <a:pt x="443" y="2910"/>
                    <a:pt x="475" y="2852"/>
                  </a:cubicBezTo>
                  <a:cubicBezTo>
                    <a:pt x="507" y="2794"/>
                    <a:pt x="531" y="2707"/>
                    <a:pt x="548" y="2642"/>
                  </a:cubicBezTo>
                  <a:cubicBezTo>
                    <a:pt x="565" y="2577"/>
                    <a:pt x="566" y="2517"/>
                    <a:pt x="576" y="2459"/>
                  </a:cubicBezTo>
                  <a:cubicBezTo>
                    <a:pt x="586" y="2401"/>
                    <a:pt x="578" y="2367"/>
                    <a:pt x="607" y="2295"/>
                  </a:cubicBezTo>
                  <a:cubicBezTo>
                    <a:pt x="636" y="2223"/>
                    <a:pt x="594" y="2305"/>
                    <a:pt x="749" y="2029"/>
                  </a:cubicBezTo>
                  <a:cubicBezTo>
                    <a:pt x="904" y="1753"/>
                    <a:pt x="1374" y="923"/>
                    <a:pt x="1536" y="640"/>
                  </a:cubicBezTo>
                  <a:cubicBezTo>
                    <a:pt x="1698" y="357"/>
                    <a:pt x="1643" y="420"/>
                    <a:pt x="1719" y="331"/>
                  </a:cubicBezTo>
                  <a:cubicBezTo>
                    <a:pt x="1795" y="242"/>
                    <a:pt x="1909" y="164"/>
                    <a:pt x="1993" y="109"/>
                  </a:cubicBezTo>
                  <a:cubicBezTo>
                    <a:pt x="2077" y="54"/>
                    <a:pt x="2152" y="23"/>
                    <a:pt x="2221" y="0"/>
                  </a:cubicBezTo>
                </a:path>
              </a:pathLst>
            </a:custGeom>
            <a:noFill/>
            <a:ln w="47625">
              <a:solidFill>
                <a:srgbClr val="0099FF"/>
              </a:solidFill>
              <a:round/>
              <a:headEnd/>
              <a:tailEnd/>
            </a:ln>
            <a:effectLst>
              <a:outerShdw dist="17961" dir="2700000" algn="ctr" rotWithShape="0">
                <a:schemeClr val="tx1"/>
              </a:outerShdw>
            </a:effectLst>
          </p:spPr>
          <p:txBody>
            <a:bodyPr/>
            <a:lstStyle/>
            <a:p>
              <a:endParaRPr lang="en-US"/>
            </a:p>
          </p:txBody>
        </p:sp>
        <p:sp>
          <p:nvSpPr>
            <p:cNvPr id="328732" name="Oval 2076"/>
            <p:cNvSpPr>
              <a:spLocks noChangeAspect="1" noChangeArrowheads="1"/>
            </p:cNvSpPr>
            <p:nvPr/>
          </p:nvSpPr>
          <p:spPr bwMode="auto">
            <a:xfrm>
              <a:off x="1407" y="3439"/>
              <a:ext cx="90" cy="78"/>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33" name="Oval 2077"/>
            <p:cNvSpPr>
              <a:spLocks noChangeAspect="1" noChangeArrowheads="1"/>
            </p:cNvSpPr>
            <p:nvPr/>
          </p:nvSpPr>
          <p:spPr bwMode="auto">
            <a:xfrm>
              <a:off x="1684" y="3390"/>
              <a:ext cx="89" cy="78"/>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34" name="Oval 2078"/>
            <p:cNvSpPr>
              <a:spLocks noChangeAspect="1" noChangeArrowheads="1"/>
            </p:cNvSpPr>
            <p:nvPr/>
          </p:nvSpPr>
          <p:spPr bwMode="auto">
            <a:xfrm>
              <a:off x="1846" y="3119"/>
              <a:ext cx="89" cy="78"/>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35" name="Oval 2079"/>
            <p:cNvSpPr>
              <a:spLocks noChangeAspect="1" noChangeArrowheads="1"/>
            </p:cNvSpPr>
            <p:nvPr/>
          </p:nvSpPr>
          <p:spPr bwMode="auto">
            <a:xfrm>
              <a:off x="1910" y="2867"/>
              <a:ext cx="94" cy="84"/>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36" name="Oval 2080"/>
            <p:cNvSpPr>
              <a:spLocks noChangeAspect="1" noChangeArrowheads="1"/>
            </p:cNvSpPr>
            <p:nvPr/>
          </p:nvSpPr>
          <p:spPr bwMode="auto">
            <a:xfrm>
              <a:off x="2147" y="2497"/>
              <a:ext cx="90" cy="79"/>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37" name="Oval 2081"/>
            <p:cNvSpPr>
              <a:spLocks noChangeAspect="1" noChangeArrowheads="1"/>
            </p:cNvSpPr>
            <p:nvPr/>
          </p:nvSpPr>
          <p:spPr bwMode="auto">
            <a:xfrm>
              <a:off x="2353" y="2185"/>
              <a:ext cx="89" cy="79"/>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38" name="Oval 2082"/>
            <p:cNvSpPr>
              <a:spLocks noChangeAspect="1" noChangeArrowheads="1"/>
            </p:cNvSpPr>
            <p:nvPr/>
          </p:nvSpPr>
          <p:spPr bwMode="auto">
            <a:xfrm>
              <a:off x="2453" y="2033"/>
              <a:ext cx="90" cy="79"/>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39" name="Oval 2083"/>
            <p:cNvSpPr>
              <a:spLocks noChangeAspect="1" noChangeArrowheads="1"/>
            </p:cNvSpPr>
            <p:nvPr/>
          </p:nvSpPr>
          <p:spPr bwMode="auto">
            <a:xfrm>
              <a:off x="2642" y="1739"/>
              <a:ext cx="89" cy="79"/>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40" name="Oval 2084"/>
            <p:cNvSpPr>
              <a:spLocks noChangeAspect="1" noChangeArrowheads="1"/>
            </p:cNvSpPr>
            <p:nvPr/>
          </p:nvSpPr>
          <p:spPr bwMode="auto">
            <a:xfrm>
              <a:off x="2711" y="1622"/>
              <a:ext cx="90" cy="80"/>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41" name="Oval 2085"/>
            <p:cNvSpPr>
              <a:spLocks noChangeAspect="1" noChangeArrowheads="1"/>
            </p:cNvSpPr>
            <p:nvPr/>
          </p:nvSpPr>
          <p:spPr bwMode="auto">
            <a:xfrm>
              <a:off x="2959" y="1436"/>
              <a:ext cx="90" cy="78"/>
            </a:xfrm>
            <a:prstGeom prst="ellipse">
              <a:avLst/>
            </a:prstGeom>
            <a:solidFill>
              <a:srgbClr val="FF0000"/>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42" name="Oval 2086"/>
            <p:cNvSpPr>
              <a:spLocks noChangeAspect="1" noChangeArrowheads="1"/>
            </p:cNvSpPr>
            <p:nvPr/>
          </p:nvSpPr>
          <p:spPr bwMode="auto">
            <a:xfrm>
              <a:off x="3115" y="1368"/>
              <a:ext cx="89" cy="79"/>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43" name="Oval 2087"/>
            <p:cNvSpPr>
              <a:spLocks noChangeAspect="1" noChangeArrowheads="1"/>
            </p:cNvSpPr>
            <p:nvPr/>
          </p:nvSpPr>
          <p:spPr bwMode="auto">
            <a:xfrm>
              <a:off x="2816" y="1521"/>
              <a:ext cx="92" cy="80"/>
            </a:xfrm>
            <a:prstGeom prst="ellipse">
              <a:avLst/>
            </a:prstGeom>
            <a:solidFill>
              <a:srgbClr val="FF0000"/>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45" name="Arc 2089"/>
            <p:cNvSpPr>
              <a:spLocks/>
            </p:cNvSpPr>
            <p:nvPr/>
          </p:nvSpPr>
          <p:spPr bwMode="auto">
            <a:xfrm rot="12765670" flipH="1">
              <a:off x="3133" y="1200"/>
              <a:ext cx="371" cy="324"/>
            </a:xfrm>
            <a:custGeom>
              <a:avLst/>
              <a:gdLst>
                <a:gd name="G0" fmla="+- 21600 0 0"/>
                <a:gd name="G1" fmla="+- 21600 0 0"/>
                <a:gd name="G2" fmla="+- 21600 0 0"/>
                <a:gd name="T0" fmla="*/ 15841 w 43200"/>
                <a:gd name="T1" fmla="*/ 782 h 43200"/>
                <a:gd name="T2" fmla="*/ 2068 w 43200"/>
                <a:gd name="T3" fmla="*/ 12377 h 43200"/>
                <a:gd name="T4" fmla="*/ 21600 w 43200"/>
                <a:gd name="T5" fmla="*/ 21600 h 43200"/>
              </a:gdLst>
              <a:ahLst/>
              <a:cxnLst>
                <a:cxn ang="0">
                  <a:pos x="T0" y="T1"/>
                </a:cxn>
                <a:cxn ang="0">
                  <a:pos x="T2" y="T3"/>
                </a:cxn>
                <a:cxn ang="0">
                  <a:pos x="T4" y="T5"/>
                </a:cxn>
              </a:cxnLst>
              <a:rect l="0" t="0" r="r" b="b"/>
              <a:pathLst>
                <a:path w="43200" h="43200" fill="none" extrusionOk="0">
                  <a:moveTo>
                    <a:pt x="15840" y="781"/>
                  </a:moveTo>
                  <a:cubicBezTo>
                    <a:pt x="17716" y="263"/>
                    <a:pt x="19653" y="-1"/>
                    <a:pt x="21600" y="0"/>
                  </a:cubicBezTo>
                  <a:cubicBezTo>
                    <a:pt x="33529" y="0"/>
                    <a:pt x="43200" y="9670"/>
                    <a:pt x="43200" y="21600"/>
                  </a:cubicBezTo>
                  <a:cubicBezTo>
                    <a:pt x="43200" y="33529"/>
                    <a:pt x="33529" y="43200"/>
                    <a:pt x="21600" y="43200"/>
                  </a:cubicBezTo>
                  <a:cubicBezTo>
                    <a:pt x="9670" y="43200"/>
                    <a:pt x="0" y="33529"/>
                    <a:pt x="0" y="21600"/>
                  </a:cubicBezTo>
                  <a:cubicBezTo>
                    <a:pt x="-1" y="18410"/>
                    <a:pt x="706" y="15260"/>
                    <a:pt x="2068" y="12377"/>
                  </a:cubicBezTo>
                </a:path>
                <a:path w="43200" h="43200" stroke="0" extrusionOk="0">
                  <a:moveTo>
                    <a:pt x="15840" y="781"/>
                  </a:moveTo>
                  <a:cubicBezTo>
                    <a:pt x="17716" y="263"/>
                    <a:pt x="19653" y="-1"/>
                    <a:pt x="21600" y="0"/>
                  </a:cubicBezTo>
                  <a:cubicBezTo>
                    <a:pt x="33529" y="0"/>
                    <a:pt x="43200" y="9670"/>
                    <a:pt x="43200" y="21600"/>
                  </a:cubicBezTo>
                  <a:cubicBezTo>
                    <a:pt x="43200" y="33529"/>
                    <a:pt x="33529" y="43200"/>
                    <a:pt x="21600" y="43200"/>
                  </a:cubicBezTo>
                  <a:cubicBezTo>
                    <a:pt x="9670" y="43200"/>
                    <a:pt x="0" y="33529"/>
                    <a:pt x="0" y="21600"/>
                  </a:cubicBezTo>
                  <a:cubicBezTo>
                    <a:pt x="-1" y="18410"/>
                    <a:pt x="706" y="15260"/>
                    <a:pt x="2068" y="12377"/>
                  </a:cubicBezTo>
                  <a:lnTo>
                    <a:pt x="21600" y="21600"/>
                  </a:lnTo>
                  <a:close/>
                </a:path>
              </a:pathLst>
            </a:custGeom>
            <a:noFill/>
            <a:ln w="31750">
              <a:solidFill>
                <a:srgbClr val="FF9933"/>
              </a:solidFill>
              <a:round/>
              <a:headEnd type="stealth" w="med" len="med"/>
              <a:tailEnd type="stealth" w="med" len="med"/>
            </a:ln>
            <a:effectLst>
              <a:outerShdw dist="17961" dir="2700000" algn="ctr" rotWithShape="0">
                <a:schemeClr val="tx1"/>
              </a:outerShdw>
            </a:effectLst>
          </p:spPr>
          <p:txBody>
            <a:bodyPr wrap="none" anchor="ctr"/>
            <a:lstStyle/>
            <a:p>
              <a:endParaRPr lang="en-US"/>
            </a:p>
          </p:txBody>
        </p:sp>
        <p:sp>
          <p:nvSpPr>
            <p:cNvPr id="328749" name="Freeform 2093"/>
            <p:cNvSpPr>
              <a:spLocks/>
            </p:cNvSpPr>
            <p:nvPr/>
          </p:nvSpPr>
          <p:spPr bwMode="auto">
            <a:xfrm>
              <a:off x="1056" y="3532"/>
              <a:ext cx="405" cy="500"/>
            </a:xfrm>
            <a:custGeom>
              <a:avLst/>
              <a:gdLst/>
              <a:ahLst/>
              <a:cxnLst>
                <a:cxn ang="0">
                  <a:pos x="621" y="0"/>
                </a:cxn>
                <a:cxn ang="0">
                  <a:pos x="316" y="47"/>
                </a:cxn>
                <a:cxn ang="0">
                  <a:pos x="430" y="115"/>
                </a:cxn>
                <a:cxn ang="0">
                  <a:pos x="233" y="430"/>
                </a:cxn>
                <a:cxn ang="0">
                  <a:pos x="199" y="469"/>
                </a:cxn>
                <a:cxn ang="0">
                  <a:pos x="171" y="494"/>
                </a:cxn>
                <a:cxn ang="0">
                  <a:pos x="134" y="520"/>
                </a:cxn>
                <a:cxn ang="0">
                  <a:pos x="92" y="546"/>
                </a:cxn>
                <a:cxn ang="0">
                  <a:pos x="53" y="561"/>
                </a:cxn>
                <a:cxn ang="0">
                  <a:pos x="19" y="572"/>
                </a:cxn>
                <a:cxn ang="0">
                  <a:pos x="0" y="576"/>
                </a:cxn>
                <a:cxn ang="0">
                  <a:pos x="10" y="649"/>
                </a:cxn>
                <a:cxn ang="0">
                  <a:pos x="64" y="636"/>
                </a:cxn>
                <a:cxn ang="0">
                  <a:pos x="111" y="619"/>
                </a:cxn>
                <a:cxn ang="0">
                  <a:pos x="156" y="599"/>
                </a:cxn>
                <a:cxn ang="0">
                  <a:pos x="205" y="565"/>
                </a:cxn>
                <a:cxn ang="0">
                  <a:pos x="235" y="542"/>
                </a:cxn>
                <a:cxn ang="0">
                  <a:pos x="205" y="597"/>
                </a:cxn>
                <a:cxn ang="0">
                  <a:pos x="177" y="647"/>
                </a:cxn>
                <a:cxn ang="0">
                  <a:pos x="149" y="713"/>
                </a:cxn>
                <a:cxn ang="0">
                  <a:pos x="124" y="766"/>
                </a:cxn>
                <a:cxn ang="0">
                  <a:pos x="111" y="805"/>
                </a:cxn>
                <a:cxn ang="0">
                  <a:pos x="96" y="856"/>
                </a:cxn>
                <a:cxn ang="0">
                  <a:pos x="85" y="895"/>
                </a:cxn>
                <a:cxn ang="0">
                  <a:pos x="77" y="944"/>
                </a:cxn>
                <a:cxn ang="0">
                  <a:pos x="68" y="1006"/>
                </a:cxn>
                <a:cxn ang="0">
                  <a:pos x="147" y="1011"/>
                </a:cxn>
                <a:cxn ang="0">
                  <a:pos x="152" y="966"/>
                </a:cxn>
                <a:cxn ang="0">
                  <a:pos x="160" y="927"/>
                </a:cxn>
                <a:cxn ang="0">
                  <a:pos x="169" y="884"/>
                </a:cxn>
                <a:cxn ang="0">
                  <a:pos x="186" y="831"/>
                </a:cxn>
                <a:cxn ang="0">
                  <a:pos x="207" y="775"/>
                </a:cxn>
                <a:cxn ang="0">
                  <a:pos x="233" y="715"/>
                </a:cxn>
                <a:cxn ang="0">
                  <a:pos x="254" y="664"/>
                </a:cxn>
                <a:cxn ang="0">
                  <a:pos x="282" y="617"/>
                </a:cxn>
                <a:cxn ang="0">
                  <a:pos x="306" y="572"/>
                </a:cxn>
                <a:cxn ang="0">
                  <a:pos x="289" y="640"/>
                </a:cxn>
                <a:cxn ang="0">
                  <a:pos x="282" y="681"/>
                </a:cxn>
                <a:cxn ang="0">
                  <a:pos x="280" y="734"/>
                </a:cxn>
                <a:cxn ang="0">
                  <a:pos x="289" y="786"/>
                </a:cxn>
                <a:cxn ang="0">
                  <a:pos x="295" y="820"/>
                </a:cxn>
                <a:cxn ang="0">
                  <a:pos x="368" y="803"/>
                </a:cxn>
                <a:cxn ang="0">
                  <a:pos x="361" y="749"/>
                </a:cxn>
                <a:cxn ang="0">
                  <a:pos x="359" y="702"/>
                </a:cxn>
                <a:cxn ang="0">
                  <a:pos x="366" y="651"/>
                </a:cxn>
                <a:cxn ang="0">
                  <a:pos x="374" y="617"/>
                </a:cxn>
                <a:cxn ang="0">
                  <a:pos x="387" y="576"/>
                </a:cxn>
                <a:cxn ang="0">
                  <a:pos x="402" y="546"/>
                </a:cxn>
                <a:cxn ang="0">
                  <a:pos x="449" y="479"/>
                </a:cxn>
                <a:cxn ang="0">
                  <a:pos x="603" y="223"/>
                </a:cxn>
                <a:cxn ang="0">
                  <a:pos x="715" y="297"/>
                </a:cxn>
                <a:cxn ang="0">
                  <a:pos x="621" y="0"/>
                </a:cxn>
              </a:cxnLst>
              <a:rect l="0" t="0" r="r" b="b"/>
              <a:pathLst>
                <a:path w="715" h="1011">
                  <a:moveTo>
                    <a:pt x="621" y="0"/>
                  </a:moveTo>
                  <a:lnTo>
                    <a:pt x="316" y="47"/>
                  </a:lnTo>
                  <a:lnTo>
                    <a:pt x="430" y="115"/>
                  </a:lnTo>
                  <a:lnTo>
                    <a:pt x="233" y="430"/>
                  </a:lnTo>
                  <a:lnTo>
                    <a:pt x="199" y="469"/>
                  </a:lnTo>
                  <a:lnTo>
                    <a:pt x="171" y="494"/>
                  </a:lnTo>
                  <a:lnTo>
                    <a:pt x="134" y="520"/>
                  </a:lnTo>
                  <a:lnTo>
                    <a:pt x="92" y="546"/>
                  </a:lnTo>
                  <a:lnTo>
                    <a:pt x="53" y="561"/>
                  </a:lnTo>
                  <a:lnTo>
                    <a:pt x="19" y="572"/>
                  </a:lnTo>
                  <a:lnTo>
                    <a:pt x="0" y="576"/>
                  </a:lnTo>
                  <a:lnTo>
                    <a:pt x="10" y="649"/>
                  </a:lnTo>
                  <a:lnTo>
                    <a:pt x="64" y="636"/>
                  </a:lnTo>
                  <a:lnTo>
                    <a:pt x="111" y="619"/>
                  </a:lnTo>
                  <a:lnTo>
                    <a:pt x="156" y="599"/>
                  </a:lnTo>
                  <a:lnTo>
                    <a:pt x="205" y="565"/>
                  </a:lnTo>
                  <a:lnTo>
                    <a:pt x="235" y="542"/>
                  </a:lnTo>
                  <a:lnTo>
                    <a:pt x="205" y="597"/>
                  </a:lnTo>
                  <a:lnTo>
                    <a:pt x="177" y="647"/>
                  </a:lnTo>
                  <a:lnTo>
                    <a:pt x="149" y="713"/>
                  </a:lnTo>
                  <a:lnTo>
                    <a:pt x="124" y="766"/>
                  </a:lnTo>
                  <a:lnTo>
                    <a:pt x="111" y="805"/>
                  </a:lnTo>
                  <a:lnTo>
                    <a:pt x="96" y="856"/>
                  </a:lnTo>
                  <a:lnTo>
                    <a:pt x="85" y="895"/>
                  </a:lnTo>
                  <a:lnTo>
                    <a:pt x="77" y="944"/>
                  </a:lnTo>
                  <a:lnTo>
                    <a:pt x="68" y="1006"/>
                  </a:lnTo>
                  <a:lnTo>
                    <a:pt x="147" y="1011"/>
                  </a:lnTo>
                  <a:lnTo>
                    <a:pt x="152" y="966"/>
                  </a:lnTo>
                  <a:lnTo>
                    <a:pt x="160" y="927"/>
                  </a:lnTo>
                  <a:lnTo>
                    <a:pt x="169" y="884"/>
                  </a:lnTo>
                  <a:lnTo>
                    <a:pt x="186" y="831"/>
                  </a:lnTo>
                  <a:lnTo>
                    <a:pt x="207" y="775"/>
                  </a:lnTo>
                  <a:lnTo>
                    <a:pt x="233" y="715"/>
                  </a:lnTo>
                  <a:lnTo>
                    <a:pt x="254" y="664"/>
                  </a:lnTo>
                  <a:lnTo>
                    <a:pt x="282" y="617"/>
                  </a:lnTo>
                  <a:lnTo>
                    <a:pt x="306" y="572"/>
                  </a:lnTo>
                  <a:lnTo>
                    <a:pt x="289" y="640"/>
                  </a:lnTo>
                  <a:lnTo>
                    <a:pt x="282" y="681"/>
                  </a:lnTo>
                  <a:lnTo>
                    <a:pt x="280" y="734"/>
                  </a:lnTo>
                  <a:lnTo>
                    <a:pt x="289" y="786"/>
                  </a:lnTo>
                  <a:lnTo>
                    <a:pt x="295" y="820"/>
                  </a:lnTo>
                  <a:lnTo>
                    <a:pt x="368" y="803"/>
                  </a:lnTo>
                  <a:lnTo>
                    <a:pt x="361" y="749"/>
                  </a:lnTo>
                  <a:lnTo>
                    <a:pt x="359" y="702"/>
                  </a:lnTo>
                  <a:lnTo>
                    <a:pt x="366" y="651"/>
                  </a:lnTo>
                  <a:lnTo>
                    <a:pt x="374" y="617"/>
                  </a:lnTo>
                  <a:lnTo>
                    <a:pt x="387" y="576"/>
                  </a:lnTo>
                  <a:lnTo>
                    <a:pt x="402" y="546"/>
                  </a:lnTo>
                  <a:lnTo>
                    <a:pt x="449" y="479"/>
                  </a:lnTo>
                  <a:lnTo>
                    <a:pt x="603" y="223"/>
                  </a:lnTo>
                  <a:lnTo>
                    <a:pt x="715" y="297"/>
                  </a:lnTo>
                  <a:lnTo>
                    <a:pt x="621" y="0"/>
                  </a:lnTo>
                  <a:close/>
                </a:path>
              </a:pathLst>
            </a:custGeom>
            <a:solidFill>
              <a:srgbClr val="0099FF"/>
            </a:solidFill>
            <a:ln w="9525" cap="flat" cmpd="sng">
              <a:no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3" name="Group 2153"/>
          <p:cNvGrpSpPr>
            <a:grpSpLocks/>
          </p:cNvGrpSpPr>
          <p:nvPr/>
        </p:nvGrpSpPr>
        <p:grpSpPr bwMode="auto">
          <a:xfrm>
            <a:off x="5980112" y="2404186"/>
            <a:ext cx="2706688" cy="2709862"/>
            <a:chOff x="2304" y="1296"/>
            <a:chExt cx="2185" cy="2256"/>
          </a:xfrm>
        </p:grpSpPr>
        <p:sp>
          <p:nvSpPr>
            <p:cNvPr id="328752" name="Freeform 2096"/>
            <p:cNvSpPr>
              <a:spLocks/>
            </p:cNvSpPr>
            <p:nvPr/>
          </p:nvSpPr>
          <p:spPr bwMode="auto">
            <a:xfrm>
              <a:off x="2361" y="1495"/>
              <a:ext cx="1800" cy="2023"/>
            </a:xfrm>
            <a:custGeom>
              <a:avLst/>
              <a:gdLst/>
              <a:ahLst/>
              <a:cxnLst>
                <a:cxn ang="0">
                  <a:pos x="0" y="3053"/>
                </a:cxn>
                <a:cxn ang="0">
                  <a:pos x="173" y="3035"/>
                </a:cxn>
                <a:cxn ang="0">
                  <a:pos x="356" y="2989"/>
                </a:cxn>
                <a:cxn ang="0">
                  <a:pos x="475" y="2852"/>
                </a:cxn>
                <a:cxn ang="0">
                  <a:pos x="548" y="2642"/>
                </a:cxn>
                <a:cxn ang="0">
                  <a:pos x="576" y="2459"/>
                </a:cxn>
                <a:cxn ang="0">
                  <a:pos x="607" y="2295"/>
                </a:cxn>
                <a:cxn ang="0">
                  <a:pos x="749" y="2029"/>
                </a:cxn>
                <a:cxn ang="0">
                  <a:pos x="1536" y="640"/>
                </a:cxn>
                <a:cxn ang="0">
                  <a:pos x="1719" y="331"/>
                </a:cxn>
                <a:cxn ang="0">
                  <a:pos x="1993" y="109"/>
                </a:cxn>
                <a:cxn ang="0">
                  <a:pos x="2221" y="0"/>
                </a:cxn>
              </a:cxnLst>
              <a:rect l="0" t="0" r="r" b="b"/>
              <a:pathLst>
                <a:path w="2221" h="3053">
                  <a:moveTo>
                    <a:pt x="0" y="3053"/>
                  </a:moveTo>
                  <a:cubicBezTo>
                    <a:pt x="57" y="3049"/>
                    <a:pt x="114" y="3046"/>
                    <a:pt x="173" y="3035"/>
                  </a:cubicBezTo>
                  <a:cubicBezTo>
                    <a:pt x="232" y="3024"/>
                    <a:pt x="306" y="3019"/>
                    <a:pt x="356" y="2989"/>
                  </a:cubicBezTo>
                  <a:cubicBezTo>
                    <a:pt x="406" y="2959"/>
                    <a:pt x="443" y="2910"/>
                    <a:pt x="475" y="2852"/>
                  </a:cubicBezTo>
                  <a:cubicBezTo>
                    <a:pt x="507" y="2794"/>
                    <a:pt x="531" y="2707"/>
                    <a:pt x="548" y="2642"/>
                  </a:cubicBezTo>
                  <a:cubicBezTo>
                    <a:pt x="565" y="2577"/>
                    <a:pt x="566" y="2517"/>
                    <a:pt x="576" y="2459"/>
                  </a:cubicBezTo>
                  <a:cubicBezTo>
                    <a:pt x="586" y="2401"/>
                    <a:pt x="578" y="2367"/>
                    <a:pt x="607" y="2295"/>
                  </a:cubicBezTo>
                  <a:cubicBezTo>
                    <a:pt x="636" y="2223"/>
                    <a:pt x="594" y="2305"/>
                    <a:pt x="749" y="2029"/>
                  </a:cubicBezTo>
                  <a:cubicBezTo>
                    <a:pt x="904" y="1753"/>
                    <a:pt x="1374" y="923"/>
                    <a:pt x="1536" y="640"/>
                  </a:cubicBezTo>
                  <a:cubicBezTo>
                    <a:pt x="1698" y="357"/>
                    <a:pt x="1643" y="420"/>
                    <a:pt x="1719" y="331"/>
                  </a:cubicBezTo>
                  <a:cubicBezTo>
                    <a:pt x="1795" y="242"/>
                    <a:pt x="1909" y="164"/>
                    <a:pt x="1993" y="109"/>
                  </a:cubicBezTo>
                  <a:cubicBezTo>
                    <a:pt x="2077" y="54"/>
                    <a:pt x="2152" y="23"/>
                    <a:pt x="2221" y="0"/>
                  </a:cubicBezTo>
                </a:path>
              </a:pathLst>
            </a:custGeom>
            <a:noFill/>
            <a:ln w="47625">
              <a:solidFill>
                <a:srgbClr val="0099FF"/>
              </a:solidFill>
              <a:round/>
              <a:headEnd/>
              <a:tailEnd/>
            </a:ln>
            <a:effectLst>
              <a:outerShdw dist="17961" dir="2700000" algn="ctr" rotWithShape="0">
                <a:schemeClr val="tx1"/>
              </a:outerShdw>
            </a:effectLst>
          </p:spPr>
          <p:txBody>
            <a:bodyPr/>
            <a:lstStyle/>
            <a:p>
              <a:endParaRPr lang="en-US"/>
            </a:p>
          </p:txBody>
        </p:sp>
        <p:sp>
          <p:nvSpPr>
            <p:cNvPr id="328753" name="Oval 2097"/>
            <p:cNvSpPr>
              <a:spLocks noChangeAspect="1" noChangeArrowheads="1"/>
            </p:cNvSpPr>
            <p:nvPr/>
          </p:nvSpPr>
          <p:spPr bwMode="auto">
            <a:xfrm>
              <a:off x="2304" y="3477"/>
              <a:ext cx="93" cy="75"/>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54" name="Oval 2098"/>
            <p:cNvSpPr>
              <a:spLocks noChangeAspect="1" noChangeArrowheads="1"/>
            </p:cNvSpPr>
            <p:nvPr/>
          </p:nvSpPr>
          <p:spPr bwMode="auto">
            <a:xfrm>
              <a:off x="2592" y="3428"/>
              <a:ext cx="94" cy="77"/>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328755" name="Oval 2099"/>
            <p:cNvSpPr>
              <a:spLocks noChangeAspect="1" noChangeArrowheads="1"/>
            </p:cNvSpPr>
            <p:nvPr/>
          </p:nvSpPr>
          <p:spPr bwMode="auto">
            <a:xfrm>
              <a:off x="2761" y="3165"/>
              <a:ext cx="94" cy="75"/>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56" name="Oval 2100"/>
            <p:cNvSpPr>
              <a:spLocks noChangeAspect="1" noChangeArrowheads="1"/>
            </p:cNvSpPr>
            <p:nvPr/>
          </p:nvSpPr>
          <p:spPr bwMode="auto">
            <a:xfrm>
              <a:off x="2828" y="2920"/>
              <a:ext cx="93" cy="76"/>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57" name="Oval 2101"/>
            <p:cNvSpPr>
              <a:spLocks noChangeAspect="1" noChangeArrowheads="1"/>
            </p:cNvSpPr>
            <p:nvPr/>
          </p:nvSpPr>
          <p:spPr bwMode="auto">
            <a:xfrm>
              <a:off x="3075" y="2560"/>
              <a:ext cx="94" cy="76"/>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58" name="Oval 2102"/>
            <p:cNvSpPr>
              <a:spLocks noChangeAspect="1" noChangeArrowheads="1"/>
            </p:cNvSpPr>
            <p:nvPr/>
          </p:nvSpPr>
          <p:spPr bwMode="auto">
            <a:xfrm>
              <a:off x="3289" y="2256"/>
              <a:ext cx="94" cy="76"/>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59" name="Oval 2103"/>
            <p:cNvSpPr>
              <a:spLocks noChangeAspect="1" noChangeArrowheads="1"/>
            </p:cNvSpPr>
            <p:nvPr/>
          </p:nvSpPr>
          <p:spPr bwMode="auto">
            <a:xfrm>
              <a:off x="3394" y="2107"/>
              <a:ext cx="94" cy="77"/>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60" name="Oval 2104"/>
            <p:cNvSpPr>
              <a:spLocks noChangeAspect="1" noChangeArrowheads="1"/>
            </p:cNvSpPr>
            <p:nvPr/>
          </p:nvSpPr>
          <p:spPr bwMode="auto">
            <a:xfrm>
              <a:off x="3591" y="1821"/>
              <a:ext cx="92" cy="77"/>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61" name="Oval 2105"/>
            <p:cNvSpPr>
              <a:spLocks noChangeAspect="1" noChangeArrowheads="1"/>
            </p:cNvSpPr>
            <p:nvPr/>
          </p:nvSpPr>
          <p:spPr bwMode="auto">
            <a:xfrm>
              <a:off x="3663" y="1707"/>
              <a:ext cx="94" cy="77"/>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62" name="Oval 2106"/>
            <p:cNvSpPr>
              <a:spLocks noChangeAspect="1" noChangeArrowheads="1"/>
            </p:cNvSpPr>
            <p:nvPr/>
          </p:nvSpPr>
          <p:spPr bwMode="auto">
            <a:xfrm>
              <a:off x="3921" y="1525"/>
              <a:ext cx="94" cy="77"/>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63" name="Oval 2107"/>
            <p:cNvSpPr>
              <a:spLocks noChangeAspect="1" noChangeArrowheads="1"/>
            </p:cNvSpPr>
            <p:nvPr/>
          </p:nvSpPr>
          <p:spPr bwMode="auto">
            <a:xfrm>
              <a:off x="4083" y="1459"/>
              <a:ext cx="95" cy="78"/>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64" name="Oval 2108"/>
            <p:cNvSpPr>
              <a:spLocks noChangeAspect="1" noChangeArrowheads="1"/>
            </p:cNvSpPr>
            <p:nvPr/>
          </p:nvSpPr>
          <p:spPr bwMode="auto">
            <a:xfrm>
              <a:off x="3772" y="1609"/>
              <a:ext cx="96" cy="77"/>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328765" name="Freeform 2109"/>
            <p:cNvSpPr>
              <a:spLocks/>
            </p:cNvSpPr>
            <p:nvPr/>
          </p:nvSpPr>
          <p:spPr bwMode="auto">
            <a:xfrm>
              <a:off x="2868" y="3183"/>
              <a:ext cx="390" cy="271"/>
            </a:xfrm>
            <a:custGeom>
              <a:avLst/>
              <a:gdLst/>
              <a:ahLst/>
              <a:cxnLst>
                <a:cxn ang="0">
                  <a:pos x="0" y="57"/>
                </a:cxn>
                <a:cxn ang="0">
                  <a:pos x="50" y="90"/>
                </a:cxn>
                <a:cxn ang="0">
                  <a:pos x="100" y="158"/>
                </a:cxn>
                <a:cxn ang="0">
                  <a:pos x="143" y="200"/>
                </a:cxn>
                <a:cxn ang="0">
                  <a:pos x="184" y="208"/>
                </a:cxn>
                <a:cxn ang="0">
                  <a:pos x="230" y="175"/>
                </a:cxn>
                <a:cxn ang="0">
                  <a:pos x="247" y="107"/>
                </a:cxn>
                <a:cxn ang="0">
                  <a:pos x="220" y="40"/>
                </a:cxn>
                <a:cxn ang="0">
                  <a:pos x="205" y="30"/>
                </a:cxn>
                <a:cxn ang="0">
                  <a:pos x="176" y="9"/>
                </a:cxn>
                <a:cxn ang="0">
                  <a:pos x="124" y="0"/>
                </a:cxn>
                <a:cxn ang="0">
                  <a:pos x="19" y="11"/>
                </a:cxn>
              </a:cxnLst>
              <a:rect l="0" t="0" r="r" b="b"/>
              <a:pathLst>
                <a:path w="249" h="212">
                  <a:moveTo>
                    <a:pt x="0" y="57"/>
                  </a:moveTo>
                  <a:cubicBezTo>
                    <a:pt x="17" y="65"/>
                    <a:pt x="33" y="72"/>
                    <a:pt x="50" y="90"/>
                  </a:cubicBezTo>
                  <a:cubicBezTo>
                    <a:pt x="67" y="107"/>
                    <a:pt x="85" y="140"/>
                    <a:pt x="100" y="158"/>
                  </a:cubicBezTo>
                  <a:cubicBezTo>
                    <a:pt x="115" y="177"/>
                    <a:pt x="129" y="192"/>
                    <a:pt x="143" y="200"/>
                  </a:cubicBezTo>
                  <a:cubicBezTo>
                    <a:pt x="157" y="209"/>
                    <a:pt x="170" y="212"/>
                    <a:pt x="184" y="208"/>
                  </a:cubicBezTo>
                  <a:cubicBezTo>
                    <a:pt x="198" y="204"/>
                    <a:pt x="220" y="192"/>
                    <a:pt x="230" y="175"/>
                  </a:cubicBezTo>
                  <a:cubicBezTo>
                    <a:pt x="240" y="158"/>
                    <a:pt x="249" y="129"/>
                    <a:pt x="247" y="107"/>
                  </a:cubicBezTo>
                  <a:cubicBezTo>
                    <a:pt x="245" y="85"/>
                    <a:pt x="227" y="53"/>
                    <a:pt x="220" y="40"/>
                  </a:cubicBezTo>
                  <a:cubicBezTo>
                    <a:pt x="213" y="27"/>
                    <a:pt x="212" y="34"/>
                    <a:pt x="205" y="30"/>
                  </a:cubicBezTo>
                  <a:cubicBezTo>
                    <a:pt x="198" y="24"/>
                    <a:pt x="189" y="14"/>
                    <a:pt x="176" y="9"/>
                  </a:cubicBezTo>
                  <a:cubicBezTo>
                    <a:pt x="162" y="4"/>
                    <a:pt x="150" y="0"/>
                    <a:pt x="124" y="0"/>
                  </a:cubicBezTo>
                  <a:cubicBezTo>
                    <a:pt x="98" y="0"/>
                    <a:pt x="41" y="9"/>
                    <a:pt x="19" y="11"/>
                  </a:cubicBezTo>
                </a:path>
              </a:pathLst>
            </a:custGeom>
            <a:noFill/>
            <a:ln w="31750" cap="flat" cmpd="sng">
              <a:solidFill>
                <a:srgbClr val="FF9933"/>
              </a:solidFill>
              <a:prstDash val="solid"/>
              <a:round/>
              <a:headEnd type="stealth" w="med" len="med"/>
              <a:tailEnd type="stealth" w="med" len="med"/>
            </a:ln>
            <a:effectLst>
              <a:outerShdw dist="17961" dir="2700000" algn="ctr" rotWithShape="0">
                <a:schemeClr val="tx1"/>
              </a:outerShdw>
            </a:effectLst>
          </p:spPr>
          <p:txBody>
            <a:bodyPr wrap="none" anchor="ctr"/>
            <a:lstStyle/>
            <a:p>
              <a:endParaRPr lang="en-US"/>
            </a:p>
          </p:txBody>
        </p:sp>
        <p:sp>
          <p:nvSpPr>
            <p:cNvPr id="328767" name="Arc 2111"/>
            <p:cNvSpPr>
              <a:spLocks/>
            </p:cNvSpPr>
            <p:nvPr/>
          </p:nvSpPr>
          <p:spPr bwMode="auto">
            <a:xfrm rot="12765670" flipH="1">
              <a:off x="4102" y="1296"/>
              <a:ext cx="387" cy="316"/>
            </a:xfrm>
            <a:custGeom>
              <a:avLst/>
              <a:gdLst>
                <a:gd name="G0" fmla="+- 21600 0 0"/>
                <a:gd name="G1" fmla="+- 21600 0 0"/>
                <a:gd name="G2" fmla="+- 21600 0 0"/>
                <a:gd name="T0" fmla="*/ 15841 w 43200"/>
                <a:gd name="T1" fmla="*/ 782 h 43200"/>
                <a:gd name="T2" fmla="*/ 2068 w 43200"/>
                <a:gd name="T3" fmla="*/ 12377 h 43200"/>
                <a:gd name="T4" fmla="*/ 21600 w 43200"/>
                <a:gd name="T5" fmla="*/ 21600 h 43200"/>
              </a:gdLst>
              <a:ahLst/>
              <a:cxnLst>
                <a:cxn ang="0">
                  <a:pos x="T0" y="T1"/>
                </a:cxn>
                <a:cxn ang="0">
                  <a:pos x="T2" y="T3"/>
                </a:cxn>
                <a:cxn ang="0">
                  <a:pos x="T4" y="T5"/>
                </a:cxn>
              </a:cxnLst>
              <a:rect l="0" t="0" r="r" b="b"/>
              <a:pathLst>
                <a:path w="43200" h="43200" fill="none" extrusionOk="0">
                  <a:moveTo>
                    <a:pt x="15840" y="781"/>
                  </a:moveTo>
                  <a:cubicBezTo>
                    <a:pt x="17716" y="263"/>
                    <a:pt x="19653" y="-1"/>
                    <a:pt x="21600" y="0"/>
                  </a:cubicBezTo>
                  <a:cubicBezTo>
                    <a:pt x="33529" y="0"/>
                    <a:pt x="43200" y="9670"/>
                    <a:pt x="43200" y="21600"/>
                  </a:cubicBezTo>
                  <a:cubicBezTo>
                    <a:pt x="43200" y="33529"/>
                    <a:pt x="33529" y="43200"/>
                    <a:pt x="21600" y="43200"/>
                  </a:cubicBezTo>
                  <a:cubicBezTo>
                    <a:pt x="9670" y="43200"/>
                    <a:pt x="0" y="33529"/>
                    <a:pt x="0" y="21600"/>
                  </a:cubicBezTo>
                  <a:cubicBezTo>
                    <a:pt x="-1" y="18410"/>
                    <a:pt x="706" y="15260"/>
                    <a:pt x="2068" y="12377"/>
                  </a:cubicBezTo>
                </a:path>
                <a:path w="43200" h="43200" stroke="0" extrusionOk="0">
                  <a:moveTo>
                    <a:pt x="15840" y="781"/>
                  </a:moveTo>
                  <a:cubicBezTo>
                    <a:pt x="17716" y="263"/>
                    <a:pt x="19653" y="-1"/>
                    <a:pt x="21600" y="0"/>
                  </a:cubicBezTo>
                  <a:cubicBezTo>
                    <a:pt x="33529" y="0"/>
                    <a:pt x="43200" y="9670"/>
                    <a:pt x="43200" y="21600"/>
                  </a:cubicBezTo>
                  <a:cubicBezTo>
                    <a:pt x="43200" y="33529"/>
                    <a:pt x="33529" y="43200"/>
                    <a:pt x="21600" y="43200"/>
                  </a:cubicBezTo>
                  <a:cubicBezTo>
                    <a:pt x="9670" y="43200"/>
                    <a:pt x="0" y="33529"/>
                    <a:pt x="0" y="21600"/>
                  </a:cubicBezTo>
                  <a:cubicBezTo>
                    <a:pt x="-1" y="18410"/>
                    <a:pt x="706" y="15260"/>
                    <a:pt x="2068" y="12377"/>
                  </a:cubicBezTo>
                  <a:lnTo>
                    <a:pt x="21600" y="21600"/>
                  </a:lnTo>
                  <a:close/>
                </a:path>
              </a:pathLst>
            </a:custGeom>
            <a:noFill/>
            <a:ln w="31750">
              <a:solidFill>
                <a:srgbClr val="FF9933"/>
              </a:solidFill>
              <a:round/>
              <a:headEnd type="stealth" w="med" len="med"/>
              <a:tailEnd type="stealth" w="med" len="med"/>
            </a:ln>
            <a:effectLst>
              <a:outerShdw dist="17961" dir="2700000" algn="ctr" rotWithShape="0">
                <a:schemeClr val="tx1"/>
              </a:outerShdw>
            </a:effectLst>
          </p:spPr>
          <p:txBody>
            <a:bodyPr wrap="none" anchor="ctr"/>
            <a:lstStyle/>
            <a:p>
              <a:endParaRPr lang="en-US"/>
            </a:p>
          </p:txBody>
        </p:sp>
      </p:grpSp>
      <p:sp>
        <p:nvSpPr>
          <p:cNvPr id="328845" name="Rectangle 2189"/>
          <p:cNvSpPr>
            <a:spLocks noChangeArrowheads="1"/>
          </p:cNvSpPr>
          <p:nvPr/>
        </p:nvSpPr>
        <p:spPr bwMode="auto">
          <a:xfrm>
            <a:off x="1143000" y="1864026"/>
            <a:ext cx="2670091" cy="387760"/>
          </a:xfrm>
          <a:prstGeom prst="rect">
            <a:avLst/>
          </a:prstGeom>
          <a:noFill/>
          <a:ln w="9525">
            <a:noFill/>
            <a:miter lim="800000"/>
            <a:headEnd/>
            <a:tailEnd/>
          </a:ln>
          <a:effectLst/>
        </p:spPr>
        <p:txBody>
          <a:bodyPr anchor="ctr"/>
          <a:lstStyle/>
          <a:p>
            <a:pPr algn="ctr"/>
            <a:r>
              <a:rPr lang="en-US" sz="2800" b="1" dirty="0">
                <a:solidFill>
                  <a:schemeClr val="tx2"/>
                </a:solidFill>
              </a:rPr>
              <a:t>Express</a:t>
            </a:r>
          </a:p>
        </p:txBody>
      </p:sp>
      <p:sp>
        <p:nvSpPr>
          <p:cNvPr id="328846" name="Rectangle 2190"/>
          <p:cNvSpPr>
            <a:spLocks noChangeArrowheads="1"/>
          </p:cNvSpPr>
          <p:nvPr/>
        </p:nvSpPr>
        <p:spPr bwMode="auto">
          <a:xfrm>
            <a:off x="2667000" y="5064426"/>
            <a:ext cx="2670091" cy="387760"/>
          </a:xfrm>
          <a:prstGeom prst="rect">
            <a:avLst/>
          </a:prstGeom>
          <a:noFill/>
          <a:ln w="9525">
            <a:noFill/>
            <a:miter lim="800000"/>
            <a:headEnd/>
            <a:tailEnd/>
          </a:ln>
          <a:effectLst/>
        </p:spPr>
        <p:txBody>
          <a:bodyPr anchor="ctr"/>
          <a:lstStyle/>
          <a:p>
            <a:pPr algn="ctr"/>
            <a:r>
              <a:rPr lang="en-US" sz="2800" b="1" dirty="0">
                <a:solidFill>
                  <a:schemeClr val="tx2"/>
                </a:solidFill>
              </a:rPr>
              <a:t>Rapid</a:t>
            </a:r>
          </a:p>
        </p:txBody>
      </p:sp>
      <p:sp>
        <p:nvSpPr>
          <p:cNvPr id="328847" name="Rectangle 2191"/>
          <p:cNvSpPr>
            <a:spLocks noChangeArrowheads="1"/>
          </p:cNvSpPr>
          <p:nvPr/>
        </p:nvSpPr>
        <p:spPr bwMode="auto">
          <a:xfrm>
            <a:off x="5385131" y="5420570"/>
            <a:ext cx="2670091" cy="387760"/>
          </a:xfrm>
          <a:prstGeom prst="rect">
            <a:avLst/>
          </a:prstGeom>
          <a:noFill/>
          <a:ln w="9525">
            <a:noFill/>
            <a:miter lim="800000"/>
            <a:headEnd/>
            <a:tailEnd/>
          </a:ln>
          <a:effectLst/>
        </p:spPr>
        <p:txBody>
          <a:bodyPr anchor="ctr"/>
          <a:lstStyle/>
          <a:p>
            <a:pPr algn="ctr"/>
            <a:r>
              <a:rPr lang="en-US" sz="2800" b="1" dirty="0">
                <a:solidFill>
                  <a:schemeClr val="tx2"/>
                </a:solidFill>
              </a:rPr>
              <a:t>Local</a:t>
            </a:r>
          </a:p>
        </p:txBody>
      </p:sp>
      <p:grpSp>
        <p:nvGrpSpPr>
          <p:cNvPr id="4" name="Group 2117"/>
          <p:cNvGrpSpPr>
            <a:grpSpLocks/>
          </p:cNvGrpSpPr>
          <p:nvPr/>
        </p:nvGrpSpPr>
        <p:grpSpPr bwMode="auto">
          <a:xfrm>
            <a:off x="3581400" y="2322202"/>
            <a:ext cx="2287247" cy="2625481"/>
            <a:chOff x="1407" y="1200"/>
            <a:chExt cx="2097" cy="2317"/>
          </a:xfrm>
        </p:grpSpPr>
        <p:sp>
          <p:nvSpPr>
            <p:cNvPr id="86" name="Freeform 2075"/>
            <p:cNvSpPr>
              <a:spLocks/>
            </p:cNvSpPr>
            <p:nvPr/>
          </p:nvSpPr>
          <p:spPr bwMode="auto">
            <a:xfrm>
              <a:off x="1461" y="1405"/>
              <a:ext cx="1727" cy="2076"/>
            </a:xfrm>
            <a:custGeom>
              <a:avLst/>
              <a:gdLst/>
              <a:ahLst/>
              <a:cxnLst>
                <a:cxn ang="0">
                  <a:pos x="0" y="3053"/>
                </a:cxn>
                <a:cxn ang="0">
                  <a:pos x="173" y="3035"/>
                </a:cxn>
                <a:cxn ang="0">
                  <a:pos x="356" y="2989"/>
                </a:cxn>
                <a:cxn ang="0">
                  <a:pos x="475" y="2852"/>
                </a:cxn>
                <a:cxn ang="0">
                  <a:pos x="548" y="2642"/>
                </a:cxn>
                <a:cxn ang="0">
                  <a:pos x="576" y="2459"/>
                </a:cxn>
                <a:cxn ang="0">
                  <a:pos x="607" y="2295"/>
                </a:cxn>
                <a:cxn ang="0">
                  <a:pos x="749" y="2029"/>
                </a:cxn>
                <a:cxn ang="0">
                  <a:pos x="1536" y="640"/>
                </a:cxn>
                <a:cxn ang="0">
                  <a:pos x="1719" y="331"/>
                </a:cxn>
                <a:cxn ang="0">
                  <a:pos x="1993" y="109"/>
                </a:cxn>
                <a:cxn ang="0">
                  <a:pos x="2221" y="0"/>
                </a:cxn>
              </a:cxnLst>
              <a:rect l="0" t="0" r="r" b="b"/>
              <a:pathLst>
                <a:path w="2221" h="3053">
                  <a:moveTo>
                    <a:pt x="0" y="3053"/>
                  </a:moveTo>
                  <a:cubicBezTo>
                    <a:pt x="57" y="3049"/>
                    <a:pt x="114" y="3046"/>
                    <a:pt x="173" y="3035"/>
                  </a:cubicBezTo>
                  <a:cubicBezTo>
                    <a:pt x="232" y="3024"/>
                    <a:pt x="306" y="3019"/>
                    <a:pt x="356" y="2989"/>
                  </a:cubicBezTo>
                  <a:cubicBezTo>
                    <a:pt x="406" y="2959"/>
                    <a:pt x="443" y="2910"/>
                    <a:pt x="475" y="2852"/>
                  </a:cubicBezTo>
                  <a:cubicBezTo>
                    <a:pt x="507" y="2794"/>
                    <a:pt x="531" y="2707"/>
                    <a:pt x="548" y="2642"/>
                  </a:cubicBezTo>
                  <a:cubicBezTo>
                    <a:pt x="565" y="2577"/>
                    <a:pt x="566" y="2517"/>
                    <a:pt x="576" y="2459"/>
                  </a:cubicBezTo>
                  <a:cubicBezTo>
                    <a:pt x="586" y="2401"/>
                    <a:pt x="578" y="2367"/>
                    <a:pt x="607" y="2295"/>
                  </a:cubicBezTo>
                  <a:cubicBezTo>
                    <a:pt x="636" y="2223"/>
                    <a:pt x="594" y="2305"/>
                    <a:pt x="749" y="2029"/>
                  </a:cubicBezTo>
                  <a:cubicBezTo>
                    <a:pt x="904" y="1753"/>
                    <a:pt x="1374" y="923"/>
                    <a:pt x="1536" y="640"/>
                  </a:cubicBezTo>
                  <a:cubicBezTo>
                    <a:pt x="1698" y="357"/>
                    <a:pt x="1643" y="420"/>
                    <a:pt x="1719" y="331"/>
                  </a:cubicBezTo>
                  <a:cubicBezTo>
                    <a:pt x="1795" y="242"/>
                    <a:pt x="1909" y="164"/>
                    <a:pt x="1993" y="109"/>
                  </a:cubicBezTo>
                  <a:cubicBezTo>
                    <a:pt x="2077" y="54"/>
                    <a:pt x="2152" y="23"/>
                    <a:pt x="2221" y="0"/>
                  </a:cubicBezTo>
                </a:path>
              </a:pathLst>
            </a:custGeom>
            <a:noFill/>
            <a:ln w="47625">
              <a:solidFill>
                <a:srgbClr val="0099FF"/>
              </a:solidFill>
              <a:round/>
              <a:headEnd/>
              <a:tailEnd/>
            </a:ln>
            <a:effectLst>
              <a:outerShdw dist="17961" dir="2700000" algn="ctr" rotWithShape="0">
                <a:schemeClr val="tx1"/>
              </a:outerShdw>
            </a:effectLst>
          </p:spPr>
          <p:txBody>
            <a:bodyPr/>
            <a:lstStyle/>
            <a:p>
              <a:endParaRPr lang="en-US"/>
            </a:p>
          </p:txBody>
        </p:sp>
        <p:sp>
          <p:nvSpPr>
            <p:cNvPr id="87" name="Oval 2076"/>
            <p:cNvSpPr>
              <a:spLocks noChangeAspect="1" noChangeArrowheads="1"/>
            </p:cNvSpPr>
            <p:nvPr/>
          </p:nvSpPr>
          <p:spPr bwMode="auto">
            <a:xfrm>
              <a:off x="1407" y="3439"/>
              <a:ext cx="90" cy="78"/>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88" name="Oval 2077"/>
            <p:cNvSpPr>
              <a:spLocks noChangeAspect="1" noChangeArrowheads="1"/>
            </p:cNvSpPr>
            <p:nvPr/>
          </p:nvSpPr>
          <p:spPr bwMode="auto">
            <a:xfrm>
              <a:off x="1684" y="3390"/>
              <a:ext cx="89" cy="78"/>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89" name="Oval 2078"/>
            <p:cNvSpPr>
              <a:spLocks noChangeAspect="1" noChangeArrowheads="1"/>
            </p:cNvSpPr>
            <p:nvPr/>
          </p:nvSpPr>
          <p:spPr bwMode="auto">
            <a:xfrm>
              <a:off x="1846" y="3119"/>
              <a:ext cx="89" cy="78"/>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0" name="Oval 2079"/>
            <p:cNvSpPr>
              <a:spLocks noChangeAspect="1" noChangeArrowheads="1"/>
            </p:cNvSpPr>
            <p:nvPr/>
          </p:nvSpPr>
          <p:spPr bwMode="auto">
            <a:xfrm>
              <a:off x="1910" y="2867"/>
              <a:ext cx="89" cy="79"/>
            </a:xfrm>
            <a:prstGeom prst="ellipse">
              <a:avLst/>
            </a:prstGeom>
            <a:solidFill>
              <a:srgbClr val="FF0000"/>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1" name="Oval 2080"/>
            <p:cNvSpPr>
              <a:spLocks noChangeAspect="1" noChangeArrowheads="1"/>
            </p:cNvSpPr>
            <p:nvPr/>
          </p:nvSpPr>
          <p:spPr bwMode="auto">
            <a:xfrm>
              <a:off x="2147" y="2497"/>
              <a:ext cx="90" cy="79"/>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2" name="Oval 2081"/>
            <p:cNvSpPr>
              <a:spLocks noChangeAspect="1" noChangeArrowheads="1"/>
            </p:cNvSpPr>
            <p:nvPr/>
          </p:nvSpPr>
          <p:spPr bwMode="auto">
            <a:xfrm>
              <a:off x="2353" y="2185"/>
              <a:ext cx="89" cy="79"/>
            </a:xfrm>
            <a:prstGeom prst="ellipse">
              <a:avLst/>
            </a:prstGeom>
            <a:solidFill>
              <a:srgbClr val="FF0000"/>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3" name="Oval 2082"/>
            <p:cNvSpPr>
              <a:spLocks noChangeAspect="1" noChangeArrowheads="1"/>
            </p:cNvSpPr>
            <p:nvPr/>
          </p:nvSpPr>
          <p:spPr bwMode="auto">
            <a:xfrm>
              <a:off x="2453" y="2033"/>
              <a:ext cx="90" cy="79"/>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4" name="Oval 2083"/>
            <p:cNvSpPr>
              <a:spLocks noChangeAspect="1" noChangeArrowheads="1"/>
            </p:cNvSpPr>
            <p:nvPr/>
          </p:nvSpPr>
          <p:spPr bwMode="auto">
            <a:xfrm>
              <a:off x="2642" y="1739"/>
              <a:ext cx="89" cy="79"/>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5" name="Oval 2084"/>
            <p:cNvSpPr>
              <a:spLocks noChangeAspect="1" noChangeArrowheads="1"/>
            </p:cNvSpPr>
            <p:nvPr/>
          </p:nvSpPr>
          <p:spPr bwMode="auto">
            <a:xfrm>
              <a:off x="2711" y="1622"/>
              <a:ext cx="90" cy="80"/>
            </a:xfrm>
            <a:prstGeom prst="ellipse">
              <a:avLst/>
            </a:prstGeom>
            <a:solidFill>
              <a:srgbClr val="FF0000"/>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6" name="Oval 2085"/>
            <p:cNvSpPr>
              <a:spLocks noChangeAspect="1" noChangeArrowheads="1"/>
            </p:cNvSpPr>
            <p:nvPr/>
          </p:nvSpPr>
          <p:spPr bwMode="auto">
            <a:xfrm>
              <a:off x="2959" y="1436"/>
              <a:ext cx="90" cy="78"/>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7" name="Oval 2086"/>
            <p:cNvSpPr>
              <a:spLocks noChangeAspect="1" noChangeArrowheads="1"/>
            </p:cNvSpPr>
            <p:nvPr/>
          </p:nvSpPr>
          <p:spPr bwMode="auto">
            <a:xfrm>
              <a:off x="3115" y="1368"/>
              <a:ext cx="89" cy="79"/>
            </a:xfrm>
            <a:prstGeom prst="ellipse">
              <a:avLst/>
            </a:prstGeom>
            <a:solidFill>
              <a:srgbClr val="FF0000"/>
            </a:solidFill>
            <a:ln w="9525">
              <a:noFill/>
              <a:round/>
              <a:headEnd/>
              <a:tailEnd/>
            </a:ln>
            <a:effectLst>
              <a:outerShdw dist="17961" dir="2700000" algn="ctr" rotWithShape="0">
                <a:schemeClr val="tx1"/>
              </a:outerShdw>
            </a:effectLst>
          </p:spPr>
          <p:txBody>
            <a:bodyPr wrap="none" anchor="ctr"/>
            <a:lstStyle/>
            <a:p>
              <a:endParaRPr lang="en-US"/>
            </a:p>
          </p:txBody>
        </p:sp>
        <p:sp>
          <p:nvSpPr>
            <p:cNvPr id="98" name="Oval 2087"/>
            <p:cNvSpPr>
              <a:spLocks noChangeAspect="1" noChangeArrowheads="1"/>
            </p:cNvSpPr>
            <p:nvPr/>
          </p:nvSpPr>
          <p:spPr bwMode="auto">
            <a:xfrm>
              <a:off x="2816" y="1521"/>
              <a:ext cx="92" cy="80"/>
            </a:xfrm>
            <a:prstGeom prst="ellipse">
              <a:avLst/>
            </a:prstGeom>
            <a:solidFill>
              <a:schemeClr val="bg1"/>
            </a:solidFill>
            <a:ln w="9525">
              <a:solidFill>
                <a:schemeClr val="tx1"/>
              </a:solidFill>
              <a:prstDash val="sysDot"/>
              <a:round/>
              <a:headEnd/>
              <a:tailEnd/>
            </a:ln>
            <a:effectLst>
              <a:outerShdw dist="17961" dir="2700000" algn="ctr" rotWithShape="0">
                <a:schemeClr val="tx1"/>
              </a:outerShdw>
            </a:effectLst>
          </p:spPr>
          <p:txBody>
            <a:bodyPr wrap="none" anchor="ctr"/>
            <a:lstStyle/>
            <a:p>
              <a:endParaRPr lang="en-US"/>
            </a:p>
          </p:txBody>
        </p:sp>
        <p:sp>
          <p:nvSpPr>
            <p:cNvPr id="99" name="Arc 2089"/>
            <p:cNvSpPr>
              <a:spLocks/>
            </p:cNvSpPr>
            <p:nvPr/>
          </p:nvSpPr>
          <p:spPr bwMode="auto">
            <a:xfrm rot="12765670" flipH="1">
              <a:off x="3133" y="1200"/>
              <a:ext cx="371" cy="324"/>
            </a:xfrm>
            <a:custGeom>
              <a:avLst/>
              <a:gdLst>
                <a:gd name="G0" fmla="+- 21600 0 0"/>
                <a:gd name="G1" fmla="+- 21600 0 0"/>
                <a:gd name="G2" fmla="+- 21600 0 0"/>
                <a:gd name="T0" fmla="*/ 15841 w 43200"/>
                <a:gd name="T1" fmla="*/ 782 h 43200"/>
                <a:gd name="T2" fmla="*/ 2068 w 43200"/>
                <a:gd name="T3" fmla="*/ 12377 h 43200"/>
                <a:gd name="T4" fmla="*/ 21600 w 43200"/>
                <a:gd name="T5" fmla="*/ 21600 h 43200"/>
              </a:gdLst>
              <a:ahLst/>
              <a:cxnLst>
                <a:cxn ang="0">
                  <a:pos x="T0" y="T1"/>
                </a:cxn>
                <a:cxn ang="0">
                  <a:pos x="T2" y="T3"/>
                </a:cxn>
                <a:cxn ang="0">
                  <a:pos x="T4" y="T5"/>
                </a:cxn>
              </a:cxnLst>
              <a:rect l="0" t="0" r="r" b="b"/>
              <a:pathLst>
                <a:path w="43200" h="43200" fill="none" extrusionOk="0">
                  <a:moveTo>
                    <a:pt x="15840" y="781"/>
                  </a:moveTo>
                  <a:cubicBezTo>
                    <a:pt x="17716" y="263"/>
                    <a:pt x="19653" y="-1"/>
                    <a:pt x="21600" y="0"/>
                  </a:cubicBezTo>
                  <a:cubicBezTo>
                    <a:pt x="33529" y="0"/>
                    <a:pt x="43200" y="9670"/>
                    <a:pt x="43200" y="21600"/>
                  </a:cubicBezTo>
                  <a:cubicBezTo>
                    <a:pt x="43200" y="33529"/>
                    <a:pt x="33529" y="43200"/>
                    <a:pt x="21600" y="43200"/>
                  </a:cubicBezTo>
                  <a:cubicBezTo>
                    <a:pt x="9670" y="43200"/>
                    <a:pt x="0" y="33529"/>
                    <a:pt x="0" y="21600"/>
                  </a:cubicBezTo>
                  <a:cubicBezTo>
                    <a:pt x="-1" y="18410"/>
                    <a:pt x="706" y="15260"/>
                    <a:pt x="2068" y="12377"/>
                  </a:cubicBezTo>
                </a:path>
                <a:path w="43200" h="43200" stroke="0" extrusionOk="0">
                  <a:moveTo>
                    <a:pt x="15840" y="781"/>
                  </a:moveTo>
                  <a:cubicBezTo>
                    <a:pt x="17716" y="263"/>
                    <a:pt x="19653" y="-1"/>
                    <a:pt x="21600" y="0"/>
                  </a:cubicBezTo>
                  <a:cubicBezTo>
                    <a:pt x="33529" y="0"/>
                    <a:pt x="43200" y="9670"/>
                    <a:pt x="43200" y="21600"/>
                  </a:cubicBezTo>
                  <a:cubicBezTo>
                    <a:pt x="43200" y="33529"/>
                    <a:pt x="33529" y="43200"/>
                    <a:pt x="21600" y="43200"/>
                  </a:cubicBezTo>
                  <a:cubicBezTo>
                    <a:pt x="9670" y="43200"/>
                    <a:pt x="0" y="33529"/>
                    <a:pt x="0" y="21600"/>
                  </a:cubicBezTo>
                  <a:cubicBezTo>
                    <a:pt x="-1" y="18410"/>
                    <a:pt x="706" y="15260"/>
                    <a:pt x="2068" y="12377"/>
                  </a:cubicBezTo>
                  <a:lnTo>
                    <a:pt x="21600" y="21600"/>
                  </a:lnTo>
                  <a:close/>
                </a:path>
              </a:pathLst>
            </a:custGeom>
            <a:noFill/>
            <a:ln w="31750">
              <a:solidFill>
                <a:srgbClr val="FF9933"/>
              </a:solidFill>
              <a:round/>
              <a:headEnd type="stealth" w="med" len="med"/>
              <a:tailEnd type="stealth" w="med" len="med"/>
            </a:ln>
            <a:effectLst>
              <a:outerShdw dist="17961" dir="2700000" algn="ctr" rotWithShape="0">
                <a:schemeClr val="tx1"/>
              </a:outerShdw>
            </a:effectLst>
          </p:spPr>
          <p:txBody>
            <a:bodyPr wrap="none" anchor="ctr"/>
            <a:lstStyle/>
            <a:p>
              <a:endParaRPr lang="en-US"/>
            </a:p>
          </p:txBody>
        </p:sp>
      </p:grpSp>
    </p:spTree>
    <p:extLst>
      <p:ext uri="{BB962C8B-B14F-4D97-AF65-F5344CB8AC3E}">
        <p14:creationId xmlns:p14="http://schemas.microsoft.com/office/powerpoint/2010/main" val="29654204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kumimoji="0" sz="2800" b="0" i="0" u="none" strike="noStrike" kern="1200" cap="none" spc="0" normalizeH="0" baseline="0" noProof="0" dirty="0" smtClean="0">
            <a:ln>
              <a:noFill/>
            </a:ln>
            <a:solidFill>
              <a:schemeClr val="tx1">
                <a:tint val="75000"/>
              </a:schemeClr>
            </a:solidFill>
            <a:effectLst/>
            <a:uLnTx/>
            <a:uFillTx/>
            <a:latin typeface="+mn-lt"/>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3646</TotalTime>
  <Words>3771</Words>
  <Application>Microsoft Office PowerPoint</Application>
  <PresentationFormat>On-screen Show (4:3)</PresentationFormat>
  <Paragraphs>455</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Corbel</vt:lpstr>
      <vt:lpstr>Verdana</vt:lpstr>
      <vt:lpstr>1_Office Theme</vt:lpstr>
      <vt:lpstr>Lecture #2: Transit Modes</vt:lpstr>
      <vt:lpstr>Outline</vt:lpstr>
      <vt:lpstr>Key modal Characteristics</vt:lpstr>
      <vt:lpstr>Transit Mode Definition</vt:lpstr>
      <vt:lpstr>Characteristic 1: Right-of-way (ROW)</vt:lpstr>
      <vt:lpstr>Examples of ROW Classes</vt:lpstr>
      <vt:lpstr>Pros and Cons of Rights of Way</vt:lpstr>
      <vt:lpstr>Characteristic 2: System Technology</vt:lpstr>
      <vt:lpstr>Characteristic 3: Types of Service</vt:lpstr>
      <vt:lpstr>Families of transit modes</vt:lpstr>
      <vt:lpstr>Remember this chart…</vt:lpstr>
      <vt:lpstr>Family #1: Street Transit Modes</vt:lpstr>
      <vt:lpstr>Regular Bus</vt:lpstr>
      <vt:lpstr>Express Bus</vt:lpstr>
      <vt:lpstr>Trolleybus</vt:lpstr>
      <vt:lpstr>Streetcars</vt:lpstr>
      <vt:lpstr>Family #2: Semi-Rapid Transit Modes</vt:lpstr>
      <vt:lpstr>Bus Rapid Transit</vt:lpstr>
      <vt:lpstr>Light Rail Transit</vt:lpstr>
      <vt:lpstr>Automated Guideway Transit</vt:lpstr>
      <vt:lpstr>Family #3: Rapid Transit Modes</vt:lpstr>
      <vt:lpstr>Rail Rapid Transit (Subway, Metro, Elevated)</vt:lpstr>
      <vt:lpstr>Light Rail Rapid Transit</vt:lpstr>
      <vt:lpstr>Rubber-Rired Metro</vt:lpstr>
      <vt:lpstr>Monorail</vt:lpstr>
      <vt:lpstr>Commuter Rail</vt:lpstr>
      <vt:lpstr>Family #4: Specialized Modes</vt:lpstr>
      <vt:lpstr>Cable Car</vt:lpstr>
      <vt:lpstr>Funicular / Incline</vt:lpstr>
      <vt:lpstr>Aerial Tram</vt:lpstr>
      <vt:lpstr>Ferries</vt:lpstr>
      <vt:lpstr>Comparison of Modes in the USA</vt:lpstr>
      <vt:lpstr>APTA: Nationwide Pax Trips by Mode</vt:lpstr>
      <vt:lpstr>APTA: Largest Heavy Rail Agencies</vt:lpstr>
      <vt:lpstr>APTA: Largest Bus Agencies</vt:lpstr>
      <vt:lpstr>APTA: Largest Commuter Rail Agencies</vt:lpstr>
      <vt:lpstr>PowerPoint Presentation</vt:lpstr>
      <vt:lpstr>New Diversity of Transit Modes</vt:lpstr>
      <vt:lpstr>Concluding Remarks</vt:lpstr>
      <vt:lpstr>Reference</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jjl0006</dc:creator>
  <cp:lastModifiedBy>Whitehouse, Grace Rao Glenn</cp:lastModifiedBy>
  <cp:revision>162</cp:revision>
  <cp:lastPrinted>2021-08-26T13:41:01Z</cp:lastPrinted>
  <dcterms:created xsi:type="dcterms:W3CDTF">2014-01-17T20:58:51Z</dcterms:created>
  <dcterms:modified xsi:type="dcterms:W3CDTF">2022-09-19T21:47:55Z</dcterms:modified>
</cp:coreProperties>
</file>