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95" r:id="rId2"/>
    <p:sldId id="630" r:id="rId3"/>
    <p:sldId id="631" r:id="rId4"/>
    <p:sldId id="632" r:id="rId5"/>
    <p:sldId id="633" r:id="rId6"/>
    <p:sldId id="634" r:id="rId7"/>
    <p:sldId id="635" r:id="rId8"/>
    <p:sldId id="636" r:id="rId9"/>
    <p:sldId id="667" r:id="rId10"/>
    <p:sldId id="666" r:id="rId11"/>
    <p:sldId id="637" r:id="rId12"/>
    <p:sldId id="638" r:id="rId13"/>
    <p:sldId id="639" r:id="rId14"/>
    <p:sldId id="640" r:id="rId15"/>
    <p:sldId id="641" r:id="rId16"/>
    <p:sldId id="642" r:id="rId17"/>
    <p:sldId id="643" r:id="rId18"/>
    <p:sldId id="675" r:id="rId19"/>
    <p:sldId id="678" r:id="rId20"/>
    <p:sldId id="679" r:id="rId21"/>
    <p:sldId id="680" r:id="rId22"/>
    <p:sldId id="681" r:id="rId23"/>
    <p:sldId id="682" r:id="rId24"/>
    <p:sldId id="646" r:id="rId25"/>
    <p:sldId id="647" r:id="rId26"/>
    <p:sldId id="648" r:id="rId27"/>
    <p:sldId id="649" r:id="rId28"/>
    <p:sldId id="650" r:id="rId29"/>
    <p:sldId id="651" r:id="rId30"/>
    <p:sldId id="661" r:id="rId31"/>
    <p:sldId id="662" r:id="rId3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423A"/>
    <a:srgbClr val="608DC4"/>
    <a:srgbClr val="607472"/>
    <a:srgbClr val="0F17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66332" autoAdjust="0"/>
  </p:normalViewPr>
  <p:slideViewPr>
    <p:cSldViewPr>
      <p:cViewPr varScale="1">
        <p:scale>
          <a:sx n="73" d="100"/>
          <a:sy n="73" d="100"/>
        </p:scale>
        <p:origin x="342"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99D002-5011-4080-B621-4D1D816F44D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49A4BDC-BB48-42BC-928D-86E6720193F1}">
      <dgm:prSet phldrT="[Text]" custT="1"/>
      <dgm:spPr/>
      <dgm:t>
        <a:bodyPr anchor="t"/>
        <a:lstStyle/>
        <a:p>
          <a:pPr algn="ctr"/>
          <a:r>
            <a:rPr lang="en-US" sz="2200" b="1" dirty="0">
              <a:latin typeface="Arial" panose="020B0604020202020204" pitchFamily="34" charset="0"/>
              <a:cs typeface="Arial" panose="020B0604020202020204" pitchFamily="34" charset="0"/>
            </a:rPr>
            <a:t>Decreased Wait Times</a:t>
          </a:r>
        </a:p>
      </dgm:t>
    </dgm:pt>
    <dgm:pt modelId="{2D0FCE9A-B3DB-43C3-B668-F1E37181C128}" type="parTrans" cxnId="{9071792F-E002-4D54-A065-5E906D0B11B7}">
      <dgm:prSet/>
      <dgm:spPr/>
      <dgm:t>
        <a:bodyPr/>
        <a:lstStyle/>
        <a:p>
          <a:pPr algn="ctr"/>
          <a:endParaRPr lang="en-US" sz="1200">
            <a:solidFill>
              <a:schemeClr val="tx1"/>
            </a:solidFill>
            <a:latin typeface="Arial" panose="020B0604020202020204" pitchFamily="34" charset="0"/>
            <a:cs typeface="Arial" panose="020B0604020202020204" pitchFamily="34" charset="0"/>
          </a:endParaRPr>
        </a:p>
      </dgm:t>
    </dgm:pt>
    <dgm:pt modelId="{59852CCF-46C1-441C-8B72-E059EB046EC8}" type="sibTrans" cxnId="{9071792F-E002-4D54-A065-5E906D0B11B7}">
      <dgm:prSet custT="1"/>
      <dgm:spPr/>
      <dgm:t>
        <a:bodyPr/>
        <a:lstStyle/>
        <a:p>
          <a:pPr algn="ctr"/>
          <a:r>
            <a:rPr lang="en-US" sz="1000" dirty="0">
              <a:solidFill>
                <a:schemeClr val="tx1"/>
              </a:solidFill>
              <a:latin typeface="Arial" panose="020B0604020202020204" pitchFamily="34" charset="0"/>
              <a:cs typeface="Arial" panose="020B0604020202020204" pitchFamily="34" charset="0"/>
            </a:rPr>
            <a:t>could lead to</a:t>
          </a:r>
        </a:p>
      </dgm:t>
    </dgm:pt>
    <dgm:pt modelId="{B5BA2DC9-D25A-433A-B309-1290EA19F6C4}">
      <dgm:prSet phldrT="[Text]" custT="1"/>
      <dgm:spPr/>
      <dgm:t>
        <a:bodyPr anchor="t"/>
        <a:lstStyle/>
        <a:p>
          <a:pPr algn="ctr"/>
          <a:r>
            <a:rPr lang="en-US" sz="2200" b="1" dirty="0">
              <a:latin typeface="Arial" panose="020B0604020202020204" pitchFamily="34" charset="0"/>
              <a:cs typeface="Arial" panose="020B0604020202020204" pitchFamily="34" charset="0"/>
            </a:rPr>
            <a:t>Increased Satisfaction</a:t>
          </a:r>
        </a:p>
      </dgm:t>
    </dgm:pt>
    <dgm:pt modelId="{0ED0FFF5-BB85-48E8-88CA-038804B50CE1}" type="sibTrans" cxnId="{3BC43232-E253-4B69-A0BE-B0693FC58AC4}">
      <dgm:prSet custT="1"/>
      <dgm:spPr/>
      <dgm:t>
        <a:bodyPr/>
        <a:lstStyle/>
        <a:p>
          <a:pPr algn="ctr"/>
          <a:r>
            <a:rPr lang="en-US" sz="1000" dirty="0">
              <a:solidFill>
                <a:schemeClr val="tx1"/>
              </a:solidFill>
              <a:latin typeface="Arial" panose="020B0604020202020204" pitchFamily="34" charset="0"/>
              <a:cs typeface="Arial" panose="020B0604020202020204" pitchFamily="34" charset="0"/>
            </a:rPr>
            <a:t>could lead to</a:t>
          </a:r>
        </a:p>
      </dgm:t>
    </dgm:pt>
    <dgm:pt modelId="{B9B8F955-8A30-4872-8615-600C126CDB71}" type="parTrans" cxnId="{3BC43232-E253-4B69-A0BE-B0693FC58AC4}">
      <dgm:prSet/>
      <dgm:spPr/>
      <dgm:t>
        <a:bodyPr/>
        <a:lstStyle/>
        <a:p>
          <a:pPr algn="ctr"/>
          <a:endParaRPr lang="en-US" sz="1200">
            <a:solidFill>
              <a:schemeClr val="tx1"/>
            </a:solidFill>
            <a:latin typeface="Arial" panose="020B0604020202020204" pitchFamily="34" charset="0"/>
            <a:cs typeface="Arial" panose="020B0604020202020204" pitchFamily="34" charset="0"/>
          </a:endParaRPr>
        </a:p>
      </dgm:t>
    </dgm:pt>
    <dgm:pt modelId="{9A34E544-980A-4DCE-90AA-195C864C6D57}">
      <dgm:prSet custT="1"/>
      <dgm:spPr/>
      <dgm:t>
        <a:bodyPr anchor="t"/>
        <a:lstStyle/>
        <a:p>
          <a:pPr algn="ctr"/>
          <a:r>
            <a:rPr lang="en-US" sz="2200" b="1" dirty="0">
              <a:latin typeface="Arial" panose="020B0604020202020204" pitchFamily="34" charset="0"/>
              <a:cs typeface="Arial" panose="020B0604020202020204" pitchFamily="34" charset="0"/>
            </a:rPr>
            <a:t>Increased Ridership</a:t>
          </a:r>
        </a:p>
      </dgm:t>
    </dgm:pt>
    <dgm:pt modelId="{82A724A9-9D93-4CCD-87E9-F6A6B9531F50}" type="sibTrans" cxnId="{65E8E3B5-CF1C-4787-9A5E-78375B8B14E9}">
      <dgm:prSet/>
      <dgm:spPr/>
      <dgm:t>
        <a:bodyPr/>
        <a:lstStyle/>
        <a:p>
          <a:pPr algn="ctr"/>
          <a:endParaRPr lang="en-US" sz="1200">
            <a:solidFill>
              <a:schemeClr val="tx1"/>
            </a:solidFill>
            <a:latin typeface="Arial" panose="020B0604020202020204" pitchFamily="34" charset="0"/>
            <a:cs typeface="Arial" panose="020B0604020202020204" pitchFamily="34" charset="0"/>
          </a:endParaRPr>
        </a:p>
      </dgm:t>
    </dgm:pt>
    <dgm:pt modelId="{11481E91-C88A-4383-83C3-E123770DCCA2}" type="parTrans" cxnId="{65E8E3B5-CF1C-4787-9A5E-78375B8B14E9}">
      <dgm:prSet/>
      <dgm:spPr/>
      <dgm:t>
        <a:bodyPr/>
        <a:lstStyle/>
        <a:p>
          <a:pPr algn="ctr"/>
          <a:endParaRPr lang="en-US" sz="1200">
            <a:solidFill>
              <a:schemeClr val="tx1"/>
            </a:solidFill>
            <a:latin typeface="Arial" panose="020B0604020202020204" pitchFamily="34" charset="0"/>
            <a:cs typeface="Arial" panose="020B0604020202020204" pitchFamily="34" charset="0"/>
          </a:endParaRPr>
        </a:p>
      </dgm:t>
    </dgm:pt>
    <dgm:pt modelId="{03E8B898-D4BB-4769-AC94-A8A70EF2DADA}" type="pres">
      <dgm:prSet presAssocID="{8299D002-5011-4080-B621-4D1D816F44D9}" presName="Name0" presStyleCnt="0">
        <dgm:presLayoutVars>
          <dgm:dir/>
          <dgm:resizeHandles val="exact"/>
        </dgm:presLayoutVars>
      </dgm:prSet>
      <dgm:spPr/>
    </dgm:pt>
    <dgm:pt modelId="{3B6DDC3A-2FAE-4708-B1EA-F598D670F94D}" type="pres">
      <dgm:prSet presAssocID="{949A4BDC-BB48-42BC-928D-86E6720193F1}" presName="node" presStyleLbl="node1" presStyleIdx="0" presStyleCnt="3" custScaleY="133302">
        <dgm:presLayoutVars>
          <dgm:bulletEnabled val="1"/>
        </dgm:presLayoutVars>
      </dgm:prSet>
      <dgm:spPr/>
    </dgm:pt>
    <dgm:pt modelId="{17647973-104D-41E3-8CBA-6F69BDFC6B6E}" type="pres">
      <dgm:prSet presAssocID="{59852CCF-46C1-441C-8B72-E059EB046EC8}" presName="sibTrans" presStyleLbl="sibTrans2D1" presStyleIdx="0" presStyleCnt="2" custScaleX="127357"/>
      <dgm:spPr/>
    </dgm:pt>
    <dgm:pt modelId="{96CCE8B1-DC62-4D30-86CC-AD27CB0EF4DA}" type="pres">
      <dgm:prSet presAssocID="{59852CCF-46C1-441C-8B72-E059EB046EC8}" presName="connectorText" presStyleLbl="sibTrans2D1" presStyleIdx="0" presStyleCnt="2"/>
      <dgm:spPr/>
    </dgm:pt>
    <dgm:pt modelId="{E44F7D3C-1FE4-4D8E-8A89-540440C3993A}" type="pres">
      <dgm:prSet presAssocID="{B5BA2DC9-D25A-433A-B309-1290EA19F6C4}" presName="node" presStyleLbl="node1" presStyleIdx="1" presStyleCnt="3" custScaleY="133302">
        <dgm:presLayoutVars>
          <dgm:bulletEnabled val="1"/>
        </dgm:presLayoutVars>
      </dgm:prSet>
      <dgm:spPr/>
    </dgm:pt>
    <dgm:pt modelId="{C481D1A8-8A6C-4F17-A748-CE9D3947A5D3}" type="pres">
      <dgm:prSet presAssocID="{0ED0FFF5-BB85-48E8-88CA-038804B50CE1}" presName="sibTrans" presStyleLbl="sibTrans2D1" presStyleIdx="1" presStyleCnt="2" custScaleX="135271"/>
      <dgm:spPr/>
    </dgm:pt>
    <dgm:pt modelId="{DB2B73B5-8251-4797-A71F-170FFAC56075}" type="pres">
      <dgm:prSet presAssocID="{0ED0FFF5-BB85-48E8-88CA-038804B50CE1}" presName="connectorText" presStyleLbl="sibTrans2D1" presStyleIdx="1" presStyleCnt="2"/>
      <dgm:spPr/>
    </dgm:pt>
    <dgm:pt modelId="{C7F72F7E-BED5-43BF-AE99-2C4EDDC2F18D}" type="pres">
      <dgm:prSet presAssocID="{9A34E544-980A-4DCE-90AA-195C864C6D57}" presName="node" presStyleLbl="node1" presStyleIdx="2" presStyleCnt="3" custScaleY="133302">
        <dgm:presLayoutVars>
          <dgm:bulletEnabled val="1"/>
        </dgm:presLayoutVars>
      </dgm:prSet>
      <dgm:spPr/>
    </dgm:pt>
  </dgm:ptLst>
  <dgm:cxnLst>
    <dgm:cxn modelId="{4FEE4025-8E76-4523-AE01-F7EC237E27F7}" type="presOf" srcId="{949A4BDC-BB48-42BC-928D-86E6720193F1}" destId="{3B6DDC3A-2FAE-4708-B1EA-F598D670F94D}" srcOrd="0" destOrd="0" presId="urn:microsoft.com/office/officeart/2005/8/layout/process1"/>
    <dgm:cxn modelId="{9071792F-E002-4D54-A065-5E906D0B11B7}" srcId="{8299D002-5011-4080-B621-4D1D816F44D9}" destId="{949A4BDC-BB48-42BC-928D-86E6720193F1}" srcOrd="0" destOrd="0" parTransId="{2D0FCE9A-B3DB-43C3-B668-F1E37181C128}" sibTransId="{59852CCF-46C1-441C-8B72-E059EB046EC8}"/>
    <dgm:cxn modelId="{3BC43232-E253-4B69-A0BE-B0693FC58AC4}" srcId="{8299D002-5011-4080-B621-4D1D816F44D9}" destId="{B5BA2DC9-D25A-433A-B309-1290EA19F6C4}" srcOrd="1" destOrd="0" parTransId="{B9B8F955-8A30-4872-8615-600C126CDB71}" sibTransId="{0ED0FFF5-BB85-48E8-88CA-038804B50CE1}"/>
    <dgm:cxn modelId="{EB621238-0E9B-4AB9-BC63-4ABD35E7A518}" type="presOf" srcId="{59852CCF-46C1-441C-8B72-E059EB046EC8}" destId="{96CCE8B1-DC62-4D30-86CC-AD27CB0EF4DA}" srcOrd="1" destOrd="0" presId="urn:microsoft.com/office/officeart/2005/8/layout/process1"/>
    <dgm:cxn modelId="{B53F8364-C922-4A21-933E-D1AFD59FA560}" type="presOf" srcId="{59852CCF-46C1-441C-8B72-E059EB046EC8}" destId="{17647973-104D-41E3-8CBA-6F69BDFC6B6E}" srcOrd="0" destOrd="0" presId="urn:microsoft.com/office/officeart/2005/8/layout/process1"/>
    <dgm:cxn modelId="{0FDBE548-3936-4275-8F9D-913876BA7891}" type="presOf" srcId="{9A34E544-980A-4DCE-90AA-195C864C6D57}" destId="{C7F72F7E-BED5-43BF-AE99-2C4EDDC2F18D}" srcOrd="0" destOrd="0" presId="urn:microsoft.com/office/officeart/2005/8/layout/process1"/>
    <dgm:cxn modelId="{8AC9678E-3A09-4D67-B77E-E2C0A7F7F859}" type="presOf" srcId="{B5BA2DC9-D25A-433A-B309-1290EA19F6C4}" destId="{E44F7D3C-1FE4-4D8E-8A89-540440C3993A}" srcOrd="0" destOrd="0" presId="urn:microsoft.com/office/officeart/2005/8/layout/process1"/>
    <dgm:cxn modelId="{2E22728F-C0DF-4153-8EB8-A68EF1139543}" type="presOf" srcId="{0ED0FFF5-BB85-48E8-88CA-038804B50CE1}" destId="{DB2B73B5-8251-4797-A71F-170FFAC56075}" srcOrd="1" destOrd="0" presId="urn:microsoft.com/office/officeart/2005/8/layout/process1"/>
    <dgm:cxn modelId="{5D9EA29B-A346-4943-8C9D-C72328DAA2BB}" type="presOf" srcId="{0ED0FFF5-BB85-48E8-88CA-038804B50CE1}" destId="{C481D1A8-8A6C-4F17-A748-CE9D3947A5D3}" srcOrd="0" destOrd="0" presId="urn:microsoft.com/office/officeart/2005/8/layout/process1"/>
    <dgm:cxn modelId="{65E8E3B5-CF1C-4787-9A5E-78375B8B14E9}" srcId="{8299D002-5011-4080-B621-4D1D816F44D9}" destId="{9A34E544-980A-4DCE-90AA-195C864C6D57}" srcOrd="2" destOrd="0" parTransId="{11481E91-C88A-4383-83C3-E123770DCCA2}" sibTransId="{82A724A9-9D93-4CCD-87E9-F6A6B9531F50}"/>
    <dgm:cxn modelId="{43042AD7-43A8-4486-B08A-F1DDA2E81583}" type="presOf" srcId="{8299D002-5011-4080-B621-4D1D816F44D9}" destId="{03E8B898-D4BB-4769-AC94-A8A70EF2DADA}" srcOrd="0" destOrd="0" presId="urn:microsoft.com/office/officeart/2005/8/layout/process1"/>
    <dgm:cxn modelId="{93AA4B4E-DAE7-4C01-80C6-4A50EEE49EFD}" type="presParOf" srcId="{03E8B898-D4BB-4769-AC94-A8A70EF2DADA}" destId="{3B6DDC3A-2FAE-4708-B1EA-F598D670F94D}" srcOrd="0" destOrd="0" presId="urn:microsoft.com/office/officeart/2005/8/layout/process1"/>
    <dgm:cxn modelId="{861FF455-1A8F-4EE5-BCD6-58302694C14F}" type="presParOf" srcId="{03E8B898-D4BB-4769-AC94-A8A70EF2DADA}" destId="{17647973-104D-41E3-8CBA-6F69BDFC6B6E}" srcOrd="1" destOrd="0" presId="urn:microsoft.com/office/officeart/2005/8/layout/process1"/>
    <dgm:cxn modelId="{B292FB51-8110-48FF-991A-9C7B14CE4B83}" type="presParOf" srcId="{17647973-104D-41E3-8CBA-6F69BDFC6B6E}" destId="{96CCE8B1-DC62-4D30-86CC-AD27CB0EF4DA}" srcOrd="0" destOrd="0" presId="urn:microsoft.com/office/officeart/2005/8/layout/process1"/>
    <dgm:cxn modelId="{6CE65F53-D387-45BA-98B8-16A14265BA41}" type="presParOf" srcId="{03E8B898-D4BB-4769-AC94-A8A70EF2DADA}" destId="{E44F7D3C-1FE4-4D8E-8A89-540440C3993A}" srcOrd="2" destOrd="0" presId="urn:microsoft.com/office/officeart/2005/8/layout/process1"/>
    <dgm:cxn modelId="{22DA7292-FD43-4DC5-AA54-68926C0DC722}" type="presParOf" srcId="{03E8B898-D4BB-4769-AC94-A8A70EF2DADA}" destId="{C481D1A8-8A6C-4F17-A748-CE9D3947A5D3}" srcOrd="3" destOrd="0" presId="urn:microsoft.com/office/officeart/2005/8/layout/process1"/>
    <dgm:cxn modelId="{BBB02098-D5CD-42BA-9BD9-6AD83A9C6595}" type="presParOf" srcId="{C481D1A8-8A6C-4F17-A748-CE9D3947A5D3}" destId="{DB2B73B5-8251-4797-A71F-170FFAC56075}" srcOrd="0" destOrd="0" presId="urn:microsoft.com/office/officeart/2005/8/layout/process1"/>
    <dgm:cxn modelId="{F146AEFB-7F08-4CC8-BCFA-A1FC56148D3B}" type="presParOf" srcId="{03E8B898-D4BB-4769-AC94-A8A70EF2DADA}" destId="{C7F72F7E-BED5-43BF-AE99-2C4EDDC2F18D}"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99D002-5011-4080-B621-4D1D816F44D9}"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949A4BDC-BB48-42BC-928D-86E6720193F1}">
      <dgm:prSet phldrT="[Text]" custT="1"/>
      <dgm:spPr/>
      <dgm:t>
        <a:bodyPr anchor="t"/>
        <a:lstStyle/>
        <a:p>
          <a:pPr algn="ctr"/>
          <a:r>
            <a:rPr lang="en-US" sz="2200" b="1" dirty="0">
              <a:latin typeface="Arial" panose="020B0604020202020204" pitchFamily="34" charset="0"/>
              <a:cs typeface="Arial" panose="020B0604020202020204" pitchFamily="34" charset="0"/>
            </a:rPr>
            <a:t>Decreased Wait Times</a:t>
          </a:r>
        </a:p>
      </dgm:t>
    </dgm:pt>
    <dgm:pt modelId="{2D0FCE9A-B3DB-43C3-B668-F1E37181C128}" type="parTrans" cxnId="{9071792F-E002-4D54-A065-5E906D0B11B7}">
      <dgm:prSet/>
      <dgm:spPr/>
      <dgm:t>
        <a:bodyPr/>
        <a:lstStyle/>
        <a:p>
          <a:pPr algn="ctr"/>
          <a:endParaRPr lang="en-US" sz="1200">
            <a:solidFill>
              <a:schemeClr val="tx1"/>
            </a:solidFill>
            <a:latin typeface="Arial" panose="020B0604020202020204" pitchFamily="34" charset="0"/>
            <a:cs typeface="Arial" panose="020B0604020202020204" pitchFamily="34" charset="0"/>
          </a:endParaRPr>
        </a:p>
      </dgm:t>
    </dgm:pt>
    <dgm:pt modelId="{59852CCF-46C1-441C-8B72-E059EB046EC8}" type="sibTrans" cxnId="{9071792F-E002-4D54-A065-5E906D0B11B7}">
      <dgm:prSet custT="1"/>
      <dgm:spPr/>
      <dgm:t>
        <a:bodyPr/>
        <a:lstStyle/>
        <a:p>
          <a:pPr algn="ctr"/>
          <a:r>
            <a:rPr lang="en-US" sz="1000" dirty="0">
              <a:solidFill>
                <a:schemeClr val="tx1"/>
              </a:solidFill>
              <a:latin typeface="Arial" panose="020B0604020202020204" pitchFamily="34" charset="0"/>
              <a:cs typeface="Arial" panose="020B0604020202020204" pitchFamily="34" charset="0"/>
            </a:rPr>
            <a:t>could lead to</a:t>
          </a:r>
        </a:p>
      </dgm:t>
    </dgm:pt>
    <dgm:pt modelId="{B5BA2DC9-D25A-433A-B309-1290EA19F6C4}">
      <dgm:prSet phldrT="[Text]" custT="1"/>
      <dgm:spPr/>
      <dgm:t>
        <a:bodyPr anchor="t"/>
        <a:lstStyle/>
        <a:p>
          <a:pPr algn="ctr"/>
          <a:r>
            <a:rPr lang="en-US" sz="2200" b="1" dirty="0">
              <a:latin typeface="Arial" panose="020B0604020202020204" pitchFamily="34" charset="0"/>
              <a:cs typeface="Arial" panose="020B0604020202020204" pitchFamily="34" charset="0"/>
            </a:rPr>
            <a:t>Increased Satisfaction</a:t>
          </a:r>
        </a:p>
      </dgm:t>
    </dgm:pt>
    <dgm:pt modelId="{0ED0FFF5-BB85-48E8-88CA-038804B50CE1}" type="sibTrans" cxnId="{3BC43232-E253-4B69-A0BE-B0693FC58AC4}">
      <dgm:prSet custT="1"/>
      <dgm:spPr/>
      <dgm:t>
        <a:bodyPr/>
        <a:lstStyle/>
        <a:p>
          <a:pPr algn="ctr"/>
          <a:r>
            <a:rPr lang="en-US" sz="1000" dirty="0">
              <a:solidFill>
                <a:schemeClr val="tx1"/>
              </a:solidFill>
              <a:latin typeface="Arial" panose="020B0604020202020204" pitchFamily="34" charset="0"/>
              <a:cs typeface="Arial" panose="020B0604020202020204" pitchFamily="34" charset="0"/>
            </a:rPr>
            <a:t>could lead to</a:t>
          </a:r>
        </a:p>
      </dgm:t>
    </dgm:pt>
    <dgm:pt modelId="{B9B8F955-8A30-4872-8615-600C126CDB71}" type="parTrans" cxnId="{3BC43232-E253-4B69-A0BE-B0693FC58AC4}">
      <dgm:prSet/>
      <dgm:spPr/>
      <dgm:t>
        <a:bodyPr/>
        <a:lstStyle/>
        <a:p>
          <a:pPr algn="ctr"/>
          <a:endParaRPr lang="en-US" sz="1200">
            <a:solidFill>
              <a:schemeClr val="tx1"/>
            </a:solidFill>
            <a:latin typeface="Arial" panose="020B0604020202020204" pitchFamily="34" charset="0"/>
            <a:cs typeface="Arial" panose="020B0604020202020204" pitchFamily="34" charset="0"/>
          </a:endParaRPr>
        </a:p>
      </dgm:t>
    </dgm:pt>
    <dgm:pt modelId="{9A34E544-980A-4DCE-90AA-195C864C6D57}">
      <dgm:prSet custT="1"/>
      <dgm:spPr/>
      <dgm:t>
        <a:bodyPr anchor="t"/>
        <a:lstStyle/>
        <a:p>
          <a:pPr algn="ctr"/>
          <a:r>
            <a:rPr lang="en-US" sz="2200" b="1" dirty="0">
              <a:latin typeface="Arial" panose="020B0604020202020204" pitchFamily="34" charset="0"/>
              <a:cs typeface="Arial" panose="020B0604020202020204" pitchFamily="34" charset="0"/>
            </a:rPr>
            <a:t>Increased Ridership</a:t>
          </a:r>
        </a:p>
      </dgm:t>
    </dgm:pt>
    <dgm:pt modelId="{82A724A9-9D93-4CCD-87E9-F6A6B9531F50}" type="sibTrans" cxnId="{65E8E3B5-CF1C-4787-9A5E-78375B8B14E9}">
      <dgm:prSet/>
      <dgm:spPr/>
      <dgm:t>
        <a:bodyPr/>
        <a:lstStyle/>
        <a:p>
          <a:pPr algn="ctr"/>
          <a:endParaRPr lang="en-US" sz="1200">
            <a:solidFill>
              <a:schemeClr val="tx1"/>
            </a:solidFill>
            <a:latin typeface="Arial" panose="020B0604020202020204" pitchFamily="34" charset="0"/>
            <a:cs typeface="Arial" panose="020B0604020202020204" pitchFamily="34" charset="0"/>
          </a:endParaRPr>
        </a:p>
      </dgm:t>
    </dgm:pt>
    <dgm:pt modelId="{11481E91-C88A-4383-83C3-E123770DCCA2}" type="parTrans" cxnId="{65E8E3B5-CF1C-4787-9A5E-78375B8B14E9}">
      <dgm:prSet/>
      <dgm:spPr/>
      <dgm:t>
        <a:bodyPr/>
        <a:lstStyle/>
        <a:p>
          <a:pPr algn="ctr"/>
          <a:endParaRPr lang="en-US" sz="1200">
            <a:solidFill>
              <a:schemeClr val="tx1"/>
            </a:solidFill>
            <a:latin typeface="Arial" panose="020B0604020202020204" pitchFamily="34" charset="0"/>
            <a:cs typeface="Arial" panose="020B0604020202020204" pitchFamily="34" charset="0"/>
          </a:endParaRPr>
        </a:p>
      </dgm:t>
    </dgm:pt>
    <dgm:pt modelId="{03E8B898-D4BB-4769-AC94-A8A70EF2DADA}" type="pres">
      <dgm:prSet presAssocID="{8299D002-5011-4080-B621-4D1D816F44D9}" presName="Name0" presStyleCnt="0">
        <dgm:presLayoutVars>
          <dgm:dir/>
          <dgm:resizeHandles val="exact"/>
        </dgm:presLayoutVars>
      </dgm:prSet>
      <dgm:spPr/>
    </dgm:pt>
    <dgm:pt modelId="{3B6DDC3A-2FAE-4708-B1EA-F598D670F94D}" type="pres">
      <dgm:prSet presAssocID="{949A4BDC-BB48-42BC-928D-86E6720193F1}" presName="node" presStyleLbl="node1" presStyleIdx="0" presStyleCnt="3" custScaleY="133302">
        <dgm:presLayoutVars>
          <dgm:bulletEnabled val="1"/>
        </dgm:presLayoutVars>
      </dgm:prSet>
      <dgm:spPr/>
    </dgm:pt>
    <dgm:pt modelId="{17647973-104D-41E3-8CBA-6F69BDFC6B6E}" type="pres">
      <dgm:prSet presAssocID="{59852CCF-46C1-441C-8B72-E059EB046EC8}" presName="sibTrans" presStyleLbl="sibTrans2D1" presStyleIdx="0" presStyleCnt="2" custScaleX="127357"/>
      <dgm:spPr/>
    </dgm:pt>
    <dgm:pt modelId="{96CCE8B1-DC62-4D30-86CC-AD27CB0EF4DA}" type="pres">
      <dgm:prSet presAssocID="{59852CCF-46C1-441C-8B72-E059EB046EC8}" presName="connectorText" presStyleLbl="sibTrans2D1" presStyleIdx="0" presStyleCnt="2"/>
      <dgm:spPr/>
    </dgm:pt>
    <dgm:pt modelId="{E44F7D3C-1FE4-4D8E-8A89-540440C3993A}" type="pres">
      <dgm:prSet presAssocID="{B5BA2DC9-D25A-433A-B309-1290EA19F6C4}" presName="node" presStyleLbl="node1" presStyleIdx="1" presStyleCnt="3" custScaleY="133302">
        <dgm:presLayoutVars>
          <dgm:bulletEnabled val="1"/>
        </dgm:presLayoutVars>
      </dgm:prSet>
      <dgm:spPr/>
    </dgm:pt>
    <dgm:pt modelId="{C481D1A8-8A6C-4F17-A748-CE9D3947A5D3}" type="pres">
      <dgm:prSet presAssocID="{0ED0FFF5-BB85-48E8-88CA-038804B50CE1}" presName="sibTrans" presStyleLbl="sibTrans2D1" presStyleIdx="1" presStyleCnt="2" custScaleX="135271"/>
      <dgm:spPr/>
    </dgm:pt>
    <dgm:pt modelId="{DB2B73B5-8251-4797-A71F-170FFAC56075}" type="pres">
      <dgm:prSet presAssocID="{0ED0FFF5-BB85-48E8-88CA-038804B50CE1}" presName="connectorText" presStyleLbl="sibTrans2D1" presStyleIdx="1" presStyleCnt="2"/>
      <dgm:spPr/>
    </dgm:pt>
    <dgm:pt modelId="{C7F72F7E-BED5-43BF-AE99-2C4EDDC2F18D}" type="pres">
      <dgm:prSet presAssocID="{9A34E544-980A-4DCE-90AA-195C864C6D57}" presName="node" presStyleLbl="node1" presStyleIdx="2" presStyleCnt="3" custScaleY="133302">
        <dgm:presLayoutVars>
          <dgm:bulletEnabled val="1"/>
        </dgm:presLayoutVars>
      </dgm:prSet>
      <dgm:spPr/>
    </dgm:pt>
  </dgm:ptLst>
  <dgm:cxnLst>
    <dgm:cxn modelId="{4FEE4025-8E76-4523-AE01-F7EC237E27F7}" type="presOf" srcId="{949A4BDC-BB48-42BC-928D-86E6720193F1}" destId="{3B6DDC3A-2FAE-4708-B1EA-F598D670F94D}" srcOrd="0" destOrd="0" presId="urn:microsoft.com/office/officeart/2005/8/layout/process1"/>
    <dgm:cxn modelId="{9071792F-E002-4D54-A065-5E906D0B11B7}" srcId="{8299D002-5011-4080-B621-4D1D816F44D9}" destId="{949A4BDC-BB48-42BC-928D-86E6720193F1}" srcOrd="0" destOrd="0" parTransId="{2D0FCE9A-B3DB-43C3-B668-F1E37181C128}" sibTransId="{59852CCF-46C1-441C-8B72-E059EB046EC8}"/>
    <dgm:cxn modelId="{3BC43232-E253-4B69-A0BE-B0693FC58AC4}" srcId="{8299D002-5011-4080-B621-4D1D816F44D9}" destId="{B5BA2DC9-D25A-433A-B309-1290EA19F6C4}" srcOrd="1" destOrd="0" parTransId="{B9B8F955-8A30-4872-8615-600C126CDB71}" sibTransId="{0ED0FFF5-BB85-48E8-88CA-038804B50CE1}"/>
    <dgm:cxn modelId="{EB621238-0E9B-4AB9-BC63-4ABD35E7A518}" type="presOf" srcId="{59852CCF-46C1-441C-8B72-E059EB046EC8}" destId="{96CCE8B1-DC62-4D30-86CC-AD27CB0EF4DA}" srcOrd="1" destOrd="0" presId="urn:microsoft.com/office/officeart/2005/8/layout/process1"/>
    <dgm:cxn modelId="{B53F8364-C922-4A21-933E-D1AFD59FA560}" type="presOf" srcId="{59852CCF-46C1-441C-8B72-E059EB046EC8}" destId="{17647973-104D-41E3-8CBA-6F69BDFC6B6E}" srcOrd="0" destOrd="0" presId="urn:microsoft.com/office/officeart/2005/8/layout/process1"/>
    <dgm:cxn modelId="{0FDBE548-3936-4275-8F9D-913876BA7891}" type="presOf" srcId="{9A34E544-980A-4DCE-90AA-195C864C6D57}" destId="{C7F72F7E-BED5-43BF-AE99-2C4EDDC2F18D}" srcOrd="0" destOrd="0" presId="urn:microsoft.com/office/officeart/2005/8/layout/process1"/>
    <dgm:cxn modelId="{8AC9678E-3A09-4D67-B77E-E2C0A7F7F859}" type="presOf" srcId="{B5BA2DC9-D25A-433A-B309-1290EA19F6C4}" destId="{E44F7D3C-1FE4-4D8E-8A89-540440C3993A}" srcOrd="0" destOrd="0" presId="urn:microsoft.com/office/officeart/2005/8/layout/process1"/>
    <dgm:cxn modelId="{2E22728F-C0DF-4153-8EB8-A68EF1139543}" type="presOf" srcId="{0ED0FFF5-BB85-48E8-88CA-038804B50CE1}" destId="{DB2B73B5-8251-4797-A71F-170FFAC56075}" srcOrd="1" destOrd="0" presId="urn:microsoft.com/office/officeart/2005/8/layout/process1"/>
    <dgm:cxn modelId="{5D9EA29B-A346-4943-8C9D-C72328DAA2BB}" type="presOf" srcId="{0ED0FFF5-BB85-48E8-88CA-038804B50CE1}" destId="{C481D1A8-8A6C-4F17-A748-CE9D3947A5D3}" srcOrd="0" destOrd="0" presId="urn:microsoft.com/office/officeart/2005/8/layout/process1"/>
    <dgm:cxn modelId="{65E8E3B5-CF1C-4787-9A5E-78375B8B14E9}" srcId="{8299D002-5011-4080-B621-4D1D816F44D9}" destId="{9A34E544-980A-4DCE-90AA-195C864C6D57}" srcOrd="2" destOrd="0" parTransId="{11481E91-C88A-4383-83C3-E123770DCCA2}" sibTransId="{82A724A9-9D93-4CCD-87E9-F6A6B9531F50}"/>
    <dgm:cxn modelId="{43042AD7-43A8-4486-B08A-F1DDA2E81583}" type="presOf" srcId="{8299D002-5011-4080-B621-4D1D816F44D9}" destId="{03E8B898-D4BB-4769-AC94-A8A70EF2DADA}" srcOrd="0" destOrd="0" presId="urn:microsoft.com/office/officeart/2005/8/layout/process1"/>
    <dgm:cxn modelId="{93AA4B4E-DAE7-4C01-80C6-4A50EEE49EFD}" type="presParOf" srcId="{03E8B898-D4BB-4769-AC94-A8A70EF2DADA}" destId="{3B6DDC3A-2FAE-4708-B1EA-F598D670F94D}" srcOrd="0" destOrd="0" presId="urn:microsoft.com/office/officeart/2005/8/layout/process1"/>
    <dgm:cxn modelId="{861FF455-1A8F-4EE5-BCD6-58302694C14F}" type="presParOf" srcId="{03E8B898-D4BB-4769-AC94-A8A70EF2DADA}" destId="{17647973-104D-41E3-8CBA-6F69BDFC6B6E}" srcOrd="1" destOrd="0" presId="urn:microsoft.com/office/officeart/2005/8/layout/process1"/>
    <dgm:cxn modelId="{B292FB51-8110-48FF-991A-9C7B14CE4B83}" type="presParOf" srcId="{17647973-104D-41E3-8CBA-6F69BDFC6B6E}" destId="{96CCE8B1-DC62-4D30-86CC-AD27CB0EF4DA}" srcOrd="0" destOrd="0" presId="urn:microsoft.com/office/officeart/2005/8/layout/process1"/>
    <dgm:cxn modelId="{6CE65F53-D387-45BA-98B8-16A14265BA41}" type="presParOf" srcId="{03E8B898-D4BB-4769-AC94-A8A70EF2DADA}" destId="{E44F7D3C-1FE4-4D8E-8A89-540440C3993A}" srcOrd="2" destOrd="0" presId="urn:microsoft.com/office/officeart/2005/8/layout/process1"/>
    <dgm:cxn modelId="{22DA7292-FD43-4DC5-AA54-68926C0DC722}" type="presParOf" srcId="{03E8B898-D4BB-4769-AC94-A8A70EF2DADA}" destId="{C481D1A8-8A6C-4F17-A748-CE9D3947A5D3}" srcOrd="3" destOrd="0" presId="urn:microsoft.com/office/officeart/2005/8/layout/process1"/>
    <dgm:cxn modelId="{BBB02098-D5CD-42BA-9BD9-6AD83A9C6595}" type="presParOf" srcId="{C481D1A8-8A6C-4F17-A748-CE9D3947A5D3}" destId="{DB2B73B5-8251-4797-A71F-170FFAC56075}" srcOrd="0" destOrd="0" presId="urn:microsoft.com/office/officeart/2005/8/layout/process1"/>
    <dgm:cxn modelId="{F146AEFB-7F08-4CC8-BCFA-A1FC56148D3B}" type="presParOf" srcId="{03E8B898-D4BB-4769-AC94-A8A70EF2DADA}" destId="{C7F72F7E-BED5-43BF-AE99-2C4EDDC2F18D}"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DDC3A-2FAE-4708-B1EA-F598D670F94D}">
      <dsp:nvSpPr>
        <dsp:cNvPr id="0" name=""/>
        <dsp:cNvSpPr/>
      </dsp:nvSpPr>
      <dsp:spPr>
        <a:xfrm>
          <a:off x="7366" y="0"/>
          <a:ext cx="2201912" cy="838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Decreased Wait Times</a:t>
          </a:r>
        </a:p>
      </dsp:txBody>
      <dsp:txXfrm>
        <a:off x="31916" y="24550"/>
        <a:ext cx="2152812" cy="789100"/>
      </dsp:txXfrm>
    </dsp:sp>
    <dsp:sp modelId="{17647973-104D-41E3-8CBA-6F69BDFC6B6E}">
      <dsp:nvSpPr>
        <dsp:cNvPr id="0" name=""/>
        <dsp:cNvSpPr/>
      </dsp:nvSpPr>
      <dsp:spPr>
        <a:xfrm>
          <a:off x="2365618" y="146062"/>
          <a:ext cx="594509" cy="546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Arial" panose="020B0604020202020204" pitchFamily="34" charset="0"/>
              <a:cs typeface="Arial" panose="020B0604020202020204" pitchFamily="34" charset="0"/>
            </a:rPr>
            <a:t>could lead to</a:t>
          </a:r>
        </a:p>
      </dsp:txBody>
      <dsp:txXfrm>
        <a:off x="2365618" y="255277"/>
        <a:ext cx="430687" cy="327644"/>
      </dsp:txXfrm>
    </dsp:sp>
    <dsp:sp modelId="{E44F7D3C-1FE4-4D8E-8A89-540440C3993A}">
      <dsp:nvSpPr>
        <dsp:cNvPr id="0" name=""/>
        <dsp:cNvSpPr/>
      </dsp:nvSpPr>
      <dsp:spPr>
        <a:xfrm>
          <a:off x="3090043" y="0"/>
          <a:ext cx="2201912" cy="838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Increased Satisfaction</a:t>
          </a:r>
        </a:p>
      </dsp:txBody>
      <dsp:txXfrm>
        <a:off x="3114593" y="24550"/>
        <a:ext cx="2152812" cy="789100"/>
      </dsp:txXfrm>
    </dsp:sp>
    <dsp:sp modelId="{C481D1A8-8A6C-4F17-A748-CE9D3947A5D3}">
      <dsp:nvSpPr>
        <dsp:cNvPr id="0" name=""/>
        <dsp:cNvSpPr/>
      </dsp:nvSpPr>
      <dsp:spPr>
        <a:xfrm>
          <a:off x="5429823" y="146062"/>
          <a:ext cx="631452" cy="546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Arial" panose="020B0604020202020204" pitchFamily="34" charset="0"/>
              <a:cs typeface="Arial" panose="020B0604020202020204" pitchFamily="34" charset="0"/>
            </a:rPr>
            <a:t>could lead to</a:t>
          </a:r>
        </a:p>
      </dsp:txBody>
      <dsp:txXfrm>
        <a:off x="5429823" y="255277"/>
        <a:ext cx="467630" cy="327644"/>
      </dsp:txXfrm>
    </dsp:sp>
    <dsp:sp modelId="{C7F72F7E-BED5-43BF-AE99-2C4EDDC2F18D}">
      <dsp:nvSpPr>
        <dsp:cNvPr id="0" name=""/>
        <dsp:cNvSpPr/>
      </dsp:nvSpPr>
      <dsp:spPr>
        <a:xfrm>
          <a:off x="6172720" y="0"/>
          <a:ext cx="2201912" cy="838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Increased Ridership</a:t>
          </a:r>
        </a:p>
      </dsp:txBody>
      <dsp:txXfrm>
        <a:off x="6197270" y="24550"/>
        <a:ext cx="2152812" cy="789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DDC3A-2FAE-4708-B1EA-F598D670F94D}">
      <dsp:nvSpPr>
        <dsp:cNvPr id="0" name=""/>
        <dsp:cNvSpPr/>
      </dsp:nvSpPr>
      <dsp:spPr>
        <a:xfrm>
          <a:off x="7366" y="0"/>
          <a:ext cx="2201912" cy="838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Decreased Wait Times</a:t>
          </a:r>
        </a:p>
      </dsp:txBody>
      <dsp:txXfrm>
        <a:off x="31916" y="24550"/>
        <a:ext cx="2152812" cy="789100"/>
      </dsp:txXfrm>
    </dsp:sp>
    <dsp:sp modelId="{17647973-104D-41E3-8CBA-6F69BDFC6B6E}">
      <dsp:nvSpPr>
        <dsp:cNvPr id="0" name=""/>
        <dsp:cNvSpPr/>
      </dsp:nvSpPr>
      <dsp:spPr>
        <a:xfrm>
          <a:off x="2365618" y="146062"/>
          <a:ext cx="594509" cy="546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Arial" panose="020B0604020202020204" pitchFamily="34" charset="0"/>
              <a:cs typeface="Arial" panose="020B0604020202020204" pitchFamily="34" charset="0"/>
            </a:rPr>
            <a:t>could lead to</a:t>
          </a:r>
        </a:p>
      </dsp:txBody>
      <dsp:txXfrm>
        <a:off x="2365618" y="255277"/>
        <a:ext cx="430687" cy="327644"/>
      </dsp:txXfrm>
    </dsp:sp>
    <dsp:sp modelId="{E44F7D3C-1FE4-4D8E-8A89-540440C3993A}">
      <dsp:nvSpPr>
        <dsp:cNvPr id="0" name=""/>
        <dsp:cNvSpPr/>
      </dsp:nvSpPr>
      <dsp:spPr>
        <a:xfrm>
          <a:off x="3090043" y="0"/>
          <a:ext cx="2201912" cy="838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Increased Satisfaction</a:t>
          </a:r>
        </a:p>
      </dsp:txBody>
      <dsp:txXfrm>
        <a:off x="3114593" y="24550"/>
        <a:ext cx="2152812" cy="789100"/>
      </dsp:txXfrm>
    </dsp:sp>
    <dsp:sp modelId="{C481D1A8-8A6C-4F17-A748-CE9D3947A5D3}">
      <dsp:nvSpPr>
        <dsp:cNvPr id="0" name=""/>
        <dsp:cNvSpPr/>
      </dsp:nvSpPr>
      <dsp:spPr>
        <a:xfrm>
          <a:off x="5429823" y="146062"/>
          <a:ext cx="631452" cy="546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tx1"/>
              </a:solidFill>
              <a:latin typeface="Arial" panose="020B0604020202020204" pitchFamily="34" charset="0"/>
              <a:cs typeface="Arial" panose="020B0604020202020204" pitchFamily="34" charset="0"/>
            </a:rPr>
            <a:t>could lead to</a:t>
          </a:r>
        </a:p>
      </dsp:txBody>
      <dsp:txXfrm>
        <a:off x="5429823" y="255277"/>
        <a:ext cx="467630" cy="327644"/>
      </dsp:txXfrm>
    </dsp:sp>
    <dsp:sp modelId="{C7F72F7E-BED5-43BF-AE99-2C4EDDC2F18D}">
      <dsp:nvSpPr>
        <dsp:cNvPr id="0" name=""/>
        <dsp:cNvSpPr/>
      </dsp:nvSpPr>
      <dsp:spPr>
        <a:xfrm>
          <a:off x="6172720" y="0"/>
          <a:ext cx="2201912" cy="83820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latin typeface="Arial" panose="020B0604020202020204" pitchFamily="34" charset="0"/>
              <a:cs typeface="Arial" panose="020B0604020202020204" pitchFamily="34" charset="0"/>
            </a:rPr>
            <a:t>Increased Ridership</a:t>
          </a:r>
        </a:p>
      </dsp:txBody>
      <dsp:txXfrm>
        <a:off x="6197270" y="24550"/>
        <a:ext cx="2152812" cy="7891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8248F21-CDC7-4C98-BA24-37BE7EEDC1D3}" type="datetimeFigureOut">
              <a:rPr lang="en-US" smtClean="0"/>
              <a:t>11/14/2022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64EE2DD-8D84-49B1-A13B-996C95F1A642}" type="slidenum">
              <a:rPr lang="en-US" smtClean="0"/>
              <a:t>‹#›</a:t>
            </a:fld>
            <a:endParaRPr lang="en-US"/>
          </a:p>
        </p:txBody>
      </p:sp>
    </p:spTree>
    <p:extLst>
      <p:ext uri="{BB962C8B-B14F-4D97-AF65-F5344CB8AC3E}">
        <p14:creationId xmlns:p14="http://schemas.microsoft.com/office/powerpoint/2010/main" val="2459582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B07739E-EFF5-41DC-9F7B-9B1AFF2E0FD6}" type="datetimeFigureOut">
              <a:rPr lang="en-US" smtClean="0"/>
              <a:pPr/>
              <a:t>11/14/2022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4E6C79C-A519-437B-A687-1962AE5608E6}" type="slidenum">
              <a:rPr lang="en-US" smtClean="0"/>
              <a:pPr/>
              <a:t>‹#›</a:t>
            </a:fld>
            <a:endParaRPr lang="en-US"/>
          </a:p>
        </p:txBody>
      </p:sp>
    </p:spTree>
    <p:extLst>
      <p:ext uri="{BB962C8B-B14F-4D97-AF65-F5344CB8AC3E}">
        <p14:creationId xmlns:p14="http://schemas.microsoft.com/office/powerpoint/2010/main" val="82363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evelopers.google.com/transit/gtfs/refere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CE1821-6D2F-41B0-802C-0692B1DB78A9}" type="slidenum">
              <a:rPr lang="en-US" smtClean="0"/>
              <a:t>1</a:t>
            </a:fld>
            <a:endParaRPr lang="en-US"/>
          </a:p>
        </p:txBody>
      </p:sp>
    </p:spTree>
    <p:extLst>
      <p:ext uri="{BB962C8B-B14F-4D97-AF65-F5344CB8AC3E}">
        <p14:creationId xmlns:p14="http://schemas.microsoft.com/office/powerpoint/2010/main" val="3993143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previous slide, you saw separate files for each piece of data in a GTFS feed.</a:t>
            </a:r>
          </a:p>
          <a:p>
            <a:br>
              <a:rPr lang="en-US" baseline="0" dirty="0"/>
            </a:br>
            <a:r>
              <a:rPr lang="en-US" baseline="0" dirty="0"/>
              <a:t>This shows how to relate the different files. Common column names/ variables. </a:t>
            </a:r>
            <a:endParaRPr lang="en-US" dirty="0"/>
          </a:p>
        </p:txBody>
      </p:sp>
      <p:sp>
        <p:nvSpPr>
          <p:cNvPr id="4" name="Slide Number Placeholder 3"/>
          <p:cNvSpPr>
            <a:spLocks noGrp="1"/>
          </p:cNvSpPr>
          <p:nvPr>
            <p:ph type="sldNum" sz="quarter" idx="10"/>
          </p:nvPr>
        </p:nvSpPr>
        <p:spPr/>
        <p:txBody>
          <a:bodyPr/>
          <a:lstStyle/>
          <a:p>
            <a:fld id="{04E6C79C-A519-437B-A687-1962AE5608E6}" type="slidenum">
              <a:rPr lang="en-US" smtClean="0"/>
              <a:pPr/>
              <a:t>10</a:t>
            </a:fld>
            <a:endParaRPr lang="en-US"/>
          </a:p>
        </p:txBody>
      </p:sp>
    </p:spTree>
    <p:extLst>
      <p:ext uri="{BB962C8B-B14F-4D97-AF65-F5344CB8AC3E}">
        <p14:creationId xmlns:p14="http://schemas.microsoft.com/office/powerpoint/2010/main" val="2306278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In the traditional</a:t>
            </a:r>
            <a:r>
              <a:rPr lang="en-US" baseline="0" dirty="0"/>
              <a:t> model, an agency </a:t>
            </a:r>
            <a:r>
              <a:rPr lang="en-US" dirty="0"/>
              <a:t>responds to many different developers’ custom requests for information.</a:t>
            </a:r>
            <a:r>
              <a:rPr lang="en-US" baseline="0" dirty="0"/>
              <a:t> </a:t>
            </a:r>
            <a:r>
              <a:rPr lang="en-US" dirty="0"/>
              <a:t>It only allows for a small set of developers reaching a small subset of riders.</a:t>
            </a:r>
          </a:p>
          <a:p>
            <a:pPr marL="0" indent="0">
              <a:buFontTx/>
              <a:buNone/>
            </a:pPr>
            <a:endParaRPr lang="en-US" dirty="0"/>
          </a:p>
          <a:p>
            <a:pPr marL="0" indent="0">
              <a:buFontTx/>
              <a:buNone/>
            </a:pPr>
            <a:r>
              <a:rPr lang="en-US" dirty="0"/>
              <a:t>With the open data model, an agency proactively puts data out and anyone interested in the data can use it as</a:t>
            </a:r>
            <a:r>
              <a:rPr lang="en-US" baseline="0" dirty="0"/>
              <a:t> they see fit</a:t>
            </a:r>
            <a:r>
              <a:rPr lang="en-US" dirty="0"/>
              <a:t>. Open data model</a:t>
            </a:r>
            <a:r>
              <a:rPr lang="en-US" baseline="0" dirty="0"/>
              <a:t> allows for more developers to </a:t>
            </a:r>
            <a:r>
              <a:rPr lang="en-US" dirty="0"/>
              <a:t>participate</a:t>
            </a:r>
            <a:r>
              <a:rPr lang="en-US" baseline="0" dirty="0"/>
              <a:t> for a larger and more diversified market for applications.</a:t>
            </a:r>
          </a:p>
          <a:p>
            <a:endParaRPr lang="en-US" baseline="0" dirty="0"/>
          </a:p>
        </p:txBody>
      </p:sp>
      <p:sp>
        <p:nvSpPr>
          <p:cNvPr id="4" name="Slide Number Placeholder 3"/>
          <p:cNvSpPr>
            <a:spLocks noGrp="1"/>
          </p:cNvSpPr>
          <p:nvPr>
            <p:ph type="sldNum" sz="quarter" idx="10"/>
          </p:nvPr>
        </p:nvSpPr>
        <p:spPr/>
        <p:txBody>
          <a:bodyPr/>
          <a:lstStyle/>
          <a:p>
            <a:fld id="{71813788-2265-4E3B-8AD4-0EB1CD897E30}" type="slidenum">
              <a:rPr lang="en-US" smtClean="0"/>
              <a:pPr/>
              <a:t>11</a:t>
            </a:fld>
            <a:endParaRPr lang="en-US"/>
          </a:p>
        </p:txBody>
      </p:sp>
    </p:spTree>
    <p:extLst>
      <p:ext uri="{BB962C8B-B14F-4D97-AF65-F5344CB8AC3E}">
        <p14:creationId xmlns:p14="http://schemas.microsoft.com/office/powerpoint/2010/main" val="233331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u="none" strike="noStrike" kern="1200" baseline="0" dirty="0">
                <a:solidFill>
                  <a:schemeClr val="tx1"/>
                </a:solidFill>
                <a:latin typeface="+mn-lt"/>
                <a:ea typeface="+mn-ea"/>
                <a:cs typeface="+mn-cs"/>
              </a:rPr>
              <a:t>At the end of 2005, Portland, Oregon’s TriMet became the first transit agency to integrate its schedules and routes with Google Maps.</a:t>
            </a:r>
          </a:p>
          <a:p>
            <a:pPr marL="169665" indent="-169665">
              <a:buFontTx/>
              <a:buChar char="-"/>
            </a:pPr>
            <a:endParaRPr lang="en-US" sz="1200" b="0" i="0" u="none" strike="noStrike" kern="1200" baseline="0" dirty="0">
              <a:solidFill>
                <a:schemeClr val="tx1"/>
              </a:solidFill>
              <a:latin typeface="+mn-lt"/>
              <a:ea typeface="+mn-ea"/>
              <a:cs typeface="+mn-cs"/>
            </a:endParaRPr>
          </a:p>
          <a:p>
            <a:pPr marL="0" indent="0">
              <a:buFontTx/>
              <a:buNone/>
            </a:pPr>
            <a:r>
              <a:rPr lang="en-US" sz="1200" b="0" i="0" u="none" strike="noStrike" kern="1200" baseline="0" dirty="0">
                <a:solidFill>
                  <a:schemeClr val="tx1"/>
                </a:solidFill>
                <a:latin typeface="+mn-lt"/>
                <a:ea typeface="+mn-ea"/>
                <a:cs typeface="+mn-cs"/>
              </a:rPr>
              <a:t>Timetable of transit data releases for largest transit systems in the United States from 2005 to 2012. Dashed-line boxes indicate static route and schedule information. Solid-line boxes indicate real-time data feeds of vehicle locations and arrivals. Source: author's research. </a:t>
            </a:r>
            <a:endParaRPr lang="en-US" b="0" baseline="0" dirty="0"/>
          </a:p>
          <a:p>
            <a:pPr marL="169665" indent="-169665">
              <a:buFontTx/>
              <a:buChar char="-"/>
            </a:pPr>
            <a:endParaRPr lang="en-US" baseline="0" dirty="0"/>
          </a:p>
          <a:p>
            <a:pPr marL="0" indent="0">
              <a:buFontTx/>
              <a:buNone/>
            </a:pPr>
            <a:r>
              <a:rPr lang="en-US" baseline="0" dirty="0"/>
              <a:t>Both large and small agencies alike can successfully implement open data using GTFS. </a:t>
            </a:r>
          </a:p>
        </p:txBody>
      </p:sp>
      <p:sp>
        <p:nvSpPr>
          <p:cNvPr id="4" name="Slide Number Placeholder 3"/>
          <p:cNvSpPr>
            <a:spLocks noGrp="1"/>
          </p:cNvSpPr>
          <p:nvPr>
            <p:ph type="sldNum" sz="quarter" idx="10"/>
          </p:nvPr>
        </p:nvSpPr>
        <p:spPr/>
        <p:txBody>
          <a:bodyPr/>
          <a:lstStyle/>
          <a:p>
            <a:fld id="{71813788-2265-4E3B-8AD4-0EB1CD897E30}" type="slidenum">
              <a:rPr lang="en-US" smtClean="0"/>
              <a:pPr/>
              <a:t>12</a:t>
            </a:fld>
            <a:endParaRPr lang="en-US"/>
          </a:p>
        </p:txBody>
      </p:sp>
    </p:spTree>
    <p:extLst>
      <p:ext uri="{BB962C8B-B14F-4D97-AF65-F5344CB8AC3E}">
        <p14:creationId xmlns:p14="http://schemas.microsoft.com/office/powerpoint/2010/main" val="3370381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kern="1200" dirty="0" err="1">
                <a:solidFill>
                  <a:schemeClr val="tx1"/>
                </a:solidFill>
                <a:effectLst/>
                <a:latin typeface="+mn-lt"/>
                <a:ea typeface="+mn-ea"/>
                <a:cs typeface="+mn-cs"/>
              </a:rPr>
              <a:t>OpenTripPlanner</a:t>
            </a:r>
            <a:r>
              <a:rPr lang="en-US" sz="1200" b="0" i="0" kern="1200" dirty="0">
                <a:solidFill>
                  <a:schemeClr val="tx1"/>
                </a:solidFill>
                <a:effectLst/>
                <a:latin typeface="+mn-lt"/>
                <a:ea typeface="+mn-ea"/>
                <a:cs typeface="+mn-cs"/>
              </a:rPr>
              <a:t> (OTP) is an open-source platform for multi-modal and multi-agency journey planning.</a:t>
            </a:r>
            <a:endParaRPr lang="en-US" dirty="0"/>
          </a:p>
          <a:p>
            <a:pPr marL="169667" indent="-169667">
              <a:buFontTx/>
              <a:buChar char="-"/>
            </a:pPr>
            <a:endParaRPr lang="en-US" dirty="0"/>
          </a:p>
          <a:p>
            <a:pPr marL="0" indent="0">
              <a:buFontTx/>
              <a:buNone/>
            </a:pPr>
            <a:r>
              <a:rPr lang="en-US" dirty="0"/>
              <a:t>Multiagency tools, such as OTP,</a:t>
            </a:r>
            <a:r>
              <a:rPr lang="en-US" baseline="0" dirty="0"/>
              <a:t> reduce the perception of a disconnected regional system. It encourages multimodal travel and provides users the necessary information to make informed trips. OTP can add cities with a GTFS feed in a short period of time and no cost to the agency.</a:t>
            </a:r>
            <a:endParaRPr lang="en-US" dirty="0"/>
          </a:p>
        </p:txBody>
      </p:sp>
      <p:sp>
        <p:nvSpPr>
          <p:cNvPr id="4" name="Slide Number Placeholder 3"/>
          <p:cNvSpPr>
            <a:spLocks noGrp="1"/>
          </p:cNvSpPr>
          <p:nvPr>
            <p:ph type="sldNum" sz="quarter" idx="10"/>
          </p:nvPr>
        </p:nvSpPr>
        <p:spPr/>
        <p:txBody>
          <a:bodyPr/>
          <a:lstStyle/>
          <a:p>
            <a:fld id="{71813788-2265-4E3B-8AD4-0EB1CD897E30}" type="slidenum">
              <a:rPr lang="en-US" smtClean="0"/>
              <a:pPr/>
              <a:t>13</a:t>
            </a:fld>
            <a:endParaRPr lang="en-US"/>
          </a:p>
        </p:txBody>
      </p:sp>
    </p:spTree>
    <p:extLst>
      <p:ext uri="{BB962C8B-B14F-4D97-AF65-F5344CB8AC3E}">
        <p14:creationId xmlns:p14="http://schemas.microsoft.com/office/powerpoint/2010/main" val="2163725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is a visualization tool that shows you accessibility levels (shows you areas you can reach with public transport in a given time).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9FA57E6-5E4E-4354-AF35-85BA5351901E}" type="slidenum">
              <a:rPr lang="en-US" smtClean="0"/>
              <a:pPr/>
              <a:t>14</a:t>
            </a:fld>
            <a:endParaRPr lang="en-US"/>
          </a:p>
        </p:txBody>
      </p:sp>
    </p:spTree>
    <p:extLst>
      <p:ext uri="{BB962C8B-B14F-4D97-AF65-F5344CB8AC3E}">
        <p14:creationId xmlns:p14="http://schemas.microsoft.com/office/powerpoint/2010/main" val="3550344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talk</a:t>
            </a:r>
            <a:r>
              <a:rPr lang="en-US" baseline="0" dirty="0"/>
              <a:t> a lot about apps, and for many people GTFS is really the key to getting on Google Transit. But what else is out there?</a:t>
            </a:r>
          </a:p>
          <a:p>
            <a:endParaRPr lang="en-US" baseline="0" dirty="0"/>
          </a:p>
          <a:p>
            <a:r>
              <a:rPr lang="en-US" baseline="0" dirty="0"/>
              <a:t>A new way to think about housing: based off your commute, how long will it take.</a:t>
            </a:r>
          </a:p>
          <a:p>
            <a:endParaRPr lang="en-US" baseline="0" dirty="0"/>
          </a:p>
          <a:p>
            <a:r>
              <a:rPr lang="en-US" sz="1200" b="0" i="0" kern="1200" dirty="0">
                <a:solidFill>
                  <a:schemeClr val="tx1"/>
                </a:solidFill>
                <a:effectLst/>
                <a:latin typeface="+mn-lt"/>
                <a:ea typeface="+mn-ea"/>
                <a:cs typeface="+mn-cs"/>
              </a:rPr>
              <a:t>Find apartments for rent and rentals on </a:t>
            </a:r>
            <a:r>
              <a:rPr lang="en-US" sz="1200" b="1" i="0" kern="1200" dirty="0">
                <a:solidFill>
                  <a:schemeClr val="tx1"/>
                </a:solidFill>
                <a:effectLst/>
                <a:latin typeface="+mn-lt"/>
                <a:ea typeface="+mn-ea"/>
                <a:cs typeface="+mn-cs"/>
              </a:rPr>
              <a:t>Walk Score</a:t>
            </a:r>
            <a:r>
              <a:rPr lang="en-US" sz="1200" b="0" i="0" kern="1200" dirty="0">
                <a:solidFill>
                  <a:schemeClr val="tx1"/>
                </a:solidFill>
                <a:effectLst/>
                <a:latin typeface="+mn-lt"/>
                <a:ea typeface="+mn-ea"/>
                <a:cs typeface="+mn-cs"/>
              </a:rPr>
              <a:t>. Find apartments with a better commute, great nearby places, and transportation choices.</a:t>
            </a:r>
            <a:endParaRPr lang="en-US" dirty="0"/>
          </a:p>
        </p:txBody>
      </p:sp>
      <p:sp>
        <p:nvSpPr>
          <p:cNvPr id="4" name="Slide Number Placeholder 3"/>
          <p:cNvSpPr>
            <a:spLocks noGrp="1"/>
          </p:cNvSpPr>
          <p:nvPr>
            <p:ph type="sldNum" sz="quarter" idx="10"/>
          </p:nvPr>
        </p:nvSpPr>
        <p:spPr/>
        <p:txBody>
          <a:bodyPr/>
          <a:lstStyle/>
          <a:p>
            <a:fld id="{71813788-2265-4E3B-8AD4-0EB1CD897E30}" type="slidenum">
              <a:rPr lang="en-US" smtClean="0"/>
              <a:pPr/>
              <a:t>15</a:t>
            </a:fld>
            <a:endParaRPr lang="en-US"/>
          </a:p>
        </p:txBody>
      </p:sp>
    </p:spTree>
    <p:extLst>
      <p:ext uri="{BB962C8B-B14F-4D97-AF65-F5344CB8AC3E}">
        <p14:creationId xmlns:p14="http://schemas.microsoft.com/office/powerpoint/2010/main" val="3837922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Placeholder 2"/>
          <p:cNvSpPr>
            <a:spLocks noGrp="1" noRot="1" noChangeAspect="1" noChangeArrowheads="1" noTextEdit="1"/>
          </p:cNvSpPr>
          <p:nvPr>
            <p:ph type="sldImg"/>
          </p:nvPr>
        </p:nvSpPr>
        <p:spPr>
          <a:ln/>
        </p:spPr>
      </p:sp>
      <p:sp>
        <p:nvSpPr>
          <p:cNvPr id="40962" name="Placeholder 3"/>
          <p:cNvSpPr>
            <a:spLocks noGrp="1" noChangeArrowheads="1"/>
          </p:cNvSpPr>
          <p:nvPr>
            <p:ph type="body" idx="1"/>
          </p:nvPr>
        </p:nvSpPr>
        <p:spPr>
          <a:noFill/>
          <a:ln/>
        </p:spPr>
        <p:txBody>
          <a:bodyPr/>
          <a:lstStyle/>
          <a:p>
            <a:pPr defTabSz="457155">
              <a:defRPr/>
            </a:pPr>
            <a:r>
              <a:rPr lang="en-US" dirty="0"/>
              <a:t>With the opening of schedule data, real-time data from GPS devices etc. is becoming more commonly opened and available</a:t>
            </a:r>
            <a:r>
              <a:rPr lang="en-US" baseline="0" dirty="0"/>
              <a:t> to passengers.</a:t>
            </a:r>
          </a:p>
          <a:p>
            <a:pPr defTabSz="457155">
              <a:defRPr/>
            </a:pPr>
            <a:endParaRPr lang="en-US" dirty="0"/>
          </a:p>
          <a:p>
            <a:pPr eaLnBrk="1" hangingPunct="1"/>
            <a:endParaRPr lang="en-US" dirty="0">
              <a:latin typeface="Calibri" pitchFamily="84"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2280493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provide schedule information, but if the vehicle does not show</a:t>
            </a:r>
            <a:r>
              <a:rPr lang="en-US" baseline="0" dirty="0"/>
              <a:t> up at that time, then passengers become very frustrated.</a:t>
            </a:r>
            <a:endParaRPr lang="en-US" dirty="0"/>
          </a:p>
          <a:p>
            <a:endParaRPr lang="en-US" dirty="0"/>
          </a:p>
          <a:p>
            <a:r>
              <a:rPr lang="en-US" dirty="0"/>
              <a:t>Traditional methods of improving reliability are </a:t>
            </a:r>
            <a:r>
              <a:rPr lang="en-US" b="0" i="1" u="none" dirty="0"/>
              <a:t>expensive</a:t>
            </a:r>
            <a:r>
              <a:rPr lang="en-US" dirty="0"/>
              <a:t>, supply-side</a:t>
            </a:r>
            <a:r>
              <a:rPr lang="en-US" i="1" dirty="0"/>
              <a:t> </a:t>
            </a:r>
            <a:r>
              <a:rPr lang="en-US" dirty="0"/>
              <a:t>approaches, including:</a:t>
            </a:r>
          </a:p>
          <a:p>
            <a:pPr marL="171450" indent="-171450">
              <a:buFont typeface="Arial" panose="020B0604020202020204" pitchFamily="34" charset="0"/>
              <a:buChar char="•"/>
            </a:pPr>
            <a:r>
              <a:rPr lang="en-US" dirty="0"/>
              <a:t>Increase right-of-way (e.g., mixed traffic </a:t>
            </a:r>
            <a:r>
              <a:rPr lang="en-US" dirty="0">
                <a:sym typeface="Wingdings" pitchFamily="2" charset="2"/>
              </a:rPr>
              <a:t> dedicated)</a:t>
            </a:r>
          </a:p>
          <a:p>
            <a:pPr marL="171450" indent="-171450">
              <a:buFont typeface="Arial" panose="020B0604020202020204" pitchFamily="34" charset="0"/>
              <a:buChar char="•"/>
            </a:pPr>
            <a:r>
              <a:rPr lang="en-US" dirty="0"/>
              <a:t>Service planning (e.g., add slack to running times) </a:t>
            </a:r>
          </a:p>
          <a:p>
            <a:pPr marL="171450" indent="-171450">
              <a:buFont typeface="Arial" panose="020B0604020202020204" pitchFamily="34" charset="0"/>
              <a:buChar char="•"/>
            </a:pPr>
            <a:r>
              <a:rPr lang="en-US" dirty="0"/>
              <a:t>Control strategies (e.g., holding vehicles)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Bottom line: want to improve the perception of reliability</a:t>
            </a:r>
          </a:p>
          <a:p>
            <a:endParaRPr lang="en-US" dirty="0"/>
          </a:p>
        </p:txBody>
      </p:sp>
      <p:sp>
        <p:nvSpPr>
          <p:cNvPr id="4" name="Slide Number Placeholder 3"/>
          <p:cNvSpPr>
            <a:spLocks noGrp="1"/>
          </p:cNvSpPr>
          <p:nvPr>
            <p:ph type="sldNum" sz="quarter" idx="10"/>
          </p:nvPr>
        </p:nvSpPr>
        <p:spPr/>
        <p:txBody>
          <a:bodyPr/>
          <a:lstStyle/>
          <a:p>
            <a:pPr>
              <a:defRPr/>
            </a:pPr>
            <a:fld id="{78628AB2-AC30-40A7-B819-3BB78C9A7C55}" type="slidenum">
              <a:rPr lang="en-US" smtClean="0"/>
              <a:pPr>
                <a:defRPr/>
              </a:pPr>
              <a:t>17</a:t>
            </a:fld>
            <a:endParaRPr lang="en-US" dirty="0"/>
          </a:p>
        </p:txBody>
      </p:sp>
    </p:spTree>
    <p:extLst>
      <p:ext uri="{BB962C8B-B14F-4D97-AF65-F5344CB8AC3E}">
        <p14:creationId xmlns:p14="http://schemas.microsoft.com/office/powerpoint/2010/main" val="669277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20 years, </a:t>
            </a:r>
            <a:r>
              <a:rPr lang="en-US" dirty="0" err="1"/>
              <a:t>gps</a:t>
            </a:r>
            <a:r>
              <a:rPr lang="en-US" dirty="0"/>
              <a:t> has become common.  Wide adoption of </a:t>
            </a:r>
            <a:r>
              <a:rPr lang="en-US" dirty="0" err="1"/>
              <a:t>gps</a:t>
            </a:r>
            <a:r>
              <a:rPr lang="en-US" dirty="0"/>
              <a:t> technology</a:t>
            </a:r>
          </a:p>
          <a:p>
            <a:endParaRPr lang="en-US" dirty="0"/>
          </a:p>
          <a:p>
            <a:r>
              <a:rPr lang="en-US" b="1" dirty="0"/>
              <a:t>Image source: UNKNOWN ????</a:t>
            </a:r>
          </a:p>
        </p:txBody>
      </p:sp>
      <p:sp>
        <p:nvSpPr>
          <p:cNvPr id="4" name="Slide Number Placeholder 3"/>
          <p:cNvSpPr>
            <a:spLocks noGrp="1"/>
          </p:cNvSpPr>
          <p:nvPr>
            <p:ph type="sldNum" sz="quarter" idx="10"/>
          </p:nvPr>
        </p:nvSpPr>
        <p:spPr/>
        <p:txBody>
          <a:bodyPr/>
          <a:lstStyle/>
          <a:p>
            <a:fld id="{04E6C79C-A519-437B-A687-1962AE5608E6}" type="slidenum">
              <a:rPr lang="en-US" smtClean="0"/>
              <a:pPr/>
              <a:t>18</a:t>
            </a:fld>
            <a:endParaRPr lang="en-US"/>
          </a:p>
        </p:txBody>
      </p:sp>
    </p:spTree>
    <p:extLst>
      <p:ext uri="{BB962C8B-B14F-4D97-AF65-F5344CB8AC3E}">
        <p14:creationId xmlns:p14="http://schemas.microsoft.com/office/powerpoint/2010/main" val="1757206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Passengers have their own technology so you have an easier way to provide constantly changing information.</a:t>
            </a:r>
          </a:p>
          <a:p>
            <a:endParaRPr lang="en-US" dirty="0"/>
          </a:p>
          <a:p>
            <a:r>
              <a:rPr lang="en-US" dirty="0"/>
              <a:t>How do then get we get information where the vehicle is to the passengers?</a:t>
            </a:r>
          </a:p>
          <a:p>
            <a:endParaRPr lang="en-US" dirty="0"/>
          </a:p>
          <a:p>
            <a:r>
              <a:rPr lang="en-US" b="1" dirty="0"/>
              <a:t>Data source: Pew Research Center ??? Need to double check</a:t>
            </a:r>
          </a:p>
        </p:txBody>
      </p:sp>
      <p:sp>
        <p:nvSpPr>
          <p:cNvPr id="4" name="Slide Number Placeholder 3"/>
          <p:cNvSpPr>
            <a:spLocks noGrp="1"/>
          </p:cNvSpPr>
          <p:nvPr>
            <p:ph type="sldNum" sz="quarter" idx="10"/>
          </p:nvPr>
        </p:nvSpPr>
        <p:spPr/>
        <p:txBody>
          <a:bodyPr/>
          <a:lstStyle/>
          <a:p>
            <a:fld id="{04E6C79C-A519-437B-A687-1962AE5608E6}" type="slidenum">
              <a:rPr lang="en-US" smtClean="0"/>
              <a:pPr/>
              <a:t>19</a:t>
            </a:fld>
            <a:endParaRPr lang="en-US"/>
          </a:p>
        </p:txBody>
      </p:sp>
    </p:spTree>
    <p:extLst>
      <p:ext uri="{BB962C8B-B14F-4D97-AF65-F5344CB8AC3E}">
        <p14:creationId xmlns:p14="http://schemas.microsoft.com/office/powerpoint/2010/main" val="1023496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6C79C-A519-437B-A687-1962AE5608E6}" type="slidenum">
              <a:rPr lang="en-US" smtClean="0"/>
              <a:pPr/>
              <a:t>2</a:t>
            </a:fld>
            <a:endParaRPr lang="en-US"/>
          </a:p>
        </p:txBody>
      </p:sp>
    </p:spTree>
    <p:extLst>
      <p:ext uri="{BB962C8B-B14F-4D97-AF65-F5344CB8AC3E}">
        <p14:creationId xmlns:p14="http://schemas.microsoft.com/office/powerpoint/2010/main" val="3278221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Push data and information quickly to the passengers.</a:t>
            </a:r>
          </a:p>
        </p:txBody>
      </p:sp>
      <p:sp>
        <p:nvSpPr>
          <p:cNvPr id="4" name="Slide Number Placeholder 3"/>
          <p:cNvSpPr>
            <a:spLocks noGrp="1"/>
          </p:cNvSpPr>
          <p:nvPr>
            <p:ph type="sldNum" sz="quarter" idx="10"/>
          </p:nvPr>
        </p:nvSpPr>
        <p:spPr/>
        <p:txBody>
          <a:bodyPr/>
          <a:lstStyle/>
          <a:p>
            <a:fld id="{04E6C79C-A519-437B-A687-1962AE5608E6}" type="slidenum">
              <a:rPr lang="en-US" smtClean="0"/>
              <a:pPr/>
              <a:t>20</a:t>
            </a:fld>
            <a:endParaRPr lang="en-US"/>
          </a:p>
        </p:txBody>
      </p:sp>
    </p:spTree>
    <p:extLst>
      <p:ext uri="{BB962C8B-B14F-4D97-AF65-F5344CB8AC3E}">
        <p14:creationId xmlns:p14="http://schemas.microsoft.com/office/powerpoint/2010/main" val="3699612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key benefits of passengers having real time vehicle location information.</a:t>
            </a:r>
          </a:p>
          <a:p>
            <a:pPr marL="228600" indent="-228600">
              <a:buAutoNum type="arabicPeriod"/>
            </a:pPr>
            <a:r>
              <a:rPr lang="en-US" b="0" dirty="0"/>
              <a:t>Decreased Waiting Time</a:t>
            </a:r>
            <a:r>
              <a:rPr lang="en-US" dirty="0"/>
              <a:t>. Passengers can time arrival time to bus stop to minimize wait time.</a:t>
            </a:r>
          </a:p>
          <a:p>
            <a:pPr marL="228600" indent="-228600">
              <a:buAutoNum type="arabicPeriod"/>
            </a:pPr>
            <a:r>
              <a:rPr lang="en-US" dirty="0"/>
              <a:t>Increased Satisfaction. Reduction in perception of passenger wait time. If people spend less time waiting, leads to increased system satisfaction.</a:t>
            </a:r>
          </a:p>
          <a:p>
            <a:pPr marL="228600" indent="-228600">
              <a:buAutoNum type="arabicPeriod"/>
            </a:pPr>
            <a:r>
              <a:rPr lang="en-US" dirty="0"/>
              <a:t>Increased Ridership. If passengers are happy with service, then people take more trips.</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24E125E-7C12-477F-A421-1C93B49F7A04}" type="slidenum">
              <a:rPr lang="en-US" smtClean="0"/>
              <a:t>21</a:t>
            </a:fld>
            <a:endParaRPr lang="en-US"/>
          </a:p>
        </p:txBody>
      </p:sp>
    </p:spTree>
    <p:extLst>
      <p:ext uri="{BB962C8B-B14F-4D97-AF65-F5344CB8AC3E}">
        <p14:creationId xmlns:p14="http://schemas.microsoft.com/office/powerpoint/2010/main" val="2477652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that demonstrated the benefits of providing real time information through smartphone apps to passengers.</a:t>
            </a:r>
          </a:p>
        </p:txBody>
      </p:sp>
      <p:sp>
        <p:nvSpPr>
          <p:cNvPr id="4" name="Slide Number Placeholder 3"/>
          <p:cNvSpPr>
            <a:spLocks noGrp="1"/>
          </p:cNvSpPr>
          <p:nvPr>
            <p:ph type="sldNum" sz="quarter" idx="10"/>
          </p:nvPr>
        </p:nvSpPr>
        <p:spPr/>
        <p:txBody>
          <a:bodyPr/>
          <a:lstStyle/>
          <a:p>
            <a:fld id="{D24E125E-7C12-477F-A421-1C93B49F7A04}" type="slidenum">
              <a:rPr lang="en-US" smtClean="0"/>
              <a:t>22</a:t>
            </a:fld>
            <a:endParaRPr lang="en-US"/>
          </a:p>
        </p:txBody>
      </p:sp>
    </p:spTree>
    <p:extLst>
      <p:ext uri="{BB962C8B-B14F-4D97-AF65-F5344CB8AC3E}">
        <p14:creationId xmlns:p14="http://schemas.microsoft.com/office/powerpoint/2010/main" val="3853091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at least 28 studies just evaluating the passenger</a:t>
            </a:r>
            <a:r>
              <a:rPr lang="en-US" baseline="0" dirty="0"/>
              <a:t> impacts of real-time information.</a:t>
            </a:r>
          </a:p>
          <a:p>
            <a:endParaRPr lang="en-US" baseline="0" dirty="0"/>
          </a:p>
          <a:p>
            <a:r>
              <a:rPr lang="en-US" baseline="0" dirty="0"/>
              <a:t>Note: these studies are about real-time information, both through apps and through signage (e.g., variable message signs).</a:t>
            </a:r>
          </a:p>
          <a:p>
            <a:endParaRPr lang="en-US" baseline="0" dirty="0"/>
          </a:p>
          <a:p>
            <a:r>
              <a:rPr lang="en-US" baseline="0" dirty="0"/>
              <a:t>What about other types of information? Particularly those that affect transit ridership?</a:t>
            </a:r>
            <a:endParaRPr lang="en-US" dirty="0"/>
          </a:p>
        </p:txBody>
      </p:sp>
      <p:sp>
        <p:nvSpPr>
          <p:cNvPr id="4" name="Slide Number Placeholder 3"/>
          <p:cNvSpPr>
            <a:spLocks noGrp="1"/>
          </p:cNvSpPr>
          <p:nvPr>
            <p:ph type="sldNum" sz="quarter" idx="10"/>
          </p:nvPr>
        </p:nvSpPr>
        <p:spPr/>
        <p:txBody>
          <a:bodyPr/>
          <a:lstStyle/>
          <a:p>
            <a:fld id="{D24E125E-7C12-477F-A421-1C93B49F7A04}" type="slidenum">
              <a:rPr lang="en-US" smtClean="0"/>
              <a:t>23</a:t>
            </a:fld>
            <a:endParaRPr lang="en-US"/>
          </a:p>
        </p:txBody>
      </p:sp>
    </p:spTree>
    <p:extLst>
      <p:ext uri="{BB962C8B-B14F-4D97-AF65-F5344CB8AC3E}">
        <p14:creationId xmlns:p14="http://schemas.microsoft.com/office/powerpoint/2010/main" val="3209982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Real-time information is good when th</a:t>
            </a:r>
            <a:r>
              <a:rPr lang="en-US" baseline="0" dirty="0"/>
              <a:t>e vehicle is running on schedule or close to it.</a:t>
            </a:r>
          </a:p>
          <a:p>
            <a:r>
              <a:rPr lang="en-US" baseline="0" dirty="0"/>
              <a:t>But what about when there are major delays?</a:t>
            </a:r>
          </a:p>
          <a:p>
            <a:endParaRPr lang="en-US" baseline="0" dirty="0"/>
          </a:p>
          <a:p>
            <a:r>
              <a:rPr lang="en-US" sz="1200" b="0" i="0" u="none" strike="noStrike" kern="1200" baseline="0" dirty="0">
                <a:solidFill>
                  <a:schemeClr val="tx1"/>
                </a:solidFill>
                <a:latin typeface="+mn-lt"/>
                <a:ea typeface="+mn-ea"/>
                <a:cs typeface="+mn-cs"/>
              </a:rPr>
              <a:t>Service alerts, known as “T-alerts” in Boston, include emails and text messages</a:t>
            </a:r>
          </a:p>
          <a:p>
            <a:r>
              <a:rPr lang="en-US" sz="1200" b="0" i="0" u="none" strike="noStrike" kern="1200" baseline="0" dirty="0">
                <a:solidFill>
                  <a:schemeClr val="tx1"/>
                </a:solidFill>
                <a:latin typeface="+mn-lt"/>
                <a:ea typeface="+mn-ea"/>
                <a:cs typeface="+mn-cs"/>
              </a:rPr>
              <a:t>that report major delays (more than 15 minutes) to subscribers. Riders can sign up for</a:t>
            </a:r>
          </a:p>
          <a:p>
            <a:r>
              <a:rPr lang="en-US" sz="1200" b="0" i="0" u="none" strike="noStrike" kern="1200" baseline="0" dirty="0">
                <a:solidFill>
                  <a:schemeClr val="tx1"/>
                </a:solidFill>
                <a:latin typeface="+mn-lt"/>
                <a:ea typeface="+mn-ea"/>
                <a:cs typeface="+mn-cs"/>
              </a:rPr>
              <a:t>mode- and line-specific alerts, which are automatically pushed to their cell phone or</a:t>
            </a:r>
          </a:p>
          <a:p>
            <a:r>
              <a:rPr lang="en-US" sz="1200" b="0" i="0" u="none" strike="noStrike" kern="1200" baseline="0" dirty="0">
                <a:solidFill>
                  <a:schemeClr val="tx1"/>
                </a:solidFill>
                <a:latin typeface="+mn-lt"/>
                <a:ea typeface="+mn-ea"/>
                <a:cs typeface="+mn-cs"/>
              </a:rPr>
              <a:t>email account in the event of a delay.</a:t>
            </a:r>
            <a:endParaRPr lang="en-US" dirty="0"/>
          </a:p>
        </p:txBody>
      </p:sp>
      <p:sp>
        <p:nvSpPr>
          <p:cNvPr id="4" name="Slide Number Placeholder 3"/>
          <p:cNvSpPr>
            <a:spLocks noGrp="1"/>
          </p:cNvSpPr>
          <p:nvPr>
            <p:ph type="sldNum" sz="quarter" idx="10"/>
          </p:nvPr>
        </p:nvSpPr>
        <p:spPr/>
        <p:txBody>
          <a:bodyPr/>
          <a:lstStyle/>
          <a:p>
            <a:fld id="{04E6C79C-A519-437B-A687-1962AE5608E6}" type="slidenum">
              <a:rPr lang="en-US" smtClean="0"/>
              <a:pPr/>
              <a:t>24</a:t>
            </a:fld>
            <a:endParaRPr lang="en-US"/>
          </a:p>
        </p:txBody>
      </p:sp>
    </p:spTree>
    <p:extLst>
      <p:ext uri="{BB962C8B-B14F-4D97-AF65-F5344CB8AC3E}">
        <p14:creationId xmlns:p14="http://schemas.microsoft.com/office/powerpoint/2010/main" val="1973829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latin typeface="Verdana" pitchFamily="34" charset="0"/>
                <a:ea typeface="Verdana" pitchFamily="34" charset="0"/>
                <a:cs typeface="Verdana" pitchFamily="34" charset="0"/>
              </a:rPr>
              <a:t>Websites and social media – often you have to pull this information.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lumMod val="50000"/>
                </a:schemeClr>
              </a:solidFill>
              <a:latin typeface="Verdana" pitchFamily="34" charset="0"/>
              <a:ea typeface="Verdana" pitchFamily="34" charset="0"/>
              <a:cs typeface="Verdana"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latin typeface="Verdana" pitchFamily="34" charset="0"/>
                <a:ea typeface="Verdana" pitchFamily="34" charset="0"/>
                <a:cs typeface="Verdana" pitchFamily="34" charset="0"/>
              </a:rPr>
              <a:t>Text</a:t>
            </a:r>
            <a:r>
              <a:rPr lang="en-US" sz="1200" baseline="0" dirty="0">
                <a:solidFill>
                  <a:schemeClr val="bg1">
                    <a:lumMod val="50000"/>
                  </a:schemeClr>
                </a:solidFill>
                <a:latin typeface="Verdana" pitchFamily="34" charset="0"/>
                <a:ea typeface="Verdana" pitchFamily="34" charset="0"/>
                <a:cs typeface="Verdana" pitchFamily="34" charset="0"/>
              </a:rPr>
              <a:t> message and email – this is often pushed. You can sign up for specific alerts.</a:t>
            </a:r>
            <a:endParaRPr lang="en-US" sz="1200" dirty="0">
              <a:solidFill>
                <a:schemeClr val="bg1">
                  <a:lumMod val="50000"/>
                </a:schemeClr>
              </a:solidFill>
              <a:latin typeface="Verdana" pitchFamily="34" charset="0"/>
              <a:ea typeface="Verdana" pitchFamily="34" charset="0"/>
              <a:cs typeface="Verdana" pitchFamily="34" charset="0"/>
            </a:endParaRPr>
          </a:p>
          <a:p>
            <a:endParaRPr lang="en-US" dirty="0"/>
          </a:p>
        </p:txBody>
      </p:sp>
      <p:sp>
        <p:nvSpPr>
          <p:cNvPr id="4" name="Slide Number Placeholder 3"/>
          <p:cNvSpPr>
            <a:spLocks noGrp="1"/>
          </p:cNvSpPr>
          <p:nvPr>
            <p:ph type="sldNum" sz="quarter" idx="10"/>
          </p:nvPr>
        </p:nvSpPr>
        <p:spPr/>
        <p:txBody>
          <a:bodyPr/>
          <a:lstStyle/>
          <a:p>
            <a:fld id="{59FA57E6-5E4E-4354-AF35-85BA5351901E}" type="slidenum">
              <a:rPr lang="en-US" smtClean="0"/>
              <a:pPr/>
              <a:t>25</a:t>
            </a:fld>
            <a:endParaRPr lang="en-US"/>
          </a:p>
        </p:txBody>
      </p:sp>
    </p:spTree>
    <p:extLst>
      <p:ext uri="{BB962C8B-B14F-4D97-AF65-F5344CB8AC3E}">
        <p14:creationId xmlns:p14="http://schemas.microsoft.com/office/powerpoint/2010/main" val="2853173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common on websites</a:t>
            </a:r>
          </a:p>
          <a:p>
            <a:endParaRPr lang="en-US" dirty="0"/>
          </a:p>
          <a:p>
            <a:r>
              <a:rPr lang="en-US" dirty="0"/>
              <a:t>In New York, “The Weekender” shows all of their planned service changes. Posted on the website in advance.</a:t>
            </a:r>
          </a:p>
        </p:txBody>
      </p:sp>
      <p:sp>
        <p:nvSpPr>
          <p:cNvPr id="4" name="Slide Number Placeholder 3"/>
          <p:cNvSpPr>
            <a:spLocks noGrp="1"/>
          </p:cNvSpPr>
          <p:nvPr>
            <p:ph type="sldNum" sz="quarter" idx="10"/>
          </p:nvPr>
        </p:nvSpPr>
        <p:spPr/>
        <p:txBody>
          <a:bodyPr/>
          <a:lstStyle/>
          <a:p>
            <a:fld id="{59FA57E6-5E4E-4354-AF35-85BA5351901E}" type="slidenum">
              <a:rPr lang="en-US" smtClean="0"/>
              <a:pPr/>
              <a:t>26</a:t>
            </a:fld>
            <a:endParaRPr lang="en-US"/>
          </a:p>
        </p:txBody>
      </p:sp>
    </p:spTree>
    <p:extLst>
      <p:ext uri="{BB962C8B-B14F-4D97-AF65-F5344CB8AC3E}">
        <p14:creationId xmlns:p14="http://schemas.microsoft.com/office/powerpoint/2010/main" val="3315294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Continuously updated website. Common for major systems.</a:t>
            </a:r>
          </a:p>
        </p:txBody>
      </p:sp>
      <p:sp>
        <p:nvSpPr>
          <p:cNvPr id="4" name="Slide Number Placeholder 3"/>
          <p:cNvSpPr>
            <a:spLocks noGrp="1"/>
          </p:cNvSpPr>
          <p:nvPr>
            <p:ph type="sldNum" sz="quarter" idx="10"/>
          </p:nvPr>
        </p:nvSpPr>
        <p:spPr/>
        <p:txBody>
          <a:bodyPr/>
          <a:lstStyle/>
          <a:p>
            <a:fld id="{04E6C79C-A519-437B-A687-1962AE5608E6}" type="slidenum">
              <a:rPr lang="en-US" smtClean="0"/>
              <a:pPr/>
              <a:t>27</a:t>
            </a:fld>
            <a:endParaRPr lang="en-US"/>
          </a:p>
        </p:txBody>
      </p:sp>
    </p:spTree>
    <p:extLst>
      <p:ext uri="{BB962C8B-B14F-4D97-AF65-F5344CB8AC3E}">
        <p14:creationId xmlns:p14="http://schemas.microsoft.com/office/powerpoint/2010/main" val="1827878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useful for riders when provided in real time with individualized information (based on location, transit type, etc.).</a:t>
            </a:r>
          </a:p>
          <a:p>
            <a:endParaRPr lang="en-US" dirty="0"/>
          </a:p>
          <a:p>
            <a:endParaRPr lang="en-US" dirty="0"/>
          </a:p>
        </p:txBody>
      </p:sp>
      <p:sp>
        <p:nvSpPr>
          <p:cNvPr id="4" name="Slide Number Placeholder 3"/>
          <p:cNvSpPr>
            <a:spLocks noGrp="1"/>
          </p:cNvSpPr>
          <p:nvPr>
            <p:ph type="sldNum" sz="quarter" idx="10"/>
          </p:nvPr>
        </p:nvSpPr>
        <p:spPr/>
        <p:txBody>
          <a:bodyPr/>
          <a:lstStyle/>
          <a:p>
            <a:fld id="{04E6C79C-A519-437B-A687-1962AE5608E6}" type="slidenum">
              <a:rPr lang="en-US" smtClean="0"/>
              <a:pPr/>
              <a:t>28</a:t>
            </a:fld>
            <a:endParaRPr lang="en-US"/>
          </a:p>
        </p:txBody>
      </p:sp>
    </p:spTree>
    <p:extLst>
      <p:ext uri="{BB962C8B-B14F-4D97-AF65-F5344CB8AC3E}">
        <p14:creationId xmlns:p14="http://schemas.microsoft.com/office/powerpoint/2010/main" val="9546462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solidFill>
                <a:schemeClr val="bg1">
                  <a:lumMod val="50000"/>
                </a:schemeClr>
              </a:solidFill>
              <a:latin typeface="Verdana" pitchFamily="34" charset="0"/>
              <a:ea typeface="Verdana" pitchFamily="34" charset="0"/>
              <a:cs typeface="Verdana" pitchFamily="34" charset="0"/>
            </a:endParaRPr>
          </a:p>
        </p:txBody>
      </p:sp>
      <p:sp>
        <p:nvSpPr>
          <p:cNvPr id="4" name="Slide Number Placeholder 3"/>
          <p:cNvSpPr>
            <a:spLocks noGrp="1"/>
          </p:cNvSpPr>
          <p:nvPr>
            <p:ph type="sldNum" sz="quarter" idx="10"/>
          </p:nvPr>
        </p:nvSpPr>
        <p:spPr/>
        <p:txBody>
          <a:bodyPr/>
          <a:lstStyle/>
          <a:p>
            <a:fld id="{59FA57E6-5E4E-4354-AF35-85BA5351901E}" type="slidenum">
              <a:rPr lang="en-US" smtClean="0"/>
              <a:pPr/>
              <a:t>29</a:t>
            </a:fld>
            <a:endParaRPr lang="en-US"/>
          </a:p>
        </p:txBody>
      </p:sp>
    </p:spTree>
    <p:extLst>
      <p:ext uri="{BB962C8B-B14F-4D97-AF65-F5344CB8AC3E}">
        <p14:creationId xmlns:p14="http://schemas.microsoft.com/office/powerpoint/2010/main" val="343509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Means of communicating by travelers – TCQSM Chapter 4 – what do people who are using your system need to know?</a:t>
            </a:r>
          </a:p>
        </p:txBody>
      </p:sp>
      <p:sp>
        <p:nvSpPr>
          <p:cNvPr id="4" name="Slide Number Placeholder 3"/>
          <p:cNvSpPr>
            <a:spLocks noGrp="1"/>
          </p:cNvSpPr>
          <p:nvPr>
            <p:ph type="sldNum" sz="quarter" idx="10"/>
          </p:nvPr>
        </p:nvSpPr>
        <p:spPr/>
        <p:txBody>
          <a:bodyPr/>
          <a:lstStyle/>
          <a:p>
            <a:fld id="{04E6C79C-A519-437B-A687-1962AE5608E6}" type="slidenum">
              <a:rPr lang="en-US" smtClean="0"/>
              <a:pPr/>
              <a:t>3</a:t>
            </a:fld>
            <a:endParaRPr lang="en-US"/>
          </a:p>
        </p:txBody>
      </p:sp>
    </p:spTree>
    <p:extLst>
      <p:ext uri="{BB962C8B-B14F-4D97-AF65-F5344CB8AC3E}">
        <p14:creationId xmlns:p14="http://schemas.microsoft.com/office/powerpoint/2010/main" val="4209770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E6C79C-A519-437B-A687-1962AE5608E6}" type="slidenum">
              <a:rPr lang="en-US" smtClean="0"/>
              <a:pPr/>
              <a:t>30</a:t>
            </a:fld>
            <a:endParaRPr lang="en-US"/>
          </a:p>
        </p:txBody>
      </p:sp>
    </p:spTree>
    <p:extLst>
      <p:ext uri="{BB962C8B-B14F-4D97-AF65-F5344CB8AC3E}">
        <p14:creationId xmlns:p14="http://schemas.microsoft.com/office/powerpoint/2010/main" val="3032759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i="0" dirty="0"/>
          </a:p>
          <a:p>
            <a:endParaRPr lang="en-US" dirty="0"/>
          </a:p>
        </p:txBody>
      </p:sp>
      <p:sp>
        <p:nvSpPr>
          <p:cNvPr id="4" name="Slide Number Placeholder 3"/>
          <p:cNvSpPr>
            <a:spLocks noGrp="1"/>
          </p:cNvSpPr>
          <p:nvPr>
            <p:ph type="sldNum" sz="quarter" idx="10"/>
          </p:nvPr>
        </p:nvSpPr>
        <p:spPr/>
        <p:txBody>
          <a:bodyPr/>
          <a:lstStyle/>
          <a:p>
            <a:fld id="{F987B03F-78EA-4E71-B1C6-4EB091402EBE}" type="slidenum">
              <a:rPr lang="en-US" smtClean="0"/>
              <a:pPr/>
              <a:t>31</a:t>
            </a:fld>
            <a:endParaRPr lang="en-US"/>
          </a:p>
        </p:txBody>
      </p:sp>
    </p:spTree>
    <p:extLst>
      <p:ext uri="{BB962C8B-B14F-4D97-AF65-F5344CB8AC3E}">
        <p14:creationId xmlns:p14="http://schemas.microsoft.com/office/powerpoint/2010/main" val="2535182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Audible announcements </a:t>
            </a:r>
            <a:r>
              <a:rPr lang="en-US" dirty="0"/>
              <a:t>- stops, train directions </a:t>
            </a:r>
            <a:r>
              <a:rPr lang="en-US" dirty="0">
                <a:sym typeface="Wingdings" panose="05000000000000000000" pitchFamily="2" charset="2"/>
              </a:rPr>
              <a:t> help</a:t>
            </a:r>
            <a:r>
              <a:rPr lang="en-US" baseline="0" dirty="0">
                <a:sym typeface="Wingdings" panose="05000000000000000000" pitchFamily="2" charset="2"/>
              </a:rPr>
              <a:t> those with visual impairments. Also, unfamiliar passengers (e.g., tourists, or someone who has not ridden before)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Visual displays </a:t>
            </a:r>
            <a:r>
              <a:rPr lang="en-US" dirty="0"/>
              <a:t>– on-board or in stations </a:t>
            </a:r>
            <a:r>
              <a:rPr lang="en-US" dirty="0">
                <a:sym typeface="Wingdings" panose="05000000000000000000" pitchFamily="2" charset="2"/>
              </a:rPr>
              <a:t> supplement</a:t>
            </a:r>
            <a:r>
              <a:rPr lang="en-US" baseline="0" dirty="0">
                <a:sym typeface="Wingdings" panose="05000000000000000000" pitchFamily="2" charset="2"/>
              </a:rPr>
              <a:t> onboard announcements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4E6C79C-A519-437B-A687-1962AE5608E6}" type="slidenum">
              <a:rPr lang="en-US" smtClean="0"/>
              <a:pPr/>
              <a:t>4</a:t>
            </a:fld>
            <a:endParaRPr lang="en-US"/>
          </a:p>
        </p:txBody>
      </p:sp>
    </p:spTree>
    <p:extLst>
      <p:ext uri="{BB962C8B-B14F-4D97-AF65-F5344CB8AC3E}">
        <p14:creationId xmlns:p14="http://schemas.microsoft.com/office/powerpoint/2010/main" val="3866575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32462" eaLnBrk="0" fontAlgn="base" hangingPunct="0">
              <a:spcBef>
                <a:spcPct val="30000"/>
              </a:spcBef>
              <a:spcAft>
                <a:spcPct val="0"/>
              </a:spcAft>
              <a:defRPr/>
            </a:pPr>
            <a:r>
              <a:rPr lang="en-US" dirty="0">
                <a:solidFill>
                  <a:srgbClr val="FFFF00"/>
                </a:solidFill>
              </a:rPr>
              <a:t>So,</a:t>
            </a:r>
            <a:r>
              <a:rPr lang="en-US" baseline="0" dirty="0">
                <a:solidFill>
                  <a:srgbClr val="FFFF00"/>
                </a:solidFill>
              </a:rPr>
              <a:t> we’ve spoken about many rider tools that have been developed, but are these the tools that riders need to overcome the barriers to transit use? In order to find out, we started a process from the computer-science world called Value Sensitive Design (VSD). </a:t>
            </a:r>
          </a:p>
          <a:p>
            <a:pPr defTabSz="432462" eaLnBrk="0" fontAlgn="base" hangingPunct="0">
              <a:spcBef>
                <a:spcPct val="30000"/>
              </a:spcBef>
              <a:spcAft>
                <a:spcPct val="0"/>
              </a:spcAft>
              <a:defRPr/>
            </a:pPr>
            <a:endParaRPr lang="en-US" sz="1100" baseline="0" dirty="0">
              <a:solidFill>
                <a:srgbClr val="FFFF00"/>
              </a:solidFill>
              <a:latin typeface="Calibri" charset="0"/>
              <a:ea typeface="ＭＳ Ｐゴシック" charset="-128"/>
              <a:cs typeface="ＭＳ Ｐゴシック" charset="-128"/>
            </a:endParaRPr>
          </a:p>
          <a:p>
            <a:pPr defTabSz="432462" eaLnBrk="0" fontAlgn="base" hangingPunct="0">
              <a:spcBef>
                <a:spcPct val="30000"/>
              </a:spcBef>
              <a:spcAft>
                <a:spcPct val="0"/>
              </a:spcAft>
              <a:defRPr/>
            </a:pPr>
            <a:r>
              <a:rPr lang="en-US" sz="1100" dirty="0">
                <a:latin typeface="Calibri" charset="0"/>
                <a:ea typeface="ＭＳ Ｐゴシック" charset="-128"/>
                <a:cs typeface="ＭＳ Ｐゴシック" charset="-128"/>
              </a:rPr>
              <a:t>VSD is a principled approach for examining the set of values implicated in an information technology system. The “values” in VSD refer to “what a person or group of people consider important in life” – things like freedom, community, or clean air. In order to investigate the impact on people’s values, VSD integrates three types of investigations - conceptual, empirical and technical – in an iterative process.</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pPr>
              <a:defRPr/>
            </a:pPr>
            <a:fld id="{F1CA7C4C-FE19-464B-9620-BBD94A344711}" type="slidenum">
              <a:rPr lang="en-US" smtClean="0"/>
              <a:pPr>
                <a:defRPr/>
              </a:pPr>
              <a:t>5</a:t>
            </a:fld>
            <a:endParaRPr lang="en-US"/>
          </a:p>
        </p:txBody>
      </p:sp>
    </p:spTree>
    <p:extLst>
      <p:ext uri="{BB962C8B-B14F-4D97-AF65-F5344CB8AC3E}">
        <p14:creationId xmlns:p14="http://schemas.microsoft.com/office/powerpoint/2010/main" val="381237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Initially paper schedules</a:t>
            </a:r>
            <a:r>
              <a:rPr lang="en-US" b="0" dirty="0"/>
              <a:t>.</a:t>
            </a:r>
            <a:r>
              <a:rPr lang="en-US" b="1" dirty="0"/>
              <a:t> </a:t>
            </a:r>
            <a:r>
              <a:rPr lang="en-US" dirty="0"/>
              <a:t>They want</a:t>
            </a:r>
            <a:r>
              <a:rPr lang="en-US" baseline="0" dirty="0"/>
              <a:t> to be comprehensive and concise, but they can be difficult to read and flood rider with information – best we can do at this point.</a:t>
            </a:r>
          </a:p>
          <a:p>
            <a:endParaRPr lang="en-US" baseline="0" dirty="0"/>
          </a:p>
          <a:p>
            <a:r>
              <a:rPr lang="en-US" b="1" baseline="0" dirty="0"/>
              <a:t>Migration of paper schedules to an electronic format</a:t>
            </a:r>
            <a:r>
              <a:rPr lang="en-US" b="0" baseline="0" dirty="0"/>
              <a:t>, b</a:t>
            </a:r>
            <a:r>
              <a:rPr lang="en-US" baseline="0" dirty="0"/>
              <a:t>ut they had substantial changes. It was just provided on the agency’s website as either a pdf or integrated into a web page.</a:t>
            </a:r>
          </a:p>
          <a:p>
            <a:endParaRPr lang="en-US" baseline="0" dirty="0"/>
          </a:p>
          <a:p>
            <a:r>
              <a:rPr lang="en-US" baseline="0" dirty="0"/>
              <a:t>Moving further, developers and agencies started to see new ways to deliver this information through </a:t>
            </a:r>
            <a:r>
              <a:rPr lang="en-US" b="1" baseline="0" dirty="0"/>
              <a:t>interactive</a:t>
            </a:r>
            <a:r>
              <a:rPr lang="en-US" baseline="0" dirty="0"/>
              <a:t> </a:t>
            </a:r>
            <a:r>
              <a:rPr lang="en-US" b="1" baseline="0" dirty="0"/>
              <a:t>applications</a:t>
            </a:r>
            <a:r>
              <a:rPr lang="en-US" baseline="0" dirty="0"/>
              <a:t> that give riders only the information that they’re interested in.</a:t>
            </a:r>
          </a:p>
          <a:p>
            <a:endParaRPr lang="en-US" dirty="0"/>
          </a:p>
        </p:txBody>
      </p:sp>
      <p:sp>
        <p:nvSpPr>
          <p:cNvPr id="4" name="Slide Number Placeholder 3"/>
          <p:cNvSpPr>
            <a:spLocks noGrp="1"/>
          </p:cNvSpPr>
          <p:nvPr>
            <p:ph type="sldNum" sz="quarter" idx="10"/>
          </p:nvPr>
        </p:nvSpPr>
        <p:spPr/>
        <p:txBody>
          <a:bodyPr/>
          <a:lstStyle/>
          <a:p>
            <a:fld id="{71813788-2265-4E3B-8AD4-0EB1CD897E30}" type="slidenum">
              <a:rPr lang="en-US" smtClean="0"/>
              <a:pPr/>
              <a:t>6</a:t>
            </a:fld>
            <a:endParaRPr lang="en-US"/>
          </a:p>
        </p:txBody>
      </p:sp>
    </p:spTree>
    <p:extLst>
      <p:ext uri="{BB962C8B-B14F-4D97-AF65-F5344CB8AC3E}">
        <p14:creationId xmlns:p14="http://schemas.microsoft.com/office/powerpoint/2010/main" val="401061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latin typeface="Verdana" pitchFamily="34" charset="0"/>
                <a:ea typeface="Verdana" pitchFamily="34" charset="0"/>
                <a:cs typeface="Verdana" pitchFamily="34" charset="0"/>
              </a:rPr>
              <a:t>Source: Google Transit</a:t>
            </a:r>
          </a:p>
          <a:p>
            <a:endParaRPr lang="en-US" dirty="0"/>
          </a:p>
        </p:txBody>
      </p:sp>
      <p:sp>
        <p:nvSpPr>
          <p:cNvPr id="4" name="Slide Number Placeholder 3"/>
          <p:cNvSpPr>
            <a:spLocks noGrp="1"/>
          </p:cNvSpPr>
          <p:nvPr>
            <p:ph type="sldNum" sz="quarter" idx="10"/>
          </p:nvPr>
        </p:nvSpPr>
        <p:spPr/>
        <p:txBody>
          <a:bodyPr/>
          <a:lstStyle/>
          <a:p>
            <a:fld id="{71813788-2265-4E3B-8AD4-0EB1CD897E30}" type="slidenum">
              <a:rPr lang="en-US" smtClean="0"/>
              <a:pPr/>
              <a:t>7</a:t>
            </a:fld>
            <a:endParaRPr lang="en-US"/>
          </a:p>
        </p:txBody>
      </p:sp>
    </p:spTree>
    <p:extLst>
      <p:ext uri="{BB962C8B-B14F-4D97-AF65-F5344CB8AC3E}">
        <p14:creationId xmlns:p14="http://schemas.microsoft.com/office/powerpoint/2010/main" val="2365333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i="0" kern="1200" dirty="0">
                <a:solidFill>
                  <a:schemeClr val="tx1"/>
                </a:solidFill>
                <a:effectLst/>
                <a:latin typeface="+mn-lt"/>
                <a:ea typeface="+mn-ea"/>
                <a:cs typeface="+mn-cs"/>
              </a:rPr>
              <a:t>A GTFS feed is composed of a series of text files collected in a ZIP file. Each file models a particular aspect of transit information: stops, routes, trips, and other schedule data. The details of each file are defined in the </a:t>
            </a:r>
            <a:r>
              <a:rPr lang="en-US" sz="1200" b="0" i="0" u="none" strike="noStrike" kern="1200" dirty="0">
                <a:solidFill>
                  <a:schemeClr val="tx1"/>
                </a:solidFill>
                <a:effectLst/>
                <a:latin typeface="+mn-lt"/>
                <a:ea typeface="+mn-ea"/>
                <a:cs typeface="+mn-cs"/>
                <a:hlinkClick r:id="rId3"/>
              </a:rPr>
              <a:t>GTFS reference</a:t>
            </a:r>
            <a:r>
              <a:rPr lang="en-US" sz="1200" b="0" i="0" kern="1200" dirty="0">
                <a:solidFill>
                  <a:schemeClr val="tx1"/>
                </a:solidFill>
                <a:effectLst/>
                <a:latin typeface="+mn-lt"/>
                <a:ea typeface="+mn-ea"/>
                <a:cs typeface="+mn-cs"/>
              </a:rPr>
              <a:t>. </a:t>
            </a:r>
          </a:p>
          <a:p>
            <a:pPr marL="169682" indent="-169682">
              <a:buFontTx/>
              <a:buChar char="-"/>
            </a:pP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Shapes: Rules for drawing lines on a map to represent a transit organization's routes.</a:t>
            </a:r>
            <a:endParaRPr lang="en-US" dirty="0"/>
          </a:p>
          <a:p>
            <a:pPr marL="169682" indent="-169682">
              <a:buFontTx/>
              <a:buChar char="-"/>
            </a:pPr>
            <a:endParaRPr lang="en-US" dirty="0"/>
          </a:p>
          <a:p>
            <a:pPr marL="0" indent="0">
              <a:buFontTx/>
              <a:buNone/>
            </a:pPr>
            <a:r>
              <a:rPr lang="en-US" dirty="0"/>
              <a:t>GTFS is a used as a standard in representing schedule and route information in the United</a:t>
            </a:r>
            <a:r>
              <a:rPr lang="en-US" baseline="0" dirty="0"/>
              <a:t> States. </a:t>
            </a:r>
            <a:r>
              <a:rPr lang="en-US" dirty="0"/>
              <a:t>GTFS takes various schedule information like route and stop name and zips it into a file.</a:t>
            </a:r>
          </a:p>
        </p:txBody>
      </p:sp>
      <p:sp>
        <p:nvSpPr>
          <p:cNvPr id="4" name="Slide Number Placeholder 3"/>
          <p:cNvSpPr>
            <a:spLocks noGrp="1"/>
          </p:cNvSpPr>
          <p:nvPr>
            <p:ph type="sldNum" sz="quarter" idx="10"/>
          </p:nvPr>
        </p:nvSpPr>
        <p:spPr/>
        <p:txBody>
          <a:bodyPr/>
          <a:lstStyle/>
          <a:p>
            <a:fld id="{71813788-2265-4E3B-8AD4-0EB1CD897E30}" type="slidenum">
              <a:rPr lang="en-US" smtClean="0"/>
              <a:pPr/>
              <a:t>8</a:t>
            </a:fld>
            <a:endParaRPr lang="en-US"/>
          </a:p>
        </p:txBody>
      </p:sp>
    </p:spTree>
    <p:extLst>
      <p:ext uri="{BB962C8B-B14F-4D97-AF65-F5344CB8AC3E}">
        <p14:creationId xmlns:p14="http://schemas.microsoft.com/office/powerpoint/2010/main" val="3954339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GTFS. </a:t>
            </a:r>
          </a:p>
          <a:p>
            <a:endParaRPr lang="en-US" dirty="0"/>
          </a:p>
          <a:p>
            <a:r>
              <a:rPr lang="en-US" dirty="0"/>
              <a:t>The</a:t>
            </a:r>
            <a:r>
              <a:rPr lang="en-US" baseline="0" dirty="0"/>
              <a:t> first text file shows information about the agency. This example is called </a:t>
            </a:r>
            <a:r>
              <a:rPr lang="en-US" baseline="0" dirty="0" err="1"/>
              <a:t>FunBus</a:t>
            </a:r>
            <a:r>
              <a:rPr lang="en-US" baseline="0" dirty="0"/>
              <a:t>.</a:t>
            </a:r>
          </a:p>
          <a:p>
            <a:endParaRPr lang="en-US" baseline="0" dirty="0"/>
          </a:p>
          <a:p>
            <a:r>
              <a:rPr lang="en-US" baseline="0" dirty="0"/>
              <a:t>The second text file shows stop information, including stop ids, stop names, etc.</a:t>
            </a:r>
          </a:p>
          <a:p>
            <a:endParaRPr lang="en-US" baseline="0" dirty="0"/>
          </a:p>
          <a:p>
            <a:r>
              <a:rPr lang="en-US" baseline="0" dirty="0"/>
              <a:t>The third text file shows every route in the system - Route ID (code), route short name (as the passenger would know it), then route title (more descriptive).</a:t>
            </a:r>
          </a:p>
          <a:p>
            <a:endParaRPr lang="en-US" baseline="0" dirty="0"/>
          </a:p>
          <a:p>
            <a:r>
              <a:rPr lang="en-US" baseline="0" dirty="0"/>
              <a:t>The fourth text file show information on the trip file (How schedule is set up). </a:t>
            </a:r>
          </a:p>
          <a:p>
            <a:endParaRPr lang="en-US" baseline="0" dirty="0"/>
          </a:p>
          <a:p>
            <a:r>
              <a:rPr lang="en-US" baseline="0" dirty="0"/>
              <a:t>The fifth text file shows the stop time file. It is a large file that shows the time that the vehicle is going by each stop (arrival and departure times).</a:t>
            </a:r>
          </a:p>
          <a:p>
            <a:endParaRPr lang="en-US" baseline="0" dirty="0"/>
          </a:p>
          <a:p>
            <a:r>
              <a:rPr lang="en-US" baseline="0" dirty="0"/>
              <a:t>The sixth text file shows the calendar information (service ID and operating days).</a:t>
            </a:r>
            <a:endParaRPr lang="en-US" dirty="0"/>
          </a:p>
        </p:txBody>
      </p:sp>
      <p:sp>
        <p:nvSpPr>
          <p:cNvPr id="4" name="Slide Number Placeholder 3"/>
          <p:cNvSpPr>
            <a:spLocks noGrp="1"/>
          </p:cNvSpPr>
          <p:nvPr>
            <p:ph type="sldNum" sz="quarter" idx="10"/>
          </p:nvPr>
        </p:nvSpPr>
        <p:spPr/>
        <p:txBody>
          <a:bodyPr/>
          <a:lstStyle/>
          <a:p>
            <a:fld id="{04E6C79C-A519-437B-A687-1962AE5608E6}" type="slidenum">
              <a:rPr lang="en-US" smtClean="0"/>
              <a:pPr/>
              <a:t>9</a:t>
            </a:fld>
            <a:endParaRPr lang="en-US"/>
          </a:p>
        </p:txBody>
      </p:sp>
    </p:spTree>
    <p:extLst>
      <p:ext uri="{BB962C8B-B14F-4D97-AF65-F5344CB8AC3E}">
        <p14:creationId xmlns:p14="http://schemas.microsoft.com/office/powerpoint/2010/main" val="209854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t Nam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4600"/>
            <a:ext cx="7772400" cy="1085850"/>
          </a:xfrm>
        </p:spPr>
        <p:txBody>
          <a:bodyPr/>
          <a:lstStyle>
            <a:lvl1pPr algn="ctr">
              <a:defRPr b="1"/>
            </a:lvl1pPr>
          </a:lstStyle>
          <a:p>
            <a:r>
              <a:rPr lang="en-US" dirty="0"/>
              <a:t>Click to edit Master title style</a:t>
            </a:r>
          </a:p>
        </p:txBody>
      </p:sp>
      <p:sp>
        <p:nvSpPr>
          <p:cNvPr id="3" name="Subtitle 2"/>
          <p:cNvSpPr>
            <a:spLocks noGrp="1"/>
          </p:cNvSpPr>
          <p:nvPr>
            <p:ph type="subTitle" idx="1"/>
          </p:nvPr>
        </p:nvSpPr>
        <p:spPr>
          <a:xfrm>
            <a:off x="685800" y="3886200"/>
            <a:ext cx="77724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p:cNvSpPr>
            <a:spLocks noGrp="1"/>
          </p:cNvSpPr>
          <p:nvPr>
            <p:ph type="body" sz="quarter" idx="10" hasCustomPrompt="1"/>
          </p:nvPr>
        </p:nvSpPr>
        <p:spPr>
          <a:xfrm>
            <a:off x="685800" y="1981200"/>
            <a:ext cx="7772400" cy="457200"/>
          </a:xfrm>
        </p:spPr>
        <p:txBody>
          <a:bodyPr>
            <a:noAutofit/>
          </a:bodyPr>
          <a:lstStyle>
            <a:lvl1pPr algn="ctr">
              <a:buNone/>
              <a:defRPr sz="2800">
                <a:latin typeface="Corbel" pitchFamily="34" charset="0"/>
              </a:defRPr>
            </a:lvl1pPr>
          </a:lstStyle>
          <a:p>
            <a:pPr lvl="0"/>
            <a:r>
              <a:rPr lang="en-US" dirty="0"/>
              <a:t>Click to edit Unit 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570037"/>
            <a:ext cx="8229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C679A65-2201-44A7-85AA-DDFF6B9DD5A4}" type="datetime1">
              <a:rPr lang="en-US" smtClean="0"/>
              <a:pPr/>
              <a:t>11/14/2022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4F7B497-9F54-4543-8493-34C1C28E2702}" type="slidenum">
              <a:rPr lang="en-US" smtClean="0"/>
              <a:pPr/>
              <a:t>‹#›</a:t>
            </a:fld>
            <a:endParaRPr lang="en-US"/>
          </a:p>
        </p:txBody>
      </p:sp>
      <p:sp>
        <p:nvSpPr>
          <p:cNvPr id="8" name="Text Placeholder 7"/>
          <p:cNvSpPr>
            <a:spLocks noGrp="1"/>
          </p:cNvSpPr>
          <p:nvPr>
            <p:ph type="body" sz="quarter" idx="13" hasCustomPrompt="1"/>
          </p:nvPr>
        </p:nvSpPr>
        <p:spPr>
          <a:xfrm>
            <a:off x="457200" y="838200"/>
            <a:ext cx="7772400" cy="609600"/>
          </a:xfrm>
        </p:spPr>
        <p:txBody>
          <a:bodyPr>
            <a:normAutofit/>
          </a:bodyPr>
          <a:lstStyle>
            <a:lvl1pPr marL="0" indent="0">
              <a:buNone/>
              <a:defRPr sz="2800"/>
            </a:lvl1pPr>
          </a:lstStyle>
          <a:p>
            <a:pPr lvl="0"/>
            <a:r>
              <a:rPr lang="en-US" dirty="0"/>
              <a:t>Click to edit Master subtitle styles</a:t>
            </a:r>
          </a:p>
        </p:txBody>
      </p:sp>
    </p:spTree>
    <p:extLst>
      <p:ext uri="{BB962C8B-B14F-4D97-AF65-F5344CB8AC3E}">
        <p14:creationId xmlns:p14="http://schemas.microsoft.com/office/powerpoint/2010/main" val="4091024871"/>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2E0B9D9-000D-4928-976F-E74E3BDD5C37}" type="datetime1">
              <a:rPr lang="en-US" smtClean="0"/>
              <a:pPr/>
              <a:t>11/14/2022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4F7B497-9F54-4543-8493-34C1C28E2702}" type="slidenum">
              <a:rPr lang="en-US" smtClean="0"/>
              <a:pPr/>
              <a:t>‹#›</a:t>
            </a:fld>
            <a:endParaRPr lang="en-US"/>
          </a:p>
        </p:txBody>
      </p:sp>
      <p:sp>
        <p:nvSpPr>
          <p:cNvPr id="8" name="Text Placeholder 7"/>
          <p:cNvSpPr>
            <a:spLocks noGrp="1"/>
          </p:cNvSpPr>
          <p:nvPr>
            <p:ph type="body" sz="quarter" idx="13" hasCustomPrompt="1"/>
          </p:nvPr>
        </p:nvSpPr>
        <p:spPr>
          <a:xfrm>
            <a:off x="457200" y="838200"/>
            <a:ext cx="7772400" cy="609600"/>
          </a:xfrm>
        </p:spPr>
        <p:txBody>
          <a:bodyPr>
            <a:normAutofit/>
          </a:bodyPr>
          <a:lstStyle>
            <a:lvl1pPr marL="0" indent="0">
              <a:buNone/>
              <a:defRPr sz="2800"/>
            </a:lvl1pPr>
          </a:lstStyle>
          <a:p>
            <a:pPr lvl="0"/>
            <a:r>
              <a:rPr lang="en-US" dirty="0"/>
              <a:t>Click to edit Master subtitle styles</a:t>
            </a:r>
          </a:p>
        </p:txBody>
      </p:sp>
    </p:spTree>
    <p:extLst>
      <p:ext uri="{BB962C8B-B14F-4D97-AF65-F5344CB8AC3E}">
        <p14:creationId xmlns:p14="http://schemas.microsoft.com/office/powerpoint/2010/main" val="287133867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38862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5950" y="110172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12775" y="1752600"/>
            <a:ext cx="4040188" cy="44084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03775" y="110172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800600" y="1752600"/>
            <a:ext cx="4041775" cy="44084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066799"/>
            <a:ext cx="5486400" cy="3660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ubtitle 2"/>
          <p:cNvSpPr txBox="1">
            <a:spLocks/>
          </p:cNvSpPr>
          <p:nvPr userDrawn="1"/>
        </p:nvSpPr>
        <p:spPr>
          <a:xfrm>
            <a:off x="3124200" y="6553200"/>
            <a:ext cx="5791200" cy="304800"/>
          </a:xfrm>
          <a:prstGeom prst="rect">
            <a:avLst/>
          </a:prstGeom>
        </p:spPr>
        <p:txBody>
          <a:bodyPr vert="horz" lIns="91440" tIns="45720" rIns="91440" bIns="45720" rtlCol="0">
            <a:normAutofit/>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1" u="none" strike="noStrike" kern="1200" cap="none" spc="0" normalizeH="0" baseline="0" noProof="0" dirty="0">
                <a:ln>
                  <a:noFill/>
                </a:ln>
                <a:solidFill>
                  <a:schemeClr val="bg1">
                    <a:lumMod val="75000"/>
                  </a:schemeClr>
                </a:solidFill>
                <a:effectLst/>
                <a:uLnTx/>
                <a:uFillTx/>
                <a:latin typeface="Corbel" pitchFamily="34" charset="0"/>
                <a:ea typeface="+mn-ea"/>
                <a:cs typeface="+mn-cs"/>
              </a:rPr>
              <a:t>Transit Planning, Design &amp; Operations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7543800" cy="4873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1143000"/>
            <a:ext cx="8229600"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flipV="1">
            <a:off x="457200" y="0"/>
            <a:ext cx="0" cy="6858000"/>
          </a:xfrm>
          <a:prstGeom prst="line">
            <a:avLst/>
          </a:prstGeom>
          <a:ln w="127000">
            <a:solidFill>
              <a:srgbClr val="60747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flipV="1">
            <a:off x="304800" y="0"/>
            <a:ext cx="0" cy="3657600"/>
          </a:xfrm>
          <a:prstGeom prst="line">
            <a:avLst/>
          </a:prstGeom>
          <a:ln w="127000" cap="rnd">
            <a:solidFill>
              <a:srgbClr val="608DC4"/>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flipH="1">
            <a:off x="-155448" y="3694176"/>
            <a:ext cx="457200" cy="304800"/>
          </a:xfrm>
          <a:prstGeom prst="line">
            <a:avLst/>
          </a:prstGeom>
          <a:ln w="127000" cap="rnd">
            <a:solidFill>
              <a:srgbClr val="608DC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0" y="914400"/>
            <a:ext cx="8153400" cy="0"/>
          </a:xfrm>
          <a:prstGeom prst="line">
            <a:avLst/>
          </a:prstGeom>
          <a:ln w="127000" cap="rnd">
            <a:solidFill>
              <a:srgbClr val="8A423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flipH="1">
            <a:off x="8153400" y="0"/>
            <a:ext cx="1143000" cy="914400"/>
          </a:xfrm>
          <a:prstGeom prst="line">
            <a:avLst/>
          </a:prstGeom>
          <a:ln w="127000" cap="rnd">
            <a:solidFill>
              <a:srgbClr val="8A423A"/>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52400" y="685800"/>
            <a:ext cx="457200" cy="4572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userDrawn="1"/>
        </p:nvSpPr>
        <p:spPr>
          <a:xfrm>
            <a:off x="338328" y="4495800"/>
            <a:ext cx="243840" cy="22860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a:off x="338328" y="6172200"/>
            <a:ext cx="243840" cy="22860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a:off x="256032" y="2286000"/>
            <a:ext cx="243840" cy="22860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8458200" y="457200"/>
            <a:ext cx="243840" cy="228600"/>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60" r:id="rId10"/>
    <p:sldLayoutId id="2147483661" r:id="rId11"/>
  </p:sldLayoutIdLst>
  <p:txStyles>
    <p:titleStyle>
      <a:lvl1pPr algn="l" defTabSz="914400" rtl="0" eaLnBrk="1" latinLnBrk="0" hangingPunct="1">
        <a:spcBef>
          <a:spcPct val="0"/>
        </a:spcBef>
        <a:buNone/>
        <a:defRPr sz="3600" kern="1200">
          <a:solidFill>
            <a:schemeClr val="bg1">
              <a:lumMod val="50000"/>
            </a:schemeClr>
          </a:solidFill>
          <a:latin typeface="Corbel"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312037"/>
            <a:ext cx="7924800" cy="1085850"/>
          </a:xfrm>
        </p:spPr>
        <p:txBody>
          <a:bodyPr>
            <a:normAutofit/>
          </a:bodyPr>
          <a:lstStyle/>
          <a:p>
            <a:r>
              <a:rPr lang="en-US" dirty="0"/>
              <a:t>Lecture #19: Transit Information</a:t>
            </a:r>
          </a:p>
        </p:txBody>
      </p:sp>
      <p:sp>
        <p:nvSpPr>
          <p:cNvPr id="3" name="Subtitle 2"/>
          <p:cNvSpPr>
            <a:spLocks noGrp="1"/>
          </p:cNvSpPr>
          <p:nvPr>
            <p:ph type="subTitle" idx="1"/>
          </p:nvPr>
        </p:nvSpPr>
        <p:spPr>
          <a:xfrm>
            <a:off x="685799" y="4953000"/>
            <a:ext cx="7772400" cy="1605675"/>
          </a:xfrm>
        </p:spPr>
        <p:txBody>
          <a:bodyPr/>
          <a:lstStyle/>
          <a:p>
            <a:pPr>
              <a:spcBef>
                <a:spcPts val="0"/>
              </a:spcBef>
            </a:pPr>
            <a:r>
              <a:rPr lang="en-US" dirty="0"/>
              <a:t>[Course Instructor]</a:t>
            </a:r>
          </a:p>
          <a:p>
            <a:pPr>
              <a:spcBef>
                <a:spcPts val="0"/>
              </a:spcBef>
            </a:pPr>
            <a:r>
              <a:rPr lang="en-US" dirty="0"/>
              <a:t>[Course Semester]</a:t>
            </a:r>
          </a:p>
          <a:p>
            <a:pPr>
              <a:spcBef>
                <a:spcPts val="0"/>
              </a:spcBef>
            </a:pPr>
            <a:r>
              <a:rPr lang="en-US" dirty="0"/>
              <a:t>[Course Number]</a:t>
            </a:r>
          </a:p>
        </p:txBody>
      </p:sp>
      <p:sp>
        <p:nvSpPr>
          <p:cNvPr id="7" name="TextBox 6"/>
          <p:cNvSpPr txBox="1"/>
          <p:nvPr/>
        </p:nvSpPr>
        <p:spPr>
          <a:xfrm>
            <a:off x="5334000" y="6642713"/>
            <a:ext cx="3962400" cy="304800"/>
          </a:xfrm>
          <a:prstGeom prst="rect">
            <a:avLst/>
          </a:prstGeom>
        </p:spPr>
        <p:txBody>
          <a:bodyPr vert="horz" wrap="square" lIns="91440" tIns="45720" rIns="91440" bIns="45720" rtlCol="0">
            <a:normAutofit/>
          </a:bodyPr>
          <a:lstStyle/>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Materials developed</a:t>
            </a:r>
            <a:r>
              <a:rPr kumimoji="0" lang="en-US" sz="1000" b="0" i="0" u="none" strike="noStrike" kern="1200" cap="none" spc="0" normalizeH="0" noProof="0" dirty="0">
                <a:ln>
                  <a:noFill/>
                </a:ln>
                <a:solidFill>
                  <a:schemeClr val="bg1">
                    <a:lumMod val="50000"/>
                  </a:schemeClr>
                </a:solidFill>
                <a:effectLst/>
                <a:uLnTx/>
                <a:uFillTx/>
                <a:latin typeface="+mn-lt"/>
                <a:ea typeface="+mn-ea"/>
                <a:cs typeface="+mn-cs"/>
              </a:rPr>
              <a:t> by C. Brakewood, K. Watkins, and J. </a:t>
            </a:r>
            <a:r>
              <a:rPr kumimoji="0" lang="en-US" sz="1000" b="0" i="0" u="none" strike="noStrike" kern="1200" cap="none" spc="0" normalizeH="0" noProof="0" dirty="0" err="1">
                <a:ln>
                  <a:noFill/>
                </a:ln>
                <a:solidFill>
                  <a:schemeClr val="bg1">
                    <a:lumMod val="50000"/>
                  </a:schemeClr>
                </a:solidFill>
                <a:effectLst/>
                <a:uLnTx/>
                <a:uFillTx/>
                <a:latin typeface="+mn-lt"/>
                <a:ea typeface="+mn-ea"/>
                <a:cs typeface="+mn-cs"/>
              </a:rPr>
              <a:t>LaMondia</a:t>
            </a:r>
            <a:r>
              <a:rPr kumimoji="0" lang="en-US" sz="1000" b="0" i="0" u="none" strike="noStrike" kern="1200" cap="none" spc="0" normalizeH="0" noProof="0" dirty="0">
                <a:ln>
                  <a:noFill/>
                </a:ln>
                <a:solidFill>
                  <a:schemeClr val="bg1">
                    <a:lumMod val="50000"/>
                  </a:schemeClr>
                </a:solidFill>
                <a:effectLst/>
                <a:uLnTx/>
                <a:uFillTx/>
                <a:latin typeface="+mn-lt"/>
                <a:ea typeface="+mn-ea"/>
                <a:cs typeface="+mn-cs"/>
              </a:rPr>
              <a:t>.</a:t>
            </a:r>
            <a:endPar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pic>
        <p:nvPicPr>
          <p:cNvPr id="11" name="Picture 10">
            <a:extLst>
              <a:ext uri="{FF2B5EF4-FFF2-40B4-BE49-F238E27FC236}">
                <a16:creationId xmlns:a16="http://schemas.microsoft.com/office/drawing/2014/main" id="{265AB7D7-291A-6AB7-70C8-EE7E3002D981}"/>
              </a:ext>
            </a:extLst>
          </p:cNvPr>
          <p:cNvPicPr>
            <a:picLocks noChangeAspect="1"/>
          </p:cNvPicPr>
          <p:nvPr/>
        </p:nvPicPr>
        <p:blipFill>
          <a:blip r:embed="rId3"/>
          <a:stretch>
            <a:fillRect/>
          </a:stretch>
        </p:blipFill>
        <p:spPr>
          <a:xfrm>
            <a:off x="2495000" y="2693241"/>
            <a:ext cx="4153999" cy="1752600"/>
          </a:xfrm>
          <a:prstGeom prst="rect">
            <a:avLst/>
          </a:prstGeom>
        </p:spPr>
      </p:pic>
    </p:spTree>
    <p:extLst>
      <p:ext uri="{BB962C8B-B14F-4D97-AF65-F5344CB8AC3E}">
        <p14:creationId xmlns:p14="http://schemas.microsoft.com/office/powerpoint/2010/main" val="2778445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GTFS Continued … </a:t>
            </a:r>
          </a:p>
        </p:txBody>
      </p:sp>
      <p:pic>
        <p:nvPicPr>
          <p:cNvPr id="5" name="Content Placeholder 4" descr="http://blog.openplans.org/wp-content/uploads/2012/08/image30471.png"/>
          <p:cNvPicPr>
            <a:picLocks noGrp="1"/>
          </p:cNvPicPr>
          <p:nvPr>
            <p:ph idx="1"/>
          </p:nvPr>
        </p:nvPicPr>
        <p:blipFill rotWithShape="1">
          <a:blip r:embed="rId3" cstate="print">
            <a:extLst>
              <a:ext uri="{28A0092B-C50C-407E-A947-70E740481C1C}">
                <a14:useLocalDpi xmlns:a14="http://schemas.microsoft.com/office/drawing/2010/main" val="0"/>
              </a:ext>
            </a:extLst>
          </a:blip>
          <a:srcRect t="2954" r="4970" b="2513"/>
          <a:stretch/>
        </p:blipFill>
        <p:spPr bwMode="auto">
          <a:xfrm>
            <a:off x="2362200" y="1295400"/>
            <a:ext cx="4495799" cy="52577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1497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does Open Data help?</a:t>
            </a:r>
          </a:p>
        </p:txBody>
      </p:sp>
      <p:grpSp>
        <p:nvGrpSpPr>
          <p:cNvPr id="3" name="Group 27"/>
          <p:cNvGrpSpPr/>
          <p:nvPr/>
        </p:nvGrpSpPr>
        <p:grpSpPr>
          <a:xfrm>
            <a:off x="1656966" y="4947699"/>
            <a:ext cx="1458603" cy="1287401"/>
            <a:chOff x="1526991" y="5033190"/>
            <a:chExt cx="1458603" cy="1287401"/>
          </a:xfrm>
        </p:grpSpPr>
        <p:grpSp>
          <p:nvGrpSpPr>
            <p:cNvPr id="4" name="Group 113"/>
            <p:cNvGrpSpPr/>
            <p:nvPr/>
          </p:nvGrpSpPr>
          <p:grpSpPr>
            <a:xfrm>
              <a:off x="1526991" y="5033190"/>
              <a:ext cx="280672" cy="1112713"/>
              <a:chOff x="850263" y="1783556"/>
              <a:chExt cx="280672" cy="1112713"/>
            </a:xfrm>
            <a:solidFill>
              <a:srgbClr val="C8C212"/>
            </a:solidFill>
          </p:grpSpPr>
          <p:sp>
            <p:nvSpPr>
              <p:cNvPr id="115" name="Oval 114"/>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ounded Rectangle 115"/>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ounded Rectangle 116"/>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117"/>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118"/>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120"/>
            <p:cNvGrpSpPr/>
            <p:nvPr/>
          </p:nvGrpSpPr>
          <p:grpSpPr>
            <a:xfrm>
              <a:off x="2060245" y="5033190"/>
              <a:ext cx="280672" cy="1112713"/>
              <a:chOff x="850263" y="1783556"/>
              <a:chExt cx="280672" cy="1112713"/>
            </a:xfrm>
            <a:solidFill>
              <a:srgbClr val="C8C212"/>
            </a:solidFill>
          </p:grpSpPr>
          <p:sp>
            <p:nvSpPr>
              <p:cNvPr id="122" name="Oval 121"/>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ounded Rectangle 122"/>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ounded Rectangle 123"/>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124"/>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ounded Rectangle 125"/>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127"/>
            <p:cNvGrpSpPr/>
            <p:nvPr/>
          </p:nvGrpSpPr>
          <p:grpSpPr>
            <a:xfrm>
              <a:off x="2581769" y="5033190"/>
              <a:ext cx="280672" cy="1112713"/>
              <a:chOff x="850263" y="1783556"/>
              <a:chExt cx="280672" cy="1112713"/>
            </a:xfrm>
            <a:solidFill>
              <a:srgbClr val="C8C212"/>
            </a:solidFill>
          </p:grpSpPr>
          <p:sp>
            <p:nvSpPr>
              <p:cNvPr id="129" name="Oval 128"/>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ounded Rectangle 129"/>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ounded Rectangle 131"/>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ounded Rectangle 132"/>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ounded Rectangle 133"/>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36"/>
            <p:cNvGrpSpPr/>
            <p:nvPr/>
          </p:nvGrpSpPr>
          <p:grpSpPr>
            <a:xfrm>
              <a:off x="1650144" y="5207878"/>
              <a:ext cx="280672" cy="1112713"/>
              <a:chOff x="850263" y="1783556"/>
              <a:chExt cx="280672" cy="1112713"/>
            </a:xfrm>
            <a:solidFill>
              <a:srgbClr val="10253F"/>
            </a:solidFill>
          </p:grpSpPr>
          <p:sp>
            <p:nvSpPr>
              <p:cNvPr id="38" name="Oval 37"/>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43"/>
            <p:cNvGrpSpPr/>
            <p:nvPr/>
          </p:nvGrpSpPr>
          <p:grpSpPr>
            <a:xfrm>
              <a:off x="2183398" y="5207878"/>
              <a:ext cx="280672" cy="1112713"/>
              <a:chOff x="850263" y="1783556"/>
              <a:chExt cx="280672" cy="1112713"/>
            </a:xfrm>
            <a:solidFill>
              <a:srgbClr val="10253F"/>
            </a:solidFill>
          </p:grpSpPr>
          <p:sp>
            <p:nvSpPr>
              <p:cNvPr id="45" name="Oval 44"/>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50"/>
            <p:cNvGrpSpPr/>
            <p:nvPr/>
          </p:nvGrpSpPr>
          <p:grpSpPr>
            <a:xfrm>
              <a:off x="2704922" y="5207878"/>
              <a:ext cx="280672" cy="1112713"/>
              <a:chOff x="850263" y="1783556"/>
              <a:chExt cx="280672" cy="1112713"/>
            </a:xfrm>
            <a:solidFill>
              <a:srgbClr val="10253F"/>
            </a:solidFill>
          </p:grpSpPr>
          <p:sp>
            <p:nvSpPr>
              <p:cNvPr id="52" name="Oval 51"/>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74" name="Straight Connector 373"/>
          <p:cNvCxnSpPr/>
          <p:nvPr/>
        </p:nvCxnSpPr>
        <p:spPr>
          <a:xfrm>
            <a:off x="4540484" y="1504950"/>
            <a:ext cx="0" cy="4766997"/>
          </a:xfrm>
          <a:prstGeom prst="line">
            <a:avLst/>
          </a:prstGeom>
          <a:ln w="28575">
            <a:solidFill>
              <a:srgbClr val="10253F"/>
            </a:solidFill>
          </a:ln>
        </p:spPr>
        <p:style>
          <a:lnRef idx="1">
            <a:schemeClr val="accent1"/>
          </a:lnRef>
          <a:fillRef idx="0">
            <a:schemeClr val="accent1"/>
          </a:fillRef>
          <a:effectRef idx="0">
            <a:schemeClr val="accent1"/>
          </a:effectRef>
          <a:fontRef idx="minor">
            <a:schemeClr val="tx1"/>
          </a:fontRef>
        </p:style>
      </p:cxnSp>
      <p:sp>
        <p:nvSpPr>
          <p:cNvPr id="376" name="TextBox 375"/>
          <p:cNvSpPr txBox="1"/>
          <p:nvPr/>
        </p:nvSpPr>
        <p:spPr>
          <a:xfrm>
            <a:off x="2426959" y="2431862"/>
            <a:ext cx="2113525" cy="738664"/>
          </a:xfrm>
          <a:prstGeom prst="rect">
            <a:avLst/>
          </a:prstGeom>
          <a:noFill/>
        </p:spPr>
        <p:txBody>
          <a:bodyPr wrap="square" rtlCol="0">
            <a:spAutoFit/>
          </a:bodyPr>
          <a:lstStyle/>
          <a:p>
            <a:pPr algn="ctr"/>
            <a:r>
              <a:rPr lang="en-US" sz="1400" dirty="0">
                <a:latin typeface="+mj-lt"/>
              </a:rPr>
              <a:t>Agency responds to </a:t>
            </a:r>
            <a:br>
              <a:rPr lang="en-US" sz="1400" dirty="0">
                <a:latin typeface="+mj-lt"/>
              </a:rPr>
            </a:br>
            <a:r>
              <a:rPr lang="en-US" sz="1400" dirty="0">
                <a:latin typeface="+mj-lt"/>
              </a:rPr>
              <a:t>special requests by developers</a:t>
            </a:r>
          </a:p>
        </p:txBody>
      </p:sp>
      <p:grpSp>
        <p:nvGrpSpPr>
          <p:cNvPr id="11" name="Group 493"/>
          <p:cNvGrpSpPr/>
          <p:nvPr/>
        </p:nvGrpSpPr>
        <p:grpSpPr>
          <a:xfrm>
            <a:off x="2706517" y="3488082"/>
            <a:ext cx="618678" cy="635710"/>
            <a:chOff x="5817157" y="1955090"/>
            <a:chExt cx="618678" cy="635710"/>
          </a:xfrm>
        </p:grpSpPr>
        <p:cxnSp>
          <p:nvCxnSpPr>
            <p:cNvPr id="495" name="Straight Connector 494"/>
            <p:cNvCxnSpPr/>
            <p:nvPr/>
          </p:nvCxnSpPr>
          <p:spPr>
            <a:xfrm flipH="1">
              <a:off x="6400801" y="2260600"/>
              <a:ext cx="35034" cy="25400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flipH="1">
              <a:off x="6196828" y="2514600"/>
              <a:ext cx="203972" cy="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sp>
          <p:nvSpPr>
            <p:cNvPr id="497" name="Oval 496"/>
            <p:cNvSpPr/>
            <p:nvPr/>
          </p:nvSpPr>
          <p:spPr>
            <a:xfrm>
              <a:off x="5932472" y="1955090"/>
              <a:ext cx="206375" cy="206375"/>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8" name="Rounded Rectangle 497"/>
            <p:cNvSpPr/>
            <p:nvPr/>
          </p:nvSpPr>
          <p:spPr>
            <a:xfrm>
              <a:off x="5817157" y="2438400"/>
              <a:ext cx="142510" cy="152400"/>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Rounded Rectangle 498"/>
            <p:cNvSpPr/>
            <p:nvPr/>
          </p:nvSpPr>
          <p:spPr>
            <a:xfrm rot="19800000" flipH="1">
              <a:off x="5996000" y="2290404"/>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0" name="Rounded Rectangle 499"/>
            <p:cNvSpPr/>
            <p:nvPr/>
          </p:nvSpPr>
          <p:spPr>
            <a:xfrm rot="1104094">
              <a:off x="5856272" y="2177524"/>
              <a:ext cx="152400" cy="312738"/>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ounded Rectangle 500"/>
            <p:cNvSpPr/>
            <p:nvPr/>
          </p:nvSpPr>
          <p:spPr>
            <a:xfrm rot="16421083" flipH="1">
              <a:off x="6120743" y="2364396"/>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Arrow Connector 24"/>
          <p:cNvCxnSpPr/>
          <p:nvPr/>
        </p:nvCxnSpPr>
        <p:spPr>
          <a:xfrm>
            <a:off x="1887974" y="4290493"/>
            <a:ext cx="325105" cy="4688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3" name="TextBox 502"/>
          <p:cNvSpPr txBox="1"/>
          <p:nvPr/>
        </p:nvSpPr>
        <p:spPr>
          <a:xfrm>
            <a:off x="959022" y="6243935"/>
            <a:ext cx="2854491" cy="461665"/>
          </a:xfrm>
          <a:prstGeom prst="rect">
            <a:avLst/>
          </a:prstGeom>
          <a:noFill/>
        </p:spPr>
        <p:txBody>
          <a:bodyPr wrap="square" rtlCol="0">
            <a:spAutoFit/>
          </a:bodyPr>
          <a:lstStyle/>
          <a:p>
            <a:pPr algn="ctr"/>
            <a:r>
              <a:rPr lang="en-US" sz="1200" i="1" dirty="0">
                <a:latin typeface="+mj-lt"/>
              </a:rPr>
              <a:t>Small subset of riders find this specific tool useful.</a:t>
            </a:r>
          </a:p>
        </p:txBody>
      </p:sp>
      <p:grpSp>
        <p:nvGrpSpPr>
          <p:cNvPr id="12" name="Group 402"/>
          <p:cNvGrpSpPr/>
          <p:nvPr/>
        </p:nvGrpSpPr>
        <p:grpSpPr>
          <a:xfrm>
            <a:off x="1690358" y="3488082"/>
            <a:ext cx="618678" cy="635710"/>
            <a:chOff x="5817157" y="1955090"/>
            <a:chExt cx="618678" cy="635710"/>
          </a:xfrm>
        </p:grpSpPr>
        <p:cxnSp>
          <p:nvCxnSpPr>
            <p:cNvPr id="404" name="Straight Connector 403"/>
            <p:cNvCxnSpPr/>
            <p:nvPr/>
          </p:nvCxnSpPr>
          <p:spPr>
            <a:xfrm flipH="1">
              <a:off x="6400801" y="2260600"/>
              <a:ext cx="35034" cy="25400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flipH="1">
              <a:off x="6196828" y="2514600"/>
              <a:ext cx="203972" cy="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sp>
          <p:nvSpPr>
            <p:cNvPr id="406" name="Oval 405"/>
            <p:cNvSpPr/>
            <p:nvPr/>
          </p:nvSpPr>
          <p:spPr>
            <a:xfrm>
              <a:off x="5932472" y="1955090"/>
              <a:ext cx="206375" cy="206375"/>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ounded Rectangle 406"/>
            <p:cNvSpPr/>
            <p:nvPr/>
          </p:nvSpPr>
          <p:spPr>
            <a:xfrm>
              <a:off x="5817157" y="2438400"/>
              <a:ext cx="142510" cy="152400"/>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ounded Rectangle 407"/>
            <p:cNvSpPr/>
            <p:nvPr/>
          </p:nvSpPr>
          <p:spPr>
            <a:xfrm rot="19800000" flipH="1">
              <a:off x="5996000" y="2290404"/>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ounded Rectangle 408"/>
            <p:cNvSpPr/>
            <p:nvPr/>
          </p:nvSpPr>
          <p:spPr>
            <a:xfrm rot="1104094">
              <a:off x="5856272" y="2177524"/>
              <a:ext cx="152400" cy="312738"/>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ounded Rectangle 409"/>
            <p:cNvSpPr/>
            <p:nvPr/>
          </p:nvSpPr>
          <p:spPr>
            <a:xfrm rot="16421083" flipH="1">
              <a:off x="6120743" y="2364396"/>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Arrow Connector 34"/>
          <p:cNvCxnSpPr/>
          <p:nvPr/>
        </p:nvCxnSpPr>
        <p:spPr>
          <a:xfrm flipH="1">
            <a:off x="2043367" y="2282131"/>
            <a:ext cx="232463" cy="940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11" name="Straight Arrow Connector 410"/>
          <p:cNvCxnSpPr/>
          <p:nvPr/>
        </p:nvCxnSpPr>
        <p:spPr>
          <a:xfrm>
            <a:off x="2473227" y="2282131"/>
            <a:ext cx="255120" cy="94012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413" name="Straight Arrow Connector 412"/>
          <p:cNvCxnSpPr/>
          <p:nvPr/>
        </p:nvCxnSpPr>
        <p:spPr>
          <a:xfrm flipH="1">
            <a:off x="2569545" y="4290493"/>
            <a:ext cx="325105" cy="4688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2" name="TextBox 411"/>
          <p:cNvSpPr txBox="1"/>
          <p:nvPr/>
        </p:nvSpPr>
        <p:spPr>
          <a:xfrm>
            <a:off x="578788" y="1269297"/>
            <a:ext cx="1146596" cy="523220"/>
          </a:xfrm>
          <a:prstGeom prst="rect">
            <a:avLst/>
          </a:prstGeom>
          <a:noFill/>
        </p:spPr>
        <p:txBody>
          <a:bodyPr wrap="square" rtlCol="0">
            <a:spAutoFit/>
          </a:bodyPr>
          <a:lstStyle/>
          <a:p>
            <a:pPr algn="ctr"/>
            <a:r>
              <a:rPr lang="en-US" sz="1400" dirty="0">
                <a:latin typeface="+mj-lt"/>
              </a:rPr>
              <a:t>Transit Agency</a:t>
            </a:r>
          </a:p>
        </p:txBody>
      </p:sp>
      <p:sp>
        <p:nvSpPr>
          <p:cNvPr id="414" name="TextBox 413"/>
          <p:cNvSpPr txBox="1"/>
          <p:nvPr/>
        </p:nvSpPr>
        <p:spPr>
          <a:xfrm>
            <a:off x="578788" y="3524372"/>
            <a:ext cx="1146596" cy="523220"/>
          </a:xfrm>
          <a:prstGeom prst="rect">
            <a:avLst/>
          </a:prstGeom>
          <a:noFill/>
        </p:spPr>
        <p:txBody>
          <a:bodyPr wrap="square" rtlCol="0">
            <a:spAutoFit/>
          </a:bodyPr>
          <a:lstStyle/>
          <a:p>
            <a:pPr algn="ctr"/>
            <a:r>
              <a:rPr lang="en-US" sz="1400" dirty="0">
                <a:latin typeface="+mj-lt"/>
              </a:rPr>
              <a:t>App Developers</a:t>
            </a:r>
          </a:p>
        </p:txBody>
      </p:sp>
      <p:sp>
        <p:nvSpPr>
          <p:cNvPr id="415" name="TextBox 414"/>
          <p:cNvSpPr txBox="1"/>
          <p:nvPr/>
        </p:nvSpPr>
        <p:spPr>
          <a:xfrm>
            <a:off x="560115" y="5374006"/>
            <a:ext cx="1146596" cy="307777"/>
          </a:xfrm>
          <a:prstGeom prst="rect">
            <a:avLst/>
          </a:prstGeom>
          <a:noFill/>
        </p:spPr>
        <p:txBody>
          <a:bodyPr wrap="square" rtlCol="0">
            <a:spAutoFit/>
          </a:bodyPr>
          <a:lstStyle/>
          <a:p>
            <a:pPr algn="ctr"/>
            <a:r>
              <a:rPr lang="en-US" sz="1400" dirty="0">
                <a:latin typeface="+mj-lt"/>
              </a:rPr>
              <a:t>Riders</a:t>
            </a:r>
          </a:p>
        </p:txBody>
      </p:sp>
      <p:grpSp>
        <p:nvGrpSpPr>
          <p:cNvPr id="13" name="Group 415"/>
          <p:cNvGrpSpPr/>
          <p:nvPr/>
        </p:nvGrpSpPr>
        <p:grpSpPr>
          <a:xfrm flipH="1">
            <a:off x="1847198" y="1221869"/>
            <a:ext cx="1099408" cy="762000"/>
            <a:chOff x="317330" y="5562600"/>
            <a:chExt cx="1099408" cy="762000"/>
          </a:xfrm>
        </p:grpSpPr>
        <p:sp>
          <p:nvSpPr>
            <p:cNvPr id="417" name="Rounded Rectangle 416"/>
            <p:cNvSpPr/>
            <p:nvPr/>
          </p:nvSpPr>
          <p:spPr>
            <a:xfrm>
              <a:off x="317330" y="5562600"/>
              <a:ext cx="1099408" cy="762000"/>
            </a:xfrm>
            <a:prstGeom prst="roundRect">
              <a:avLst>
                <a:gd name="adj" fmla="val 12742"/>
              </a:avLst>
            </a:prstGeom>
            <a:no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417"/>
            <p:cNvGrpSpPr/>
            <p:nvPr/>
          </p:nvGrpSpPr>
          <p:grpSpPr>
            <a:xfrm>
              <a:off x="950745" y="5703370"/>
              <a:ext cx="382454" cy="477161"/>
              <a:chOff x="883081" y="5676219"/>
              <a:chExt cx="392133" cy="489237"/>
            </a:xfrm>
          </p:grpSpPr>
          <p:grpSp>
            <p:nvGrpSpPr>
              <p:cNvPr id="15" name="Group 430"/>
              <p:cNvGrpSpPr/>
              <p:nvPr/>
            </p:nvGrpSpPr>
            <p:grpSpPr>
              <a:xfrm>
                <a:off x="883081" y="5676219"/>
                <a:ext cx="392133" cy="489237"/>
                <a:chOff x="845455" y="5629275"/>
                <a:chExt cx="429759" cy="536181"/>
              </a:xfrm>
            </p:grpSpPr>
            <p:sp>
              <p:nvSpPr>
                <p:cNvPr id="434" name="Rounded Rectangle 220"/>
                <p:cNvSpPr/>
                <p:nvPr/>
              </p:nvSpPr>
              <p:spPr>
                <a:xfrm>
                  <a:off x="845455" y="5629275"/>
                  <a:ext cx="429755" cy="455439"/>
                </a:xfrm>
                <a:custGeom>
                  <a:avLst/>
                  <a:gdLst>
                    <a:gd name="connsiteX0" fmla="*/ 0 w 429755"/>
                    <a:gd name="connsiteY0" fmla="*/ 71627 h 442205"/>
                    <a:gd name="connsiteX1" fmla="*/ 71627 w 429755"/>
                    <a:gd name="connsiteY1" fmla="*/ 0 h 442205"/>
                    <a:gd name="connsiteX2" fmla="*/ 358128 w 429755"/>
                    <a:gd name="connsiteY2" fmla="*/ 0 h 442205"/>
                    <a:gd name="connsiteX3" fmla="*/ 429755 w 429755"/>
                    <a:gd name="connsiteY3" fmla="*/ 71627 h 442205"/>
                    <a:gd name="connsiteX4" fmla="*/ 429755 w 429755"/>
                    <a:gd name="connsiteY4" fmla="*/ 370578 h 442205"/>
                    <a:gd name="connsiteX5" fmla="*/ 358128 w 429755"/>
                    <a:gd name="connsiteY5" fmla="*/ 442205 h 442205"/>
                    <a:gd name="connsiteX6" fmla="*/ 71627 w 429755"/>
                    <a:gd name="connsiteY6" fmla="*/ 442205 h 442205"/>
                    <a:gd name="connsiteX7" fmla="*/ 0 w 429755"/>
                    <a:gd name="connsiteY7" fmla="*/ 370578 h 442205"/>
                    <a:gd name="connsiteX8" fmla="*/ 0 w 429755"/>
                    <a:gd name="connsiteY8" fmla="*/ 71627 h 442205"/>
                    <a:gd name="connsiteX0" fmla="*/ 0 w 429755"/>
                    <a:gd name="connsiteY0" fmla="*/ 75336 h 445914"/>
                    <a:gd name="connsiteX1" fmla="*/ 71627 w 429755"/>
                    <a:gd name="connsiteY1" fmla="*/ 3709 h 445914"/>
                    <a:gd name="connsiteX2" fmla="*/ 214995 w 429755"/>
                    <a:gd name="connsiteY2" fmla="*/ 0 h 445914"/>
                    <a:gd name="connsiteX3" fmla="*/ 358128 w 429755"/>
                    <a:gd name="connsiteY3" fmla="*/ 3709 h 445914"/>
                    <a:gd name="connsiteX4" fmla="*/ 429755 w 429755"/>
                    <a:gd name="connsiteY4" fmla="*/ 75336 h 445914"/>
                    <a:gd name="connsiteX5" fmla="*/ 429755 w 429755"/>
                    <a:gd name="connsiteY5" fmla="*/ 374287 h 445914"/>
                    <a:gd name="connsiteX6" fmla="*/ 358128 w 429755"/>
                    <a:gd name="connsiteY6" fmla="*/ 445914 h 445914"/>
                    <a:gd name="connsiteX7" fmla="*/ 71627 w 429755"/>
                    <a:gd name="connsiteY7" fmla="*/ 445914 h 445914"/>
                    <a:gd name="connsiteX8" fmla="*/ 0 w 429755"/>
                    <a:gd name="connsiteY8" fmla="*/ 374287 h 445914"/>
                    <a:gd name="connsiteX9" fmla="*/ 0 w 429755"/>
                    <a:gd name="connsiteY9" fmla="*/ 75336 h 445914"/>
                    <a:gd name="connsiteX0" fmla="*/ 0 w 429755"/>
                    <a:gd name="connsiteY0" fmla="*/ 92004 h 462582"/>
                    <a:gd name="connsiteX1" fmla="*/ 71627 w 429755"/>
                    <a:gd name="connsiteY1" fmla="*/ 20377 h 462582"/>
                    <a:gd name="connsiteX2" fmla="*/ 212613 w 429755"/>
                    <a:gd name="connsiteY2" fmla="*/ 0 h 462582"/>
                    <a:gd name="connsiteX3" fmla="*/ 358128 w 429755"/>
                    <a:gd name="connsiteY3" fmla="*/ 20377 h 462582"/>
                    <a:gd name="connsiteX4" fmla="*/ 429755 w 429755"/>
                    <a:gd name="connsiteY4" fmla="*/ 92004 h 462582"/>
                    <a:gd name="connsiteX5" fmla="*/ 429755 w 429755"/>
                    <a:gd name="connsiteY5" fmla="*/ 390955 h 462582"/>
                    <a:gd name="connsiteX6" fmla="*/ 358128 w 429755"/>
                    <a:gd name="connsiteY6" fmla="*/ 462582 h 462582"/>
                    <a:gd name="connsiteX7" fmla="*/ 71627 w 429755"/>
                    <a:gd name="connsiteY7" fmla="*/ 462582 h 462582"/>
                    <a:gd name="connsiteX8" fmla="*/ 0 w 429755"/>
                    <a:gd name="connsiteY8" fmla="*/ 390955 h 462582"/>
                    <a:gd name="connsiteX9" fmla="*/ 0 w 429755"/>
                    <a:gd name="connsiteY9" fmla="*/ 92004 h 462582"/>
                    <a:gd name="connsiteX0" fmla="*/ 0 w 429755"/>
                    <a:gd name="connsiteY0" fmla="*/ 84861 h 455439"/>
                    <a:gd name="connsiteX1" fmla="*/ 71627 w 429755"/>
                    <a:gd name="connsiteY1" fmla="*/ 13234 h 455439"/>
                    <a:gd name="connsiteX2" fmla="*/ 212613 w 429755"/>
                    <a:gd name="connsiteY2" fmla="*/ 0 h 455439"/>
                    <a:gd name="connsiteX3" fmla="*/ 358128 w 429755"/>
                    <a:gd name="connsiteY3" fmla="*/ 13234 h 455439"/>
                    <a:gd name="connsiteX4" fmla="*/ 429755 w 429755"/>
                    <a:gd name="connsiteY4" fmla="*/ 84861 h 455439"/>
                    <a:gd name="connsiteX5" fmla="*/ 429755 w 429755"/>
                    <a:gd name="connsiteY5" fmla="*/ 383812 h 455439"/>
                    <a:gd name="connsiteX6" fmla="*/ 358128 w 429755"/>
                    <a:gd name="connsiteY6" fmla="*/ 455439 h 455439"/>
                    <a:gd name="connsiteX7" fmla="*/ 71627 w 429755"/>
                    <a:gd name="connsiteY7" fmla="*/ 455439 h 455439"/>
                    <a:gd name="connsiteX8" fmla="*/ 0 w 429755"/>
                    <a:gd name="connsiteY8" fmla="*/ 383812 h 455439"/>
                    <a:gd name="connsiteX9" fmla="*/ 0 w 429755"/>
                    <a:gd name="connsiteY9" fmla="*/ 84861 h 45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755" h="455439">
                      <a:moveTo>
                        <a:pt x="0" y="84861"/>
                      </a:moveTo>
                      <a:cubicBezTo>
                        <a:pt x="0" y="45303"/>
                        <a:pt x="32069" y="13234"/>
                        <a:pt x="71627" y="13234"/>
                      </a:cubicBezTo>
                      <a:lnTo>
                        <a:pt x="212613" y="0"/>
                      </a:lnTo>
                      <a:lnTo>
                        <a:pt x="358128" y="13234"/>
                      </a:lnTo>
                      <a:cubicBezTo>
                        <a:pt x="397686" y="13234"/>
                        <a:pt x="429755" y="45303"/>
                        <a:pt x="429755" y="84861"/>
                      </a:cubicBezTo>
                      <a:lnTo>
                        <a:pt x="429755" y="383812"/>
                      </a:lnTo>
                      <a:cubicBezTo>
                        <a:pt x="429755" y="423370"/>
                        <a:pt x="397686" y="455439"/>
                        <a:pt x="358128" y="455439"/>
                      </a:cubicBezTo>
                      <a:lnTo>
                        <a:pt x="71627" y="455439"/>
                      </a:lnTo>
                      <a:cubicBezTo>
                        <a:pt x="32069" y="455439"/>
                        <a:pt x="0" y="423370"/>
                        <a:pt x="0" y="383812"/>
                      </a:cubicBezTo>
                      <a:lnTo>
                        <a:pt x="0" y="84861"/>
                      </a:lnTo>
                      <a:close/>
                    </a:path>
                  </a:pathLst>
                </a:cu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ounded Rectangle 434"/>
                <p:cNvSpPr/>
                <p:nvPr/>
              </p:nvSpPr>
              <p:spPr>
                <a:xfrm>
                  <a:off x="852489" y="5709928"/>
                  <a:ext cx="422725" cy="235958"/>
                </a:xfrm>
                <a:prstGeom prst="roundRect">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ounded Rectangle 435"/>
                <p:cNvSpPr/>
                <p:nvPr/>
              </p:nvSpPr>
              <p:spPr>
                <a:xfrm>
                  <a:off x="919707" y="5642510"/>
                  <a:ext cx="288817" cy="67418"/>
                </a:xfrm>
                <a:prstGeom prst="roundRect">
                  <a:avLst>
                    <a:gd name="adj" fmla="val 50000"/>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ounded Rectangle 436"/>
                <p:cNvSpPr/>
                <p:nvPr/>
              </p:nvSpPr>
              <p:spPr>
                <a:xfrm>
                  <a:off x="954885" y="5956072"/>
                  <a:ext cx="217924" cy="45719"/>
                </a:xfrm>
                <a:prstGeom prst="roundRect">
                  <a:avLst>
                    <a:gd name="adj" fmla="val 50000"/>
                  </a:avLst>
                </a:prstGeom>
                <a:solidFill>
                  <a:schemeClr val="bg1"/>
                </a:solidFill>
                <a:ln w="19050">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ounded Rectangle 437"/>
                <p:cNvSpPr/>
                <p:nvPr/>
              </p:nvSpPr>
              <p:spPr>
                <a:xfrm>
                  <a:off x="954885" y="6001791"/>
                  <a:ext cx="217924" cy="45719"/>
                </a:xfrm>
                <a:prstGeom prst="roundRect">
                  <a:avLst>
                    <a:gd name="adj" fmla="val 50000"/>
                  </a:avLst>
                </a:prstGeom>
                <a:solidFill>
                  <a:schemeClr val="bg1"/>
                </a:solidFill>
                <a:ln w="19050">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Arc 438"/>
                <p:cNvSpPr/>
                <p:nvPr/>
              </p:nvSpPr>
              <p:spPr>
                <a:xfrm>
                  <a:off x="913647" y="5908374"/>
                  <a:ext cx="127151" cy="141114"/>
                </a:xfrm>
                <a:prstGeom prst="arc">
                  <a:avLst>
                    <a:gd name="adj1" fmla="val 13730035"/>
                    <a:gd name="adj2" fmla="val 18697352"/>
                  </a:avLst>
                </a:prstGeom>
                <a:ln>
                  <a:solidFill>
                    <a:srgbClr val="1025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0" name="Rounded Rectangle 439"/>
                <p:cNvSpPr/>
                <p:nvPr/>
              </p:nvSpPr>
              <p:spPr>
                <a:xfrm>
                  <a:off x="880144" y="5991932"/>
                  <a:ext cx="45719" cy="170204"/>
                </a:xfrm>
                <a:prstGeom prst="roundRect">
                  <a:avLst>
                    <a:gd name="adj" fmla="val 28353"/>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Rounded Rectangle 440"/>
                <p:cNvSpPr/>
                <p:nvPr/>
              </p:nvSpPr>
              <p:spPr>
                <a:xfrm>
                  <a:off x="1201710" y="5995252"/>
                  <a:ext cx="45719" cy="170204"/>
                </a:xfrm>
                <a:prstGeom prst="roundRect">
                  <a:avLst>
                    <a:gd name="adj" fmla="val 28353"/>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2" name="Oval 431"/>
              <p:cNvSpPr/>
              <p:nvPr/>
            </p:nvSpPr>
            <p:spPr>
              <a:xfrm>
                <a:off x="910545" y="5982377"/>
                <a:ext cx="59135" cy="5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Oval 432"/>
              <p:cNvSpPr/>
              <p:nvPr/>
            </p:nvSpPr>
            <p:spPr>
              <a:xfrm>
                <a:off x="1206098" y="5982377"/>
                <a:ext cx="59135" cy="5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418"/>
            <p:cNvGrpSpPr/>
            <p:nvPr/>
          </p:nvGrpSpPr>
          <p:grpSpPr>
            <a:xfrm>
              <a:off x="420895" y="5636525"/>
              <a:ext cx="366478" cy="600293"/>
              <a:chOff x="386095" y="5614421"/>
              <a:chExt cx="411578" cy="674167"/>
            </a:xfrm>
          </p:grpSpPr>
          <p:grpSp>
            <p:nvGrpSpPr>
              <p:cNvPr id="17" name="Group 419"/>
              <p:cNvGrpSpPr/>
              <p:nvPr/>
            </p:nvGrpSpPr>
            <p:grpSpPr>
              <a:xfrm>
                <a:off x="386095" y="5614421"/>
                <a:ext cx="411578" cy="674167"/>
                <a:chOff x="386095" y="5614421"/>
                <a:chExt cx="411578" cy="674167"/>
              </a:xfrm>
            </p:grpSpPr>
            <p:cxnSp>
              <p:nvCxnSpPr>
                <p:cNvPr id="425" name="Straight Connector 424"/>
                <p:cNvCxnSpPr/>
                <p:nvPr/>
              </p:nvCxnSpPr>
              <p:spPr>
                <a:xfrm flipV="1">
                  <a:off x="399696" y="6018922"/>
                  <a:ext cx="73919" cy="269666"/>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flipH="1" flipV="1">
                  <a:off x="710153" y="6018922"/>
                  <a:ext cx="73919" cy="269666"/>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sp>
              <p:nvSpPr>
                <p:cNvPr id="427" name="Rounded Rectangle 426"/>
                <p:cNvSpPr/>
                <p:nvPr/>
              </p:nvSpPr>
              <p:spPr>
                <a:xfrm>
                  <a:off x="414480" y="5614421"/>
                  <a:ext cx="354809" cy="471916"/>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ounded Rectangle 427"/>
                <p:cNvSpPr/>
                <p:nvPr/>
              </p:nvSpPr>
              <p:spPr>
                <a:xfrm>
                  <a:off x="444047" y="5642510"/>
                  <a:ext cx="295674" cy="235958"/>
                </a:xfrm>
                <a:prstGeom prst="roundRect">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Trapezoid 428"/>
                <p:cNvSpPr/>
                <p:nvPr/>
              </p:nvSpPr>
              <p:spPr>
                <a:xfrm>
                  <a:off x="386095" y="6219692"/>
                  <a:ext cx="411578" cy="45116"/>
                </a:xfrm>
                <a:prstGeom prst="trapezoid">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Trapezoid 429"/>
                <p:cNvSpPr/>
                <p:nvPr/>
              </p:nvSpPr>
              <p:spPr>
                <a:xfrm>
                  <a:off x="414480" y="6131183"/>
                  <a:ext cx="354809" cy="45116"/>
                </a:xfrm>
                <a:prstGeom prst="trapezoid">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1" name="Oval 420"/>
              <p:cNvSpPr/>
              <p:nvPr/>
            </p:nvSpPr>
            <p:spPr>
              <a:xfrm>
                <a:off x="468695" y="5959605"/>
                <a:ext cx="60201" cy="60201"/>
              </a:xfrm>
              <a:prstGeom prst="ellipse">
                <a:avLst/>
              </a:prstGeom>
              <a:solidFill>
                <a:srgbClr val="C8C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657726" y="5957434"/>
                <a:ext cx="60201" cy="60201"/>
              </a:xfrm>
              <a:prstGeom prst="ellipse">
                <a:avLst/>
              </a:prstGeom>
              <a:solidFill>
                <a:srgbClr val="C8C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6" name="TextBox 285"/>
          <p:cNvSpPr txBox="1"/>
          <p:nvPr/>
        </p:nvSpPr>
        <p:spPr>
          <a:xfrm>
            <a:off x="3469508" y="1436745"/>
            <a:ext cx="688009" cy="369332"/>
          </a:xfrm>
          <a:prstGeom prst="rect">
            <a:avLst/>
          </a:prstGeom>
          <a:noFill/>
        </p:spPr>
        <p:txBody>
          <a:bodyPr wrap="none" rtlCol="0">
            <a:spAutoFit/>
          </a:bodyPr>
          <a:lstStyle/>
          <a:p>
            <a:r>
              <a:rPr lang="en-US" b="1" dirty="0">
                <a:latin typeface="+mj-lt"/>
              </a:rPr>
              <a:t>DATA</a:t>
            </a:r>
          </a:p>
        </p:txBody>
      </p:sp>
      <p:pic>
        <p:nvPicPr>
          <p:cNvPr id="2050" name="Picture 2" descr="C:\Dropbox\projects\Open Data TRB Paper\presentation\lo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9623" y="1439819"/>
            <a:ext cx="209271" cy="2987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32962" y="1252115"/>
            <a:ext cx="1234238" cy="70737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0"/>
          <p:cNvGrpSpPr/>
          <p:nvPr/>
        </p:nvGrpSpPr>
        <p:grpSpPr>
          <a:xfrm>
            <a:off x="4388233" y="1371601"/>
            <a:ext cx="4649131" cy="5105400"/>
            <a:chOff x="4314811" y="1307360"/>
            <a:chExt cx="4794389" cy="5422085"/>
          </a:xfrm>
        </p:grpSpPr>
        <p:grpSp>
          <p:nvGrpSpPr>
            <p:cNvPr id="19" name="Group 365"/>
            <p:cNvGrpSpPr/>
            <p:nvPr/>
          </p:nvGrpSpPr>
          <p:grpSpPr>
            <a:xfrm>
              <a:off x="5696466" y="2997117"/>
              <a:ext cx="1840918" cy="310633"/>
              <a:chOff x="5172338" y="2123105"/>
              <a:chExt cx="1840918" cy="1184646"/>
            </a:xfrm>
          </p:grpSpPr>
          <p:cxnSp>
            <p:nvCxnSpPr>
              <p:cNvPr id="360" name="Straight Arrow Connector 359"/>
              <p:cNvCxnSpPr/>
              <p:nvPr/>
            </p:nvCxnSpPr>
            <p:spPr>
              <a:xfrm flipH="1">
                <a:off x="5172338" y="2317151"/>
                <a:ext cx="632681" cy="9525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flipH="1">
                <a:off x="6094929" y="2123105"/>
                <a:ext cx="22508" cy="1184646"/>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p:nvPr/>
            </p:nvCxnSpPr>
            <p:spPr>
              <a:xfrm>
                <a:off x="6425381" y="2317151"/>
                <a:ext cx="587875" cy="9525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67" name="TextBox 366"/>
            <p:cNvSpPr txBox="1"/>
            <p:nvPr/>
          </p:nvSpPr>
          <p:spPr>
            <a:xfrm>
              <a:off x="6457642" y="2517944"/>
              <a:ext cx="688009" cy="369332"/>
            </a:xfrm>
            <a:prstGeom prst="rect">
              <a:avLst/>
            </a:prstGeom>
            <a:noFill/>
          </p:spPr>
          <p:txBody>
            <a:bodyPr wrap="none" rtlCol="0">
              <a:spAutoFit/>
            </a:bodyPr>
            <a:lstStyle/>
            <a:p>
              <a:r>
                <a:rPr lang="en-US" b="1" dirty="0">
                  <a:latin typeface="+mj-lt"/>
                </a:rPr>
                <a:t>DATA</a:t>
              </a:r>
            </a:p>
          </p:txBody>
        </p:sp>
        <p:cxnSp>
          <p:nvCxnSpPr>
            <p:cNvPr id="369" name="Straight Arrow Connector 368"/>
            <p:cNvCxnSpPr/>
            <p:nvPr/>
          </p:nvCxnSpPr>
          <p:spPr>
            <a:xfrm>
              <a:off x="6675578" y="2110508"/>
              <a:ext cx="0" cy="3723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Group 30"/>
            <p:cNvGrpSpPr/>
            <p:nvPr/>
          </p:nvGrpSpPr>
          <p:grpSpPr>
            <a:xfrm>
              <a:off x="4739341" y="3555287"/>
              <a:ext cx="3856998" cy="653996"/>
              <a:chOff x="5028255" y="3555287"/>
              <a:chExt cx="3856998" cy="653996"/>
            </a:xfrm>
          </p:grpSpPr>
          <p:grpSp>
            <p:nvGrpSpPr>
              <p:cNvPr id="21" name="Group 326"/>
              <p:cNvGrpSpPr/>
              <p:nvPr/>
            </p:nvGrpSpPr>
            <p:grpSpPr>
              <a:xfrm>
                <a:off x="5837835" y="3555287"/>
                <a:ext cx="618678" cy="635710"/>
                <a:chOff x="5817157" y="1955090"/>
                <a:chExt cx="618678" cy="635710"/>
              </a:xfrm>
            </p:grpSpPr>
            <p:cxnSp>
              <p:nvCxnSpPr>
                <p:cNvPr id="328" name="Straight Connector 327"/>
                <p:cNvCxnSpPr/>
                <p:nvPr/>
              </p:nvCxnSpPr>
              <p:spPr>
                <a:xfrm flipH="1">
                  <a:off x="6400801" y="2260600"/>
                  <a:ext cx="35034" cy="25400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6196828" y="2514600"/>
                  <a:ext cx="203972" cy="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sp>
              <p:nvSpPr>
                <p:cNvPr id="330" name="Oval 329"/>
                <p:cNvSpPr/>
                <p:nvPr/>
              </p:nvSpPr>
              <p:spPr>
                <a:xfrm>
                  <a:off x="5932472" y="1955090"/>
                  <a:ext cx="206375" cy="206375"/>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Rounded Rectangle 330"/>
                <p:cNvSpPr/>
                <p:nvPr/>
              </p:nvSpPr>
              <p:spPr>
                <a:xfrm>
                  <a:off x="5817157" y="2438400"/>
                  <a:ext cx="142510" cy="152400"/>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Rounded Rectangle 331"/>
                <p:cNvSpPr/>
                <p:nvPr/>
              </p:nvSpPr>
              <p:spPr>
                <a:xfrm rot="19800000" flipH="1">
                  <a:off x="5996000" y="2290404"/>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332"/>
                <p:cNvSpPr/>
                <p:nvPr/>
              </p:nvSpPr>
              <p:spPr>
                <a:xfrm rot="1104094">
                  <a:off x="5856272" y="2177524"/>
                  <a:ext cx="152400" cy="312738"/>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Rounded Rectangle 333"/>
                <p:cNvSpPr/>
                <p:nvPr/>
              </p:nvSpPr>
              <p:spPr>
                <a:xfrm rot="16421083" flipH="1">
                  <a:off x="6120743" y="2364396"/>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334"/>
              <p:cNvGrpSpPr/>
              <p:nvPr/>
            </p:nvGrpSpPr>
            <p:grpSpPr>
              <a:xfrm>
                <a:off x="6647415" y="3555287"/>
                <a:ext cx="618678" cy="635710"/>
                <a:chOff x="5817157" y="1955090"/>
                <a:chExt cx="618678" cy="635710"/>
              </a:xfrm>
            </p:grpSpPr>
            <p:cxnSp>
              <p:nvCxnSpPr>
                <p:cNvPr id="336" name="Straight Connector 335"/>
                <p:cNvCxnSpPr/>
                <p:nvPr/>
              </p:nvCxnSpPr>
              <p:spPr>
                <a:xfrm flipH="1">
                  <a:off x="6400801" y="2260600"/>
                  <a:ext cx="35034" cy="25400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H="1">
                  <a:off x="6196828" y="2514600"/>
                  <a:ext cx="203972" cy="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sp>
              <p:nvSpPr>
                <p:cNvPr id="338" name="Oval 337"/>
                <p:cNvSpPr/>
                <p:nvPr/>
              </p:nvSpPr>
              <p:spPr>
                <a:xfrm>
                  <a:off x="5932472" y="1955090"/>
                  <a:ext cx="206375" cy="206375"/>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Rounded Rectangle 338"/>
                <p:cNvSpPr/>
                <p:nvPr/>
              </p:nvSpPr>
              <p:spPr>
                <a:xfrm>
                  <a:off x="5817157" y="2438400"/>
                  <a:ext cx="142510" cy="152400"/>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ounded Rectangle 339"/>
                <p:cNvSpPr/>
                <p:nvPr/>
              </p:nvSpPr>
              <p:spPr>
                <a:xfrm rot="19800000" flipH="1">
                  <a:off x="5996000" y="2290404"/>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ounded Rectangle 340"/>
                <p:cNvSpPr/>
                <p:nvPr/>
              </p:nvSpPr>
              <p:spPr>
                <a:xfrm rot="1104094">
                  <a:off x="5856272" y="2177524"/>
                  <a:ext cx="152400" cy="312738"/>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ounded Rectangle 341"/>
                <p:cNvSpPr/>
                <p:nvPr/>
              </p:nvSpPr>
              <p:spPr>
                <a:xfrm rot="16421083" flipH="1">
                  <a:off x="6120743" y="2364396"/>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42"/>
              <p:cNvGrpSpPr/>
              <p:nvPr/>
            </p:nvGrpSpPr>
            <p:grpSpPr>
              <a:xfrm>
                <a:off x="7456995" y="3555287"/>
                <a:ext cx="618678" cy="635710"/>
                <a:chOff x="5817157" y="1955090"/>
                <a:chExt cx="618678" cy="635710"/>
              </a:xfrm>
            </p:grpSpPr>
            <p:cxnSp>
              <p:nvCxnSpPr>
                <p:cNvPr id="344" name="Straight Connector 343"/>
                <p:cNvCxnSpPr/>
                <p:nvPr/>
              </p:nvCxnSpPr>
              <p:spPr>
                <a:xfrm flipH="1">
                  <a:off x="6400801" y="2260600"/>
                  <a:ext cx="35034" cy="25400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flipH="1">
                  <a:off x="6196828" y="2514600"/>
                  <a:ext cx="203972" cy="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sp>
              <p:nvSpPr>
                <p:cNvPr id="346" name="Oval 345"/>
                <p:cNvSpPr/>
                <p:nvPr/>
              </p:nvSpPr>
              <p:spPr>
                <a:xfrm>
                  <a:off x="5932472" y="1955090"/>
                  <a:ext cx="206375" cy="206375"/>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ounded Rectangle 346"/>
                <p:cNvSpPr/>
                <p:nvPr/>
              </p:nvSpPr>
              <p:spPr>
                <a:xfrm>
                  <a:off x="5817157" y="2438400"/>
                  <a:ext cx="142510" cy="152400"/>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ounded Rectangle 347"/>
                <p:cNvSpPr/>
                <p:nvPr/>
              </p:nvSpPr>
              <p:spPr>
                <a:xfrm rot="19800000" flipH="1">
                  <a:off x="5996000" y="2290404"/>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Rounded Rectangle 348"/>
                <p:cNvSpPr/>
                <p:nvPr/>
              </p:nvSpPr>
              <p:spPr>
                <a:xfrm rot="1104094">
                  <a:off x="5856272" y="2177524"/>
                  <a:ext cx="152400" cy="312738"/>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Rounded Rectangle 349"/>
                <p:cNvSpPr/>
                <p:nvPr/>
              </p:nvSpPr>
              <p:spPr>
                <a:xfrm rot="16421083" flipH="1">
                  <a:off x="6120743" y="2364396"/>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76"/>
              <p:cNvGrpSpPr/>
              <p:nvPr/>
            </p:nvGrpSpPr>
            <p:grpSpPr>
              <a:xfrm>
                <a:off x="5028255" y="3573573"/>
                <a:ext cx="618678" cy="635710"/>
                <a:chOff x="5817157" y="1955090"/>
                <a:chExt cx="618678" cy="635710"/>
              </a:xfrm>
            </p:grpSpPr>
            <p:cxnSp>
              <p:nvCxnSpPr>
                <p:cNvPr id="378" name="Straight Connector 377"/>
                <p:cNvCxnSpPr/>
                <p:nvPr/>
              </p:nvCxnSpPr>
              <p:spPr>
                <a:xfrm flipH="1">
                  <a:off x="6400801" y="2260600"/>
                  <a:ext cx="35034" cy="25400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H="1">
                  <a:off x="6196828" y="2514600"/>
                  <a:ext cx="203972" cy="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sp>
              <p:nvSpPr>
                <p:cNvPr id="380" name="Oval 379"/>
                <p:cNvSpPr/>
                <p:nvPr/>
              </p:nvSpPr>
              <p:spPr>
                <a:xfrm>
                  <a:off x="5932472" y="1955090"/>
                  <a:ext cx="206375" cy="206375"/>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Rounded Rectangle 380"/>
                <p:cNvSpPr/>
                <p:nvPr/>
              </p:nvSpPr>
              <p:spPr>
                <a:xfrm>
                  <a:off x="5817157" y="2438400"/>
                  <a:ext cx="142510" cy="152400"/>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ounded Rectangle 381"/>
                <p:cNvSpPr/>
                <p:nvPr/>
              </p:nvSpPr>
              <p:spPr>
                <a:xfrm rot="19800000" flipH="1">
                  <a:off x="5996000" y="2290404"/>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ounded Rectangle 382"/>
                <p:cNvSpPr/>
                <p:nvPr/>
              </p:nvSpPr>
              <p:spPr>
                <a:xfrm rot="1104094">
                  <a:off x="5856272" y="2177524"/>
                  <a:ext cx="152400" cy="312738"/>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ounded Rectangle 383"/>
                <p:cNvSpPr/>
                <p:nvPr/>
              </p:nvSpPr>
              <p:spPr>
                <a:xfrm rot="16421083" flipH="1">
                  <a:off x="6120743" y="2364396"/>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84"/>
              <p:cNvGrpSpPr/>
              <p:nvPr/>
            </p:nvGrpSpPr>
            <p:grpSpPr>
              <a:xfrm>
                <a:off x="8266575" y="3573573"/>
                <a:ext cx="618678" cy="635710"/>
                <a:chOff x="5817157" y="1955090"/>
                <a:chExt cx="618678" cy="635710"/>
              </a:xfrm>
            </p:grpSpPr>
            <p:cxnSp>
              <p:nvCxnSpPr>
                <p:cNvPr id="386" name="Straight Connector 385"/>
                <p:cNvCxnSpPr/>
                <p:nvPr/>
              </p:nvCxnSpPr>
              <p:spPr>
                <a:xfrm flipH="1">
                  <a:off x="6400801" y="2260600"/>
                  <a:ext cx="35034" cy="25400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6196828" y="2514600"/>
                  <a:ext cx="203972" cy="0"/>
                </a:xfrm>
                <a:prstGeom prst="line">
                  <a:avLst/>
                </a:prstGeom>
                <a:ln w="19050">
                  <a:solidFill>
                    <a:srgbClr val="10253F"/>
                  </a:solidFill>
                </a:ln>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5932472" y="1955090"/>
                  <a:ext cx="206375" cy="206375"/>
                </a:xfrm>
                <a:prstGeom prst="ellipse">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ounded Rectangle 388"/>
                <p:cNvSpPr/>
                <p:nvPr/>
              </p:nvSpPr>
              <p:spPr>
                <a:xfrm>
                  <a:off x="5817157" y="2438400"/>
                  <a:ext cx="142510" cy="152400"/>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ounded Rectangle 389"/>
                <p:cNvSpPr/>
                <p:nvPr/>
              </p:nvSpPr>
              <p:spPr>
                <a:xfrm rot="19800000" flipH="1">
                  <a:off x="5996000" y="2290404"/>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ounded Rectangle 390"/>
                <p:cNvSpPr/>
                <p:nvPr/>
              </p:nvSpPr>
              <p:spPr>
                <a:xfrm rot="1104094">
                  <a:off x="5856272" y="2177524"/>
                  <a:ext cx="152400" cy="312738"/>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ounded Rectangle 391"/>
                <p:cNvSpPr/>
                <p:nvPr/>
              </p:nvSpPr>
              <p:spPr>
                <a:xfrm rot="16421083" flipH="1">
                  <a:off x="6120743" y="2364396"/>
                  <a:ext cx="45719" cy="182979"/>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351" name="Straight Arrow Connector 350"/>
            <p:cNvCxnSpPr/>
            <p:nvPr/>
          </p:nvCxnSpPr>
          <p:spPr>
            <a:xfrm>
              <a:off x="5030970" y="4260251"/>
              <a:ext cx="218015" cy="628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2" name="Straight Arrow Connector 351"/>
            <p:cNvCxnSpPr/>
            <p:nvPr/>
          </p:nvCxnSpPr>
          <p:spPr>
            <a:xfrm>
              <a:off x="5669550" y="4260251"/>
              <a:ext cx="381941" cy="628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3" name="Straight Arrow Connector 352"/>
            <p:cNvCxnSpPr/>
            <p:nvPr/>
          </p:nvCxnSpPr>
          <p:spPr>
            <a:xfrm>
              <a:off x="5718667" y="4260251"/>
              <a:ext cx="1447537" cy="63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5" name="Straight Arrow Connector 354"/>
            <p:cNvCxnSpPr/>
            <p:nvPr/>
          </p:nvCxnSpPr>
          <p:spPr>
            <a:xfrm flipH="1">
              <a:off x="7987319" y="4260251"/>
              <a:ext cx="391797" cy="63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6" name="Straight Arrow Connector 355"/>
            <p:cNvCxnSpPr/>
            <p:nvPr/>
          </p:nvCxnSpPr>
          <p:spPr>
            <a:xfrm flipH="1">
              <a:off x="7225174" y="4260251"/>
              <a:ext cx="381941" cy="628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7" name="Straight Arrow Connector 356"/>
            <p:cNvCxnSpPr/>
            <p:nvPr/>
          </p:nvCxnSpPr>
          <p:spPr>
            <a:xfrm flipH="1">
              <a:off x="6631399" y="4260251"/>
              <a:ext cx="926600" cy="628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p:nvPr/>
          </p:nvCxnSpPr>
          <p:spPr>
            <a:xfrm>
              <a:off x="6764279" y="4260251"/>
              <a:ext cx="166813" cy="63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flipH="1">
              <a:off x="6333103" y="4260251"/>
              <a:ext cx="166813" cy="63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6" name="Straight Arrow Connector 395"/>
            <p:cNvCxnSpPr/>
            <p:nvPr/>
          </p:nvCxnSpPr>
          <p:spPr>
            <a:xfrm flipH="1">
              <a:off x="7372524" y="4260251"/>
              <a:ext cx="959476" cy="628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7" name="Straight Arrow Connector 396"/>
            <p:cNvCxnSpPr/>
            <p:nvPr/>
          </p:nvCxnSpPr>
          <p:spPr>
            <a:xfrm>
              <a:off x="5135564" y="4260251"/>
              <a:ext cx="1419635" cy="6281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4906993" y="5033190"/>
              <a:ext cx="3521694" cy="1287401"/>
              <a:chOff x="5217744" y="5114614"/>
              <a:chExt cx="3521694" cy="1287401"/>
            </a:xfrm>
          </p:grpSpPr>
          <p:grpSp>
            <p:nvGrpSpPr>
              <p:cNvPr id="28" name="Group 246"/>
              <p:cNvGrpSpPr/>
              <p:nvPr/>
            </p:nvGrpSpPr>
            <p:grpSpPr>
              <a:xfrm>
                <a:off x="5217744" y="5114614"/>
                <a:ext cx="280672" cy="1112713"/>
                <a:chOff x="850263" y="1783556"/>
                <a:chExt cx="280672" cy="1112713"/>
              </a:xfrm>
              <a:solidFill>
                <a:srgbClr val="C8C212"/>
              </a:solidFill>
            </p:grpSpPr>
            <p:sp>
              <p:nvSpPr>
                <p:cNvPr id="248" name="Oval 247"/>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ounded Rectangle 248"/>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ounded Rectangle 249"/>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ounded Rectangle 250"/>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ounded Rectangle 251"/>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ounded Rectangle 252"/>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53"/>
              <p:cNvGrpSpPr/>
              <p:nvPr/>
            </p:nvGrpSpPr>
            <p:grpSpPr>
              <a:xfrm>
                <a:off x="5750998" y="5114614"/>
                <a:ext cx="280672" cy="1112713"/>
                <a:chOff x="850263" y="1783556"/>
                <a:chExt cx="280672" cy="1112713"/>
              </a:xfrm>
              <a:solidFill>
                <a:srgbClr val="C8C212"/>
              </a:solidFill>
            </p:grpSpPr>
            <p:sp>
              <p:nvSpPr>
                <p:cNvPr id="255" name="Oval 254"/>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ounded Rectangle 255"/>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ounded Rectangle 256"/>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ed Rectangle 257"/>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ounded Rectangle 258"/>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ounded Rectangle 259"/>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60"/>
              <p:cNvGrpSpPr/>
              <p:nvPr/>
            </p:nvGrpSpPr>
            <p:grpSpPr>
              <a:xfrm>
                <a:off x="6272522" y="5114614"/>
                <a:ext cx="280672" cy="1112713"/>
                <a:chOff x="850263" y="1783556"/>
                <a:chExt cx="280672" cy="1112713"/>
              </a:xfrm>
              <a:solidFill>
                <a:srgbClr val="C8C212"/>
              </a:solidFill>
            </p:grpSpPr>
            <p:sp>
              <p:nvSpPr>
                <p:cNvPr id="262" name="Oval 261"/>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ounded Rectangle 262"/>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263"/>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ounded Rectangle 264"/>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ounded Rectangle 265"/>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ed Rectangle 266"/>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67"/>
              <p:cNvGrpSpPr/>
              <p:nvPr/>
            </p:nvGrpSpPr>
            <p:grpSpPr>
              <a:xfrm>
                <a:off x="6817449" y="5114614"/>
                <a:ext cx="280672" cy="1112713"/>
                <a:chOff x="850263" y="1783556"/>
                <a:chExt cx="280672" cy="1112713"/>
              </a:xfrm>
              <a:solidFill>
                <a:srgbClr val="C8C212"/>
              </a:solidFill>
            </p:grpSpPr>
            <p:sp>
              <p:nvSpPr>
                <p:cNvPr id="269" name="Oval 268"/>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ounded Rectangle 269"/>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Rounded Rectangle 270"/>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ounded Rectangle 271"/>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ounded Rectangle 273"/>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74"/>
              <p:cNvGrpSpPr/>
              <p:nvPr/>
            </p:nvGrpSpPr>
            <p:grpSpPr>
              <a:xfrm>
                <a:off x="7342076" y="5114614"/>
                <a:ext cx="280672" cy="1112713"/>
                <a:chOff x="850263" y="1783556"/>
                <a:chExt cx="280672" cy="1112713"/>
              </a:xfrm>
              <a:solidFill>
                <a:srgbClr val="C8C212"/>
              </a:solidFill>
            </p:grpSpPr>
            <p:sp>
              <p:nvSpPr>
                <p:cNvPr id="276" name="Oval 275"/>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Rounded Rectangle 276"/>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Rounded Rectangle 277"/>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ounded Rectangle 278"/>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ounded Rectangle 279"/>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280"/>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291"/>
              <p:cNvGrpSpPr/>
              <p:nvPr/>
            </p:nvGrpSpPr>
            <p:grpSpPr>
              <a:xfrm>
                <a:off x="5340897" y="5289302"/>
                <a:ext cx="280672" cy="1112713"/>
                <a:chOff x="850263" y="1783556"/>
                <a:chExt cx="280672" cy="1112713"/>
              </a:xfrm>
              <a:solidFill>
                <a:srgbClr val="10253F"/>
              </a:solidFill>
            </p:grpSpPr>
            <p:sp>
              <p:nvSpPr>
                <p:cNvPr id="293" name="Oval 292"/>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ed Rectangle 293"/>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5" name="Rounded Rectangle 294"/>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ounded Rectangle 297"/>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98"/>
              <p:cNvGrpSpPr/>
              <p:nvPr/>
            </p:nvGrpSpPr>
            <p:grpSpPr>
              <a:xfrm>
                <a:off x="5874151" y="5289302"/>
                <a:ext cx="280672" cy="1112713"/>
                <a:chOff x="850263" y="1783556"/>
                <a:chExt cx="280672" cy="1112713"/>
              </a:xfrm>
              <a:solidFill>
                <a:srgbClr val="10253F"/>
              </a:solidFill>
            </p:grpSpPr>
            <p:sp>
              <p:nvSpPr>
                <p:cNvPr id="300" name="Oval 299"/>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ounded Rectangle 301"/>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303"/>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ounded Rectangle 304"/>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05"/>
              <p:cNvGrpSpPr/>
              <p:nvPr/>
            </p:nvGrpSpPr>
            <p:grpSpPr>
              <a:xfrm>
                <a:off x="6395675" y="5289302"/>
                <a:ext cx="280672" cy="1112713"/>
                <a:chOff x="850263" y="1783556"/>
                <a:chExt cx="280672" cy="1112713"/>
              </a:xfrm>
              <a:solidFill>
                <a:srgbClr val="10253F"/>
              </a:solidFill>
            </p:grpSpPr>
            <p:sp>
              <p:nvSpPr>
                <p:cNvPr id="307" name="Oval 306"/>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307"/>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ounded Rectangle 309"/>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ounded Rectangle 310"/>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ounded Rectangle 311"/>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12"/>
              <p:cNvGrpSpPr/>
              <p:nvPr/>
            </p:nvGrpSpPr>
            <p:grpSpPr>
              <a:xfrm>
                <a:off x="6940602" y="5289302"/>
                <a:ext cx="280672" cy="1112713"/>
                <a:chOff x="850263" y="1783556"/>
                <a:chExt cx="280672" cy="1112713"/>
              </a:xfrm>
              <a:solidFill>
                <a:srgbClr val="10253F"/>
              </a:solidFill>
            </p:grpSpPr>
            <p:sp>
              <p:nvSpPr>
                <p:cNvPr id="314" name="Oval 313"/>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Rounded Rectangle 314"/>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315"/>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ounded Rectangle 316"/>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ounded Rectangle 317"/>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ounded Rectangle 318"/>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319"/>
              <p:cNvGrpSpPr/>
              <p:nvPr/>
            </p:nvGrpSpPr>
            <p:grpSpPr>
              <a:xfrm>
                <a:off x="7465229" y="5289302"/>
                <a:ext cx="280672" cy="1112713"/>
                <a:chOff x="850263" y="1783556"/>
                <a:chExt cx="280672" cy="1112713"/>
              </a:xfrm>
              <a:solidFill>
                <a:srgbClr val="10253F"/>
              </a:solidFill>
            </p:grpSpPr>
            <p:sp>
              <p:nvSpPr>
                <p:cNvPr id="321" name="Oval 320"/>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ounded Rectangle 321"/>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ounded Rectangle 322"/>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ounded Rectangle 323"/>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Rounded Rectangle 324"/>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325"/>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353"/>
              <p:cNvGrpSpPr/>
              <p:nvPr/>
            </p:nvGrpSpPr>
            <p:grpSpPr>
              <a:xfrm>
                <a:off x="7810986" y="5114614"/>
                <a:ext cx="280672" cy="1112713"/>
                <a:chOff x="850263" y="1783556"/>
                <a:chExt cx="280672" cy="1112713"/>
              </a:xfrm>
              <a:solidFill>
                <a:srgbClr val="C8C212"/>
              </a:solidFill>
            </p:grpSpPr>
            <p:sp>
              <p:nvSpPr>
                <p:cNvPr id="363" name="Oval 362"/>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ounded Rectangle 363"/>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364"/>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ounded Rectangle 367"/>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ounded Rectangle 369"/>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ounded Rectangle 370"/>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372"/>
              <p:cNvGrpSpPr/>
              <p:nvPr/>
            </p:nvGrpSpPr>
            <p:grpSpPr>
              <a:xfrm>
                <a:off x="8335613" y="5114614"/>
                <a:ext cx="280672" cy="1112713"/>
                <a:chOff x="850263" y="1783556"/>
                <a:chExt cx="280672" cy="1112713"/>
              </a:xfrm>
              <a:solidFill>
                <a:srgbClr val="C8C212"/>
              </a:solidFill>
            </p:grpSpPr>
            <p:sp>
              <p:nvSpPr>
                <p:cNvPr id="375" name="Oval 374"/>
                <p:cNvSpPr/>
                <p:nvPr/>
              </p:nvSpPr>
              <p:spPr>
                <a:xfrm>
                  <a:off x="887412" y="1783556"/>
                  <a:ext cx="206375" cy="206375"/>
                </a:xfrm>
                <a:prstGeom prst="ellipse">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ounded Rectangle 392"/>
                <p:cNvSpPr/>
                <p:nvPr/>
              </p:nvSpPr>
              <p:spPr>
                <a:xfrm>
                  <a:off x="914400" y="2024063"/>
                  <a:ext cx="152400" cy="490538"/>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ounded Rectangle 393"/>
                <p:cNvSpPr/>
                <p:nvPr/>
              </p:nvSpPr>
              <p:spPr>
                <a:xfrm rot="817772">
                  <a:off x="871189" y="2354768"/>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Rounded Rectangle 394"/>
                <p:cNvSpPr/>
                <p:nvPr/>
              </p:nvSpPr>
              <p:spPr>
                <a:xfrm rot="20782228" flipH="1">
                  <a:off x="1053327" y="2354769"/>
                  <a:ext cx="76200" cy="541500"/>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ounded Rectangle 397"/>
                <p:cNvSpPr/>
                <p:nvPr/>
              </p:nvSpPr>
              <p:spPr>
                <a:xfrm rot="817772">
                  <a:off x="850263" y="2035999"/>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ounded Rectangle 398"/>
                <p:cNvSpPr/>
                <p:nvPr/>
              </p:nvSpPr>
              <p:spPr>
                <a:xfrm rot="20782228" flipH="1">
                  <a:off x="1085216" y="2036000"/>
                  <a:ext cx="45719" cy="324099"/>
                </a:xfrm>
                <a:prstGeom prst="roundRect">
                  <a:avLst/>
                </a:prstGeom>
                <a:grpFill/>
                <a:ln>
                  <a:solidFill>
                    <a:srgbClr val="C8C2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399"/>
              <p:cNvGrpSpPr/>
              <p:nvPr/>
            </p:nvGrpSpPr>
            <p:grpSpPr>
              <a:xfrm>
                <a:off x="7934139" y="5289302"/>
                <a:ext cx="280672" cy="1112713"/>
                <a:chOff x="850263" y="1783556"/>
                <a:chExt cx="280672" cy="1112713"/>
              </a:xfrm>
              <a:solidFill>
                <a:srgbClr val="10253F"/>
              </a:solidFill>
            </p:grpSpPr>
            <p:sp>
              <p:nvSpPr>
                <p:cNvPr id="401" name="Oval 400"/>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ounded Rectangle 401"/>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3" name="Rounded Rectangle 442"/>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ounded Rectangle 443"/>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ounded Rectangle 444"/>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Rounded Rectangle 445"/>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446"/>
              <p:cNvGrpSpPr/>
              <p:nvPr/>
            </p:nvGrpSpPr>
            <p:grpSpPr>
              <a:xfrm>
                <a:off x="8458766" y="5289302"/>
                <a:ext cx="280672" cy="1112713"/>
                <a:chOff x="850263" y="1783556"/>
                <a:chExt cx="280672" cy="1112713"/>
              </a:xfrm>
              <a:solidFill>
                <a:srgbClr val="10253F"/>
              </a:solidFill>
            </p:grpSpPr>
            <p:sp>
              <p:nvSpPr>
                <p:cNvPr id="448" name="Oval 447"/>
                <p:cNvSpPr/>
                <p:nvPr/>
              </p:nvSpPr>
              <p:spPr>
                <a:xfrm>
                  <a:off x="887412" y="1783556"/>
                  <a:ext cx="206375" cy="206375"/>
                </a:xfrm>
                <a:prstGeom prst="ellipse">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9" name="Rounded Rectangle 448"/>
                <p:cNvSpPr/>
                <p:nvPr/>
              </p:nvSpPr>
              <p:spPr>
                <a:xfrm>
                  <a:off x="914400" y="2024063"/>
                  <a:ext cx="152400" cy="490538"/>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Rounded Rectangle 449"/>
                <p:cNvSpPr/>
                <p:nvPr/>
              </p:nvSpPr>
              <p:spPr>
                <a:xfrm rot="817772">
                  <a:off x="871189" y="2354768"/>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Rounded Rectangle 450"/>
                <p:cNvSpPr/>
                <p:nvPr/>
              </p:nvSpPr>
              <p:spPr>
                <a:xfrm rot="20782228" flipH="1">
                  <a:off x="1053327" y="2354769"/>
                  <a:ext cx="76200" cy="541500"/>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Rounded Rectangle 451"/>
                <p:cNvSpPr/>
                <p:nvPr/>
              </p:nvSpPr>
              <p:spPr>
                <a:xfrm rot="817772">
                  <a:off x="850263" y="2035999"/>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Rounded Rectangle 452"/>
                <p:cNvSpPr/>
                <p:nvPr/>
              </p:nvSpPr>
              <p:spPr>
                <a:xfrm rot="20782228" flipH="1">
                  <a:off x="1085216" y="2036000"/>
                  <a:ext cx="45719" cy="324099"/>
                </a:xfrm>
                <a:prstGeom prst="roundRect">
                  <a:avLst/>
                </a:prstGeom>
                <a:grp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4" name="TextBox 503"/>
            <p:cNvSpPr txBox="1"/>
            <p:nvPr/>
          </p:nvSpPr>
          <p:spPr>
            <a:xfrm>
              <a:off x="7430656" y="2887276"/>
              <a:ext cx="1552769" cy="523220"/>
            </a:xfrm>
            <a:prstGeom prst="rect">
              <a:avLst/>
            </a:prstGeom>
            <a:noFill/>
          </p:spPr>
          <p:txBody>
            <a:bodyPr wrap="square" rtlCol="0">
              <a:spAutoFit/>
            </a:bodyPr>
            <a:lstStyle/>
            <a:p>
              <a:pPr algn="ctr"/>
              <a:r>
                <a:rPr lang="en-US" sz="1400" dirty="0">
                  <a:latin typeface="+mj-lt"/>
                </a:rPr>
                <a:t>Anyone can access data</a:t>
              </a:r>
            </a:p>
          </p:txBody>
        </p:sp>
        <p:sp>
          <p:nvSpPr>
            <p:cNvPr id="505" name="TextBox 504"/>
            <p:cNvSpPr txBox="1"/>
            <p:nvPr/>
          </p:nvSpPr>
          <p:spPr>
            <a:xfrm>
              <a:off x="4314811" y="6424428"/>
              <a:ext cx="4794389" cy="305017"/>
            </a:xfrm>
            <a:prstGeom prst="rect">
              <a:avLst/>
            </a:prstGeom>
            <a:noFill/>
          </p:spPr>
          <p:txBody>
            <a:bodyPr wrap="square" rtlCol="0">
              <a:spAutoFit/>
            </a:bodyPr>
            <a:lstStyle/>
            <a:p>
              <a:pPr algn="ctr"/>
              <a:r>
                <a:rPr lang="en-US" sz="1200" i="1" dirty="0">
                  <a:latin typeface="+mj-lt"/>
                </a:rPr>
                <a:t>Many riders access a diverse market of tools powered by GTFS.</a:t>
              </a:r>
            </a:p>
          </p:txBody>
        </p:sp>
        <p:sp>
          <p:nvSpPr>
            <p:cNvPr id="506" name="TextBox 505"/>
            <p:cNvSpPr txBox="1"/>
            <p:nvPr/>
          </p:nvSpPr>
          <p:spPr>
            <a:xfrm>
              <a:off x="7373404" y="1325378"/>
              <a:ext cx="1552769" cy="738664"/>
            </a:xfrm>
            <a:prstGeom prst="rect">
              <a:avLst/>
            </a:prstGeom>
            <a:noFill/>
          </p:spPr>
          <p:txBody>
            <a:bodyPr wrap="square" rtlCol="0">
              <a:spAutoFit/>
            </a:bodyPr>
            <a:lstStyle/>
            <a:p>
              <a:pPr algn="ctr"/>
              <a:r>
                <a:rPr lang="en-US" sz="1400" dirty="0">
                  <a:latin typeface="+mj-lt"/>
                </a:rPr>
                <a:t>Agency produces data and opens it once.</a:t>
              </a:r>
            </a:p>
          </p:txBody>
        </p:sp>
        <p:cxnSp>
          <p:nvCxnSpPr>
            <p:cNvPr id="422" name="Straight Arrow Connector 421"/>
            <p:cNvCxnSpPr/>
            <p:nvPr/>
          </p:nvCxnSpPr>
          <p:spPr>
            <a:xfrm flipH="1">
              <a:off x="5442450" y="4250725"/>
              <a:ext cx="166813" cy="63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3" name="Straight Arrow Connector 422"/>
            <p:cNvCxnSpPr/>
            <p:nvPr/>
          </p:nvCxnSpPr>
          <p:spPr>
            <a:xfrm>
              <a:off x="7695454" y="4260251"/>
              <a:ext cx="166813" cy="637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1" name="Group 441"/>
            <p:cNvGrpSpPr/>
            <p:nvPr/>
          </p:nvGrpSpPr>
          <p:grpSpPr>
            <a:xfrm flipH="1">
              <a:off x="6107890" y="1307360"/>
              <a:ext cx="1099408" cy="762000"/>
              <a:chOff x="317330" y="5562600"/>
              <a:chExt cx="1099408" cy="762000"/>
            </a:xfrm>
          </p:grpSpPr>
          <p:sp>
            <p:nvSpPr>
              <p:cNvPr id="454" name="Rounded Rectangle 453"/>
              <p:cNvSpPr/>
              <p:nvPr/>
            </p:nvSpPr>
            <p:spPr>
              <a:xfrm>
                <a:off x="317330" y="5562600"/>
                <a:ext cx="1099408" cy="762000"/>
              </a:xfrm>
              <a:prstGeom prst="roundRect">
                <a:avLst>
                  <a:gd name="adj" fmla="val 12742"/>
                </a:avLst>
              </a:prstGeom>
              <a:no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454"/>
              <p:cNvGrpSpPr/>
              <p:nvPr/>
            </p:nvGrpSpPr>
            <p:grpSpPr>
              <a:xfrm>
                <a:off x="950745" y="5703370"/>
                <a:ext cx="382450" cy="477161"/>
                <a:chOff x="883081" y="5676219"/>
                <a:chExt cx="392129" cy="489237"/>
              </a:xfrm>
            </p:grpSpPr>
            <p:grpSp>
              <p:nvGrpSpPr>
                <p:cNvPr id="63" name="Group 465"/>
                <p:cNvGrpSpPr/>
                <p:nvPr/>
              </p:nvGrpSpPr>
              <p:grpSpPr>
                <a:xfrm>
                  <a:off x="883081" y="5676219"/>
                  <a:ext cx="392129" cy="489237"/>
                  <a:chOff x="845455" y="5629275"/>
                  <a:chExt cx="429755" cy="536181"/>
                </a:xfrm>
              </p:grpSpPr>
              <p:sp>
                <p:nvSpPr>
                  <p:cNvPr id="469" name="Rounded Rectangle 220"/>
                  <p:cNvSpPr/>
                  <p:nvPr/>
                </p:nvSpPr>
                <p:spPr>
                  <a:xfrm>
                    <a:off x="845455" y="5629275"/>
                    <a:ext cx="429755" cy="455439"/>
                  </a:xfrm>
                  <a:custGeom>
                    <a:avLst/>
                    <a:gdLst>
                      <a:gd name="connsiteX0" fmla="*/ 0 w 429755"/>
                      <a:gd name="connsiteY0" fmla="*/ 71627 h 442205"/>
                      <a:gd name="connsiteX1" fmla="*/ 71627 w 429755"/>
                      <a:gd name="connsiteY1" fmla="*/ 0 h 442205"/>
                      <a:gd name="connsiteX2" fmla="*/ 358128 w 429755"/>
                      <a:gd name="connsiteY2" fmla="*/ 0 h 442205"/>
                      <a:gd name="connsiteX3" fmla="*/ 429755 w 429755"/>
                      <a:gd name="connsiteY3" fmla="*/ 71627 h 442205"/>
                      <a:gd name="connsiteX4" fmla="*/ 429755 w 429755"/>
                      <a:gd name="connsiteY4" fmla="*/ 370578 h 442205"/>
                      <a:gd name="connsiteX5" fmla="*/ 358128 w 429755"/>
                      <a:gd name="connsiteY5" fmla="*/ 442205 h 442205"/>
                      <a:gd name="connsiteX6" fmla="*/ 71627 w 429755"/>
                      <a:gd name="connsiteY6" fmla="*/ 442205 h 442205"/>
                      <a:gd name="connsiteX7" fmla="*/ 0 w 429755"/>
                      <a:gd name="connsiteY7" fmla="*/ 370578 h 442205"/>
                      <a:gd name="connsiteX8" fmla="*/ 0 w 429755"/>
                      <a:gd name="connsiteY8" fmla="*/ 71627 h 442205"/>
                      <a:gd name="connsiteX0" fmla="*/ 0 w 429755"/>
                      <a:gd name="connsiteY0" fmla="*/ 75336 h 445914"/>
                      <a:gd name="connsiteX1" fmla="*/ 71627 w 429755"/>
                      <a:gd name="connsiteY1" fmla="*/ 3709 h 445914"/>
                      <a:gd name="connsiteX2" fmla="*/ 214995 w 429755"/>
                      <a:gd name="connsiteY2" fmla="*/ 0 h 445914"/>
                      <a:gd name="connsiteX3" fmla="*/ 358128 w 429755"/>
                      <a:gd name="connsiteY3" fmla="*/ 3709 h 445914"/>
                      <a:gd name="connsiteX4" fmla="*/ 429755 w 429755"/>
                      <a:gd name="connsiteY4" fmla="*/ 75336 h 445914"/>
                      <a:gd name="connsiteX5" fmla="*/ 429755 w 429755"/>
                      <a:gd name="connsiteY5" fmla="*/ 374287 h 445914"/>
                      <a:gd name="connsiteX6" fmla="*/ 358128 w 429755"/>
                      <a:gd name="connsiteY6" fmla="*/ 445914 h 445914"/>
                      <a:gd name="connsiteX7" fmla="*/ 71627 w 429755"/>
                      <a:gd name="connsiteY7" fmla="*/ 445914 h 445914"/>
                      <a:gd name="connsiteX8" fmla="*/ 0 w 429755"/>
                      <a:gd name="connsiteY8" fmla="*/ 374287 h 445914"/>
                      <a:gd name="connsiteX9" fmla="*/ 0 w 429755"/>
                      <a:gd name="connsiteY9" fmla="*/ 75336 h 445914"/>
                      <a:gd name="connsiteX0" fmla="*/ 0 w 429755"/>
                      <a:gd name="connsiteY0" fmla="*/ 92004 h 462582"/>
                      <a:gd name="connsiteX1" fmla="*/ 71627 w 429755"/>
                      <a:gd name="connsiteY1" fmla="*/ 20377 h 462582"/>
                      <a:gd name="connsiteX2" fmla="*/ 212613 w 429755"/>
                      <a:gd name="connsiteY2" fmla="*/ 0 h 462582"/>
                      <a:gd name="connsiteX3" fmla="*/ 358128 w 429755"/>
                      <a:gd name="connsiteY3" fmla="*/ 20377 h 462582"/>
                      <a:gd name="connsiteX4" fmla="*/ 429755 w 429755"/>
                      <a:gd name="connsiteY4" fmla="*/ 92004 h 462582"/>
                      <a:gd name="connsiteX5" fmla="*/ 429755 w 429755"/>
                      <a:gd name="connsiteY5" fmla="*/ 390955 h 462582"/>
                      <a:gd name="connsiteX6" fmla="*/ 358128 w 429755"/>
                      <a:gd name="connsiteY6" fmla="*/ 462582 h 462582"/>
                      <a:gd name="connsiteX7" fmla="*/ 71627 w 429755"/>
                      <a:gd name="connsiteY7" fmla="*/ 462582 h 462582"/>
                      <a:gd name="connsiteX8" fmla="*/ 0 w 429755"/>
                      <a:gd name="connsiteY8" fmla="*/ 390955 h 462582"/>
                      <a:gd name="connsiteX9" fmla="*/ 0 w 429755"/>
                      <a:gd name="connsiteY9" fmla="*/ 92004 h 462582"/>
                      <a:gd name="connsiteX0" fmla="*/ 0 w 429755"/>
                      <a:gd name="connsiteY0" fmla="*/ 84861 h 455439"/>
                      <a:gd name="connsiteX1" fmla="*/ 71627 w 429755"/>
                      <a:gd name="connsiteY1" fmla="*/ 13234 h 455439"/>
                      <a:gd name="connsiteX2" fmla="*/ 212613 w 429755"/>
                      <a:gd name="connsiteY2" fmla="*/ 0 h 455439"/>
                      <a:gd name="connsiteX3" fmla="*/ 358128 w 429755"/>
                      <a:gd name="connsiteY3" fmla="*/ 13234 h 455439"/>
                      <a:gd name="connsiteX4" fmla="*/ 429755 w 429755"/>
                      <a:gd name="connsiteY4" fmla="*/ 84861 h 455439"/>
                      <a:gd name="connsiteX5" fmla="*/ 429755 w 429755"/>
                      <a:gd name="connsiteY5" fmla="*/ 383812 h 455439"/>
                      <a:gd name="connsiteX6" fmla="*/ 358128 w 429755"/>
                      <a:gd name="connsiteY6" fmla="*/ 455439 h 455439"/>
                      <a:gd name="connsiteX7" fmla="*/ 71627 w 429755"/>
                      <a:gd name="connsiteY7" fmla="*/ 455439 h 455439"/>
                      <a:gd name="connsiteX8" fmla="*/ 0 w 429755"/>
                      <a:gd name="connsiteY8" fmla="*/ 383812 h 455439"/>
                      <a:gd name="connsiteX9" fmla="*/ 0 w 429755"/>
                      <a:gd name="connsiteY9" fmla="*/ 84861 h 455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9755" h="455439">
                        <a:moveTo>
                          <a:pt x="0" y="84861"/>
                        </a:moveTo>
                        <a:cubicBezTo>
                          <a:pt x="0" y="45303"/>
                          <a:pt x="32069" y="13234"/>
                          <a:pt x="71627" y="13234"/>
                        </a:cubicBezTo>
                        <a:lnTo>
                          <a:pt x="212613" y="0"/>
                        </a:lnTo>
                        <a:lnTo>
                          <a:pt x="358128" y="13234"/>
                        </a:lnTo>
                        <a:cubicBezTo>
                          <a:pt x="397686" y="13234"/>
                          <a:pt x="429755" y="45303"/>
                          <a:pt x="429755" y="84861"/>
                        </a:cubicBezTo>
                        <a:lnTo>
                          <a:pt x="429755" y="383812"/>
                        </a:lnTo>
                        <a:cubicBezTo>
                          <a:pt x="429755" y="423370"/>
                          <a:pt x="397686" y="455439"/>
                          <a:pt x="358128" y="455439"/>
                        </a:cubicBezTo>
                        <a:lnTo>
                          <a:pt x="71627" y="455439"/>
                        </a:lnTo>
                        <a:cubicBezTo>
                          <a:pt x="32069" y="455439"/>
                          <a:pt x="0" y="423370"/>
                          <a:pt x="0" y="383812"/>
                        </a:cubicBezTo>
                        <a:lnTo>
                          <a:pt x="0" y="84861"/>
                        </a:lnTo>
                        <a:close/>
                      </a:path>
                    </a:pathLst>
                  </a:cu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Rounded Rectangle 469"/>
                  <p:cNvSpPr/>
                  <p:nvPr/>
                </p:nvSpPr>
                <p:spPr>
                  <a:xfrm>
                    <a:off x="852486" y="5709928"/>
                    <a:ext cx="422723" cy="235958"/>
                  </a:xfrm>
                  <a:prstGeom prst="roundRect">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Rounded Rectangle 470"/>
                  <p:cNvSpPr/>
                  <p:nvPr/>
                </p:nvSpPr>
                <p:spPr>
                  <a:xfrm>
                    <a:off x="919707" y="5642510"/>
                    <a:ext cx="288817" cy="67418"/>
                  </a:xfrm>
                  <a:prstGeom prst="roundRect">
                    <a:avLst>
                      <a:gd name="adj" fmla="val 50000"/>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Rounded Rectangle 471"/>
                  <p:cNvSpPr/>
                  <p:nvPr/>
                </p:nvSpPr>
                <p:spPr>
                  <a:xfrm>
                    <a:off x="954885" y="5956072"/>
                    <a:ext cx="217924" cy="45719"/>
                  </a:xfrm>
                  <a:prstGeom prst="roundRect">
                    <a:avLst>
                      <a:gd name="adj" fmla="val 50000"/>
                    </a:avLst>
                  </a:prstGeom>
                  <a:solidFill>
                    <a:schemeClr val="bg1"/>
                  </a:solidFill>
                  <a:ln w="19050">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Rounded Rectangle 472"/>
                  <p:cNvSpPr/>
                  <p:nvPr/>
                </p:nvSpPr>
                <p:spPr>
                  <a:xfrm>
                    <a:off x="954885" y="6001791"/>
                    <a:ext cx="217924" cy="45719"/>
                  </a:xfrm>
                  <a:prstGeom prst="roundRect">
                    <a:avLst>
                      <a:gd name="adj" fmla="val 50000"/>
                    </a:avLst>
                  </a:prstGeom>
                  <a:solidFill>
                    <a:schemeClr val="bg1"/>
                  </a:solidFill>
                  <a:ln w="19050">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Arc 473"/>
                  <p:cNvSpPr/>
                  <p:nvPr/>
                </p:nvSpPr>
                <p:spPr>
                  <a:xfrm>
                    <a:off x="899562" y="5908374"/>
                    <a:ext cx="127151" cy="141114"/>
                  </a:xfrm>
                  <a:prstGeom prst="arc">
                    <a:avLst>
                      <a:gd name="adj1" fmla="val 13730035"/>
                      <a:gd name="adj2" fmla="val 18697352"/>
                    </a:avLst>
                  </a:prstGeom>
                  <a:ln>
                    <a:solidFill>
                      <a:srgbClr val="10253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5" name="Rounded Rectangle 474"/>
                  <p:cNvSpPr/>
                  <p:nvPr/>
                </p:nvSpPr>
                <p:spPr>
                  <a:xfrm>
                    <a:off x="880144" y="5991932"/>
                    <a:ext cx="45719" cy="170204"/>
                  </a:xfrm>
                  <a:prstGeom prst="roundRect">
                    <a:avLst>
                      <a:gd name="adj" fmla="val 28353"/>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Rounded Rectangle 475"/>
                  <p:cNvSpPr/>
                  <p:nvPr/>
                </p:nvSpPr>
                <p:spPr>
                  <a:xfrm>
                    <a:off x="1201710" y="5995252"/>
                    <a:ext cx="45719" cy="170204"/>
                  </a:xfrm>
                  <a:prstGeom prst="roundRect">
                    <a:avLst>
                      <a:gd name="adj" fmla="val 28353"/>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7" name="Oval 466"/>
                <p:cNvSpPr/>
                <p:nvPr/>
              </p:nvSpPr>
              <p:spPr>
                <a:xfrm>
                  <a:off x="910545" y="5982377"/>
                  <a:ext cx="59135" cy="5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467"/>
                <p:cNvSpPr/>
                <p:nvPr/>
              </p:nvSpPr>
              <p:spPr>
                <a:xfrm>
                  <a:off x="1206098" y="5982377"/>
                  <a:ext cx="59135" cy="555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455"/>
              <p:cNvGrpSpPr/>
              <p:nvPr/>
            </p:nvGrpSpPr>
            <p:grpSpPr>
              <a:xfrm>
                <a:off x="420895" y="5636525"/>
                <a:ext cx="366478" cy="600293"/>
                <a:chOff x="386095" y="5614421"/>
                <a:chExt cx="411578" cy="674167"/>
              </a:xfrm>
            </p:grpSpPr>
            <p:grpSp>
              <p:nvGrpSpPr>
                <p:cNvPr id="97" name="Group 456"/>
                <p:cNvGrpSpPr/>
                <p:nvPr/>
              </p:nvGrpSpPr>
              <p:grpSpPr>
                <a:xfrm>
                  <a:off x="386095" y="5614421"/>
                  <a:ext cx="411578" cy="674167"/>
                  <a:chOff x="386095" y="5614421"/>
                  <a:chExt cx="411578" cy="674167"/>
                </a:xfrm>
              </p:grpSpPr>
              <p:cxnSp>
                <p:nvCxnSpPr>
                  <p:cNvPr id="460" name="Straight Connector 459"/>
                  <p:cNvCxnSpPr/>
                  <p:nvPr/>
                </p:nvCxnSpPr>
                <p:spPr>
                  <a:xfrm flipV="1">
                    <a:off x="399696" y="6018922"/>
                    <a:ext cx="73919" cy="269666"/>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flipH="1" flipV="1">
                    <a:off x="710153" y="6018922"/>
                    <a:ext cx="73919" cy="269666"/>
                  </a:xfrm>
                  <a:prstGeom prst="line">
                    <a:avLst/>
                  </a:prstGeom>
                  <a:ln>
                    <a:solidFill>
                      <a:srgbClr val="10253F"/>
                    </a:solidFill>
                  </a:ln>
                </p:spPr>
                <p:style>
                  <a:lnRef idx="1">
                    <a:schemeClr val="accent1"/>
                  </a:lnRef>
                  <a:fillRef idx="0">
                    <a:schemeClr val="accent1"/>
                  </a:fillRef>
                  <a:effectRef idx="0">
                    <a:schemeClr val="accent1"/>
                  </a:effectRef>
                  <a:fontRef idx="minor">
                    <a:schemeClr val="tx1"/>
                  </a:fontRef>
                </p:style>
              </p:cxnSp>
              <p:sp>
                <p:nvSpPr>
                  <p:cNvPr id="462" name="Rounded Rectangle 461"/>
                  <p:cNvSpPr/>
                  <p:nvPr/>
                </p:nvSpPr>
                <p:spPr>
                  <a:xfrm>
                    <a:off x="414480" y="5614421"/>
                    <a:ext cx="354809" cy="471916"/>
                  </a:xfrm>
                  <a:prstGeom prst="roundRect">
                    <a:avLst/>
                  </a:prstGeom>
                  <a:solidFill>
                    <a:srgbClr val="10253F"/>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Rounded Rectangle 462"/>
                  <p:cNvSpPr/>
                  <p:nvPr/>
                </p:nvSpPr>
                <p:spPr>
                  <a:xfrm>
                    <a:off x="444047" y="5642510"/>
                    <a:ext cx="295674" cy="235958"/>
                  </a:xfrm>
                  <a:prstGeom prst="roundRect">
                    <a:avLst/>
                  </a:prstGeom>
                  <a:solidFill>
                    <a:schemeClr val="bg1"/>
                  </a:solidFill>
                  <a:ln>
                    <a:solidFill>
                      <a:srgbClr val="102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Trapezoid 463"/>
                  <p:cNvSpPr/>
                  <p:nvPr/>
                </p:nvSpPr>
                <p:spPr>
                  <a:xfrm>
                    <a:off x="386095" y="6219692"/>
                    <a:ext cx="411578" cy="45116"/>
                  </a:xfrm>
                  <a:prstGeom prst="trapezoid">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Trapezoid 464"/>
                  <p:cNvSpPr/>
                  <p:nvPr/>
                </p:nvSpPr>
                <p:spPr>
                  <a:xfrm>
                    <a:off x="414480" y="6131183"/>
                    <a:ext cx="354809" cy="45116"/>
                  </a:xfrm>
                  <a:prstGeom prst="trapezoid">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8" name="Oval 457"/>
                <p:cNvSpPr/>
                <p:nvPr/>
              </p:nvSpPr>
              <p:spPr>
                <a:xfrm>
                  <a:off x="468695" y="5959605"/>
                  <a:ext cx="60201" cy="60201"/>
                </a:xfrm>
                <a:prstGeom prst="ellipse">
                  <a:avLst/>
                </a:prstGeom>
                <a:solidFill>
                  <a:srgbClr val="C8C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a:off x="657726" y="5957434"/>
                  <a:ext cx="60201" cy="60201"/>
                </a:xfrm>
                <a:prstGeom prst="ellipse">
                  <a:avLst/>
                </a:prstGeom>
                <a:solidFill>
                  <a:srgbClr val="C8C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479" name="Picture 4" descr="C:\Dropbox\projects\Open Data TRB Paper\presentation\unloc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189830" y="2482875"/>
              <a:ext cx="670370" cy="310896"/>
            </a:xfrm>
            <a:prstGeom prst="rect">
              <a:avLst/>
            </a:prstGeom>
            <a:noFill/>
            <a:extLst>
              <a:ext uri="{909E8E84-426E-40DD-AFC4-6F175D3DCCD1}">
                <a14:hiddenFill xmlns:a14="http://schemas.microsoft.com/office/drawing/2010/main">
                  <a:solidFill>
                    <a:srgbClr val="FFFFFF"/>
                  </a:solidFill>
                </a14:hiddenFill>
              </a:ext>
            </a:extLst>
          </p:spPr>
        </p:pic>
        <p:sp>
          <p:nvSpPr>
            <p:cNvPr id="480" name="Rectangle 479"/>
            <p:cNvSpPr/>
            <p:nvPr/>
          </p:nvSpPr>
          <p:spPr>
            <a:xfrm>
              <a:off x="6019800" y="2303747"/>
              <a:ext cx="1234238" cy="707370"/>
            </a:xfrm>
            <a:prstGeom prst="rect">
              <a:avLst/>
            </a:prstGeom>
            <a:noFill/>
            <a:ln w="57150">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7" name="TextBox 286"/>
          <p:cNvSpPr txBox="1"/>
          <p:nvPr/>
        </p:nvSpPr>
        <p:spPr>
          <a:xfrm>
            <a:off x="6248400" y="6612327"/>
            <a:ext cx="2895600" cy="304800"/>
          </a:xfrm>
          <a:prstGeom prst="rect">
            <a:avLst/>
          </a:prstGeom>
        </p:spPr>
        <p:txBody>
          <a:bodyPr vert="horz" wrap="square" lIns="91440" tIns="45720" rIns="91440" bIns="45720" rtlCol="0">
            <a:normAutofit/>
          </a:bodyPr>
          <a:lstStyle/>
          <a:p>
            <a:pPr algn="r">
              <a:defRPr/>
            </a:pPr>
            <a:r>
              <a:rPr lang="en-US" sz="1000" dirty="0">
                <a:solidFill>
                  <a:schemeClr val="bg1">
                    <a:lumMod val="50000"/>
                  </a:schemeClr>
                </a:solidFill>
                <a:latin typeface="+mj-lt"/>
                <a:ea typeface="Verdana" pitchFamily="34" charset="0"/>
                <a:cs typeface="Verdana" pitchFamily="34" charset="0"/>
              </a:rPr>
              <a:t>Image Source: Landon Reed</a:t>
            </a:r>
          </a:p>
        </p:txBody>
      </p:sp>
    </p:spTree>
    <p:custDataLst>
      <p:tags r:id="rId1"/>
    </p:custDataLst>
    <p:extLst>
      <p:ext uri="{BB962C8B-B14F-4D97-AF65-F5344CB8AC3E}">
        <p14:creationId xmlns:p14="http://schemas.microsoft.com/office/powerpoint/2010/main" val="35256013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Open Data Trends (2005-2012)</a:t>
            </a:r>
          </a:p>
        </p:txBody>
      </p:sp>
      <p:pic>
        <p:nvPicPr>
          <p:cNvPr id="6" name="Picture 5"/>
          <p:cNvPicPr>
            <a:picLocks noChangeAspect="1"/>
          </p:cNvPicPr>
          <p:nvPr/>
        </p:nvPicPr>
        <p:blipFill>
          <a:blip r:embed="rId4"/>
          <a:stretch>
            <a:fillRect/>
          </a:stretch>
        </p:blipFill>
        <p:spPr>
          <a:xfrm>
            <a:off x="990600" y="1454232"/>
            <a:ext cx="7567612" cy="4267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715000" y="6583362"/>
            <a:ext cx="3429000" cy="381000"/>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Source: Rojas (2012)</a:t>
            </a:r>
          </a:p>
        </p:txBody>
      </p:sp>
    </p:spTree>
    <p:custDataLst>
      <p:tags r:id="rId1"/>
    </p:custDataLst>
    <p:extLst>
      <p:ext uri="{BB962C8B-B14F-4D97-AF65-F5344CB8AC3E}">
        <p14:creationId xmlns:p14="http://schemas.microsoft.com/office/powerpoint/2010/main" val="2443208284"/>
      </p:ext>
    </p:extLst>
  </p:cSld>
  <p:clrMapOvr>
    <a:masterClrMapping/>
  </p:clrMapOvr>
  <mc:AlternateContent xmlns:mc="http://schemas.openxmlformats.org/markup-compatibility/2006" xmlns:p14="http://schemas.microsoft.com/office/powerpoint/2010/main">
    <mc:Choice Requires="p14">
      <p:transition spd="slow" p14:dur="2000" advTm="37072"/>
    </mc:Choice>
    <mc:Fallback xmlns="">
      <p:transition spd="slow" advTm="3707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7543800" cy="487362"/>
          </a:xfrm>
        </p:spPr>
        <p:txBody>
          <a:bodyPr>
            <a:normAutofit fontScale="90000"/>
          </a:bodyPr>
          <a:lstStyle/>
          <a:p>
            <a:r>
              <a:rPr lang="en-US" dirty="0"/>
              <a:t>Using Open Data</a:t>
            </a:r>
            <a:br>
              <a:rPr lang="en-US" dirty="0"/>
            </a:br>
            <a:r>
              <a:rPr lang="en-US" dirty="0"/>
              <a:t>Example 1: </a:t>
            </a:r>
            <a:r>
              <a:rPr lang="en-US" dirty="0" err="1"/>
              <a:t>OpenTripPlanner</a:t>
            </a:r>
            <a:endParaRPr lang="en-US" dirty="0"/>
          </a:p>
        </p:txBody>
      </p:sp>
      <p:pic>
        <p:nvPicPr>
          <p:cNvPr id="10" name="Picture 9" descr="Screen shot 2011-11-15 at 10.42.00 A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38200" y="1563624"/>
            <a:ext cx="7580586" cy="4264152"/>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781800" y="6629400"/>
            <a:ext cx="2362200" cy="228600"/>
          </a:xfrm>
          <a:prstGeom prst="rect">
            <a:avLst/>
          </a:prstGeom>
        </p:spPr>
        <p:txBody>
          <a:bodyPr vert="horz" wrap="square" lIns="91440" tIns="45720" rIns="91440" bIns="45720" rtlCol="0">
            <a:normAutofit fontScale="40000" lnSpcReduction="20000"/>
          </a:bodyPr>
          <a:lstStyle/>
          <a:p>
            <a:pPr algn="r">
              <a:spcBef>
                <a:spcPct val="20000"/>
              </a:spcBef>
            </a:pPr>
            <a:r>
              <a:rPr lang="en-US" sz="2500" dirty="0">
                <a:solidFill>
                  <a:schemeClr val="bg1">
                    <a:lumMod val="50000"/>
                  </a:schemeClr>
                </a:solidFill>
                <a:latin typeface="+mj-lt"/>
                <a:ea typeface="Verdana" pitchFamily="34" charset="0"/>
                <a:cs typeface="Verdana" pitchFamily="34" charset="0"/>
              </a:rPr>
              <a:t>http://www.opentripplanner.com</a:t>
            </a:r>
          </a:p>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endParaRPr kumimoji="0" lang="en-US" sz="2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933289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543800" cy="775394"/>
          </a:xfrm>
        </p:spPr>
        <p:txBody>
          <a:bodyPr>
            <a:normAutofit fontScale="90000"/>
          </a:bodyPr>
          <a:lstStyle/>
          <a:p>
            <a:r>
              <a:rPr lang="en-US" dirty="0"/>
              <a:t>Using Open Data</a:t>
            </a:r>
            <a:br>
              <a:rPr lang="en-US" dirty="0"/>
            </a:br>
            <a:r>
              <a:rPr lang="en-US" dirty="0"/>
              <a:t>Example 2: </a:t>
            </a:r>
            <a:r>
              <a:rPr lang="en-US" dirty="0" err="1"/>
              <a:t>Mapnificent</a:t>
            </a:r>
            <a:endParaRPr lang="en-US" dirty="0"/>
          </a:p>
        </p:txBody>
      </p:sp>
      <p:sp>
        <p:nvSpPr>
          <p:cNvPr id="3" name="TextBox 2"/>
          <p:cNvSpPr txBox="1"/>
          <p:nvPr/>
        </p:nvSpPr>
        <p:spPr>
          <a:xfrm>
            <a:off x="6629400" y="6553200"/>
            <a:ext cx="2514600" cy="381000"/>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http://www.mapnificent.net/</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TextBox 3"/>
          <p:cNvSpPr txBox="1"/>
          <p:nvPr/>
        </p:nvSpPr>
        <p:spPr>
          <a:xfrm>
            <a:off x="1065571" y="1142014"/>
            <a:ext cx="6858000" cy="304800"/>
          </a:xfrm>
          <a:prstGeom prst="rect">
            <a:avLst/>
          </a:prstGeom>
        </p:spPr>
        <p:txBody>
          <a:bodyPr vert="horz" wrap="square" lIns="91440" tIns="45720" rIns="91440" bIns="45720" rtlCol="0">
            <a:normAutofit lnSpcReduction="10000"/>
          </a:bodyPr>
          <a:lstStyle/>
          <a:p>
            <a:pPr algn="ctr">
              <a:spcBef>
                <a:spcPct val="20000"/>
              </a:spcBef>
            </a:pPr>
            <a:r>
              <a:rPr lang="en-US" sz="1500" dirty="0"/>
              <a:t>Shows you areas you can reach with public transport in a given time.</a:t>
            </a:r>
          </a:p>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endParaRPr kumimoji="0" lang="en-US" sz="1400" i="0" u="none" strike="noStrike" kern="1200" cap="none" spc="0" normalizeH="0" baseline="0" noProof="0" dirty="0">
              <a:ln>
                <a:noFill/>
              </a:ln>
              <a:solidFill>
                <a:schemeClr val="tx1">
                  <a:tint val="75000"/>
                </a:schemeClr>
              </a:solidFill>
              <a:effectLst/>
              <a:uLnTx/>
              <a:uFillTx/>
            </a:endParaRPr>
          </a:p>
        </p:txBody>
      </p:sp>
      <p:pic>
        <p:nvPicPr>
          <p:cNvPr id="6" name="Picture 5"/>
          <p:cNvPicPr>
            <a:picLocks noChangeAspect="1"/>
          </p:cNvPicPr>
          <p:nvPr/>
        </p:nvPicPr>
        <p:blipFill rotWithShape="1">
          <a:blip r:embed="rId3"/>
          <a:srcRect t="8322" r="25000" b="8499"/>
          <a:stretch/>
        </p:blipFill>
        <p:spPr>
          <a:xfrm>
            <a:off x="1065571" y="1691196"/>
            <a:ext cx="6858000" cy="4276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371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467600" cy="808038"/>
          </a:xfrm>
        </p:spPr>
        <p:txBody>
          <a:bodyPr>
            <a:normAutofit fontScale="90000"/>
          </a:bodyPr>
          <a:lstStyle/>
          <a:p>
            <a:r>
              <a:rPr lang="en-US" dirty="0"/>
              <a:t>Using Open Data</a:t>
            </a:r>
            <a:br>
              <a:rPr lang="en-US" dirty="0"/>
            </a:br>
            <a:r>
              <a:rPr lang="en-US" dirty="0"/>
              <a:t>Example 3: Walk Score (Apartment Search)</a:t>
            </a:r>
          </a:p>
        </p:txBody>
      </p:sp>
      <p:pic>
        <p:nvPicPr>
          <p:cNvPr id="4" name="Picture 3"/>
          <p:cNvPicPr>
            <a:picLocks noChangeAspect="1"/>
          </p:cNvPicPr>
          <p:nvPr/>
        </p:nvPicPr>
        <p:blipFill rotWithShape="1">
          <a:blip r:embed="rId3"/>
          <a:srcRect l="45451" t="13080" r="1522" b="10220"/>
          <a:stretch/>
        </p:blipFill>
        <p:spPr>
          <a:xfrm>
            <a:off x="1579418" y="1143000"/>
            <a:ext cx="6477000" cy="526989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664036" y="6553200"/>
            <a:ext cx="2514600" cy="381000"/>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https://www.walkscore.com/</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278500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Placeholder 4"/>
          <p:cNvSpPr>
            <a:spLocks noGrp="1"/>
          </p:cNvSpPr>
          <p:nvPr>
            <p:ph type="body" idx="1"/>
          </p:nvPr>
        </p:nvSpPr>
        <p:spPr>
          <a:xfrm>
            <a:off x="740848" y="3886200"/>
            <a:ext cx="7772400" cy="1500187"/>
          </a:xfrm>
        </p:spPr>
        <p:txBody>
          <a:bodyPr>
            <a:normAutofit/>
          </a:bodyPr>
          <a:lstStyle/>
          <a:p>
            <a:pPr eaLnBrk="1" hangingPunct="1"/>
            <a:r>
              <a:rPr lang="en-US" dirty="0"/>
              <a:t>How does real time information change user perceptions and behavior?</a:t>
            </a:r>
          </a:p>
        </p:txBody>
      </p:sp>
      <p:sp>
        <p:nvSpPr>
          <p:cNvPr id="39938" name="Title 3"/>
          <p:cNvSpPr>
            <a:spLocks noGrp="1"/>
          </p:cNvSpPr>
          <p:nvPr>
            <p:ph type="title"/>
          </p:nvPr>
        </p:nvSpPr>
        <p:spPr/>
        <p:txBody>
          <a:bodyPr/>
          <a:lstStyle/>
          <a:p>
            <a:pPr eaLnBrk="1" hangingPunct="1"/>
            <a:r>
              <a:rPr lang="en-US" dirty="0"/>
              <a:t>Real-time INFORMATION</a:t>
            </a:r>
          </a:p>
        </p:txBody>
      </p:sp>
    </p:spTree>
    <p:extLst>
      <p:ext uri="{BB962C8B-B14F-4D97-AF65-F5344CB8AC3E}">
        <p14:creationId xmlns:p14="http://schemas.microsoft.com/office/powerpoint/2010/main" val="136224222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2673" y="-86703"/>
            <a:ext cx="8763000" cy="1143000"/>
          </a:xfrm>
        </p:spPr>
        <p:txBody>
          <a:bodyPr>
            <a:normAutofit/>
          </a:bodyPr>
          <a:lstStyle/>
          <a:p>
            <a:r>
              <a:rPr lang="en-US" dirty="0"/>
              <a:t>Why is real-time info important?</a:t>
            </a:r>
          </a:p>
        </p:txBody>
      </p:sp>
      <p:sp>
        <p:nvSpPr>
          <p:cNvPr id="3" name="Content Placeholder 2"/>
          <p:cNvSpPr>
            <a:spLocks noGrp="1"/>
          </p:cNvSpPr>
          <p:nvPr>
            <p:ph idx="1"/>
          </p:nvPr>
        </p:nvSpPr>
        <p:spPr>
          <a:xfrm>
            <a:off x="602673" y="1447800"/>
            <a:ext cx="6019800" cy="3597849"/>
          </a:xfrm>
        </p:spPr>
        <p:txBody>
          <a:bodyPr>
            <a:normAutofit/>
          </a:bodyPr>
          <a:lstStyle/>
          <a:p>
            <a:r>
              <a:rPr lang="en-US" sz="2500" dirty="0"/>
              <a:t>Public transit can be unreliable.</a:t>
            </a:r>
          </a:p>
          <a:p>
            <a:pPr marL="0" indent="0">
              <a:buNone/>
            </a:pPr>
            <a:endParaRPr lang="en-US" sz="2500" dirty="0"/>
          </a:p>
          <a:p>
            <a:pPr marL="0" indent="0">
              <a:buNone/>
            </a:pPr>
            <a:endParaRPr lang="en-US" sz="2500" dirty="0"/>
          </a:p>
          <a:p>
            <a:r>
              <a:rPr lang="en-US" sz="2500" dirty="0"/>
              <a:t>Improving reliability can be expensive.</a:t>
            </a:r>
          </a:p>
          <a:p>
            <a:endParaRPr lang="en-US" sz="2500" dirty="0"/>
          </a:p>
          <a:p>
            <a:endParaRPr lang="en-US" sz="2500" dirty="0"/>
          </a:p>
          <a:p>
            <a:r>
              <a:rPr lang="en-US" sz="2500" dirty="0"/>
              <a:t>Providing real-time transit information to riders via personal devices can help.</a:t>
            </a:r>
          </a:p>
        </p:txBody>
      </p:sp>
      <p:sp>
        <p:nvSpPr>
          <p:cNvPr id="10" name="TextBox 9"/>
          <p:cNvSpPr txBox="1"/>
          <p:nvPr/>
        </p:nvSpPr>
        <p:spPr>
          <a:xfrm>
            <a:off x="5790126" y="5371231"/>
            <a:ext cx="2820474" cy="246221"/>
          </a:xfrm>
          <a:prstGeom prst="rect">
            <a:avLst/>
          </a:prstGeom>
          <a:noFill/>
        </p:spPr>
        <p:txBody>
          <a:bodyPr wrap="square" rtlCol="0">
            <a:spAutoFit/>
          </a:bodyPr>
          <a:lstStyle/>
          <a:p>
            <a:pPr algn="r"/>
            <a:r>
              <a:rPr lang="en-US" sz="1000" b="0" dirty="0">
                <a:solidFill>
                  <a:schemeClr val="bg1">
                    <a:lumMod val="50000"/>
                  </a:schemeClr>
                </a:solidFill>
                <a:latin typeface="+mj-lt"/>
                <a:ea typeface="Verdana" pitchFamily="34" charset="0"/>
                <a:cs typeface="Verdana" pitchFamily="34" charset="0"/>
              </a:rPr>
              <a:t>Image: Bus Time Mobile Website</a:t>
            </a:r>
          </a:p>
        </p:txBody>
      </p:sp>
      <p:grpSp>
        <p:nvGrpSpPr>
          <p:cNvPr id="6" name="Group 5"/>
          <p:cNvGrpSpPr/>
          <p:nvPr/>
        </p:nvGrpSpPr>
        <p:grpSpPr>
          <a:xfrm>
            <a:off x="6643255" y="1420091"/>
            <a:ext cx="2133600" cy="3851787"/>
            <a:chOff x="6599903" y="1905000"/>
            <a:chExt cx="2133600" cy="3851787"/>
          </a:xfrm>
        </p:grpSpPr>
        <p:pic>
          <p:nvPicPr>
            <p:cNvPr id="11" name="Picture 10" descr="C:\Users\cbrakewood3\Documents\MARTA\Screenshots and Graphics\android phone.jpg"/>
            <p:cNvPicPr/>
            <p:nvPr/>
          </p:nvPicPr>
          <p:blipFill rotWithShape="1">
            <a:blip r:embed="rId3" cstate="print">
              <a:extLst>
                <a:ext uri="{28A0092B-C50C-407E-A947-70E740481C1C}">
                  <a14:useLocalDpi xmlns:a14="http://schemas.microsoft.com/office/drawing/2010/main" val="0"/>
                </a:ext>
              </a:extLst>
            </a:blip>
            <a:srcRect l="15767" t="6111" r="11790" b="8090"/>
            <a:stretch/>
          </p:blipFill>
          <p:spPr bwMode="auto">
            <a:xfrm>
              <a:off x="6599903" y="1905000"/>
              <a:ext cx="2133600" cy="3851787"/>
            </a:xfrm>
            <a:prstGeom prst="rect">
              <a:avLst/>
            </a:prstGeom>
            <a:noFill/>
          </p:spPr>
        </p:pic>
        <p:pic>
          <p:nvPicPr>
            <p:cNvPr id="9" name="Picture 2" descr="C:\Users\cbrakewood3\Downloads\Screenshot_2013-07-16-10-52-2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1707" y="2268793"/>
              <a:ext cx="1681316" cy="3124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3038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Enablers of real-time information</a:t>
            </a:r>
          </a:p>
        </p:txBody>
      </p:sp>
      <p:sp>
        <p:nvSpPr>
          <p:cNvPr id="3" name="Content Placeholder 2"/>
          <p:cNvSpPr>
            <a:spLocks noGrp="1"/>
          </p:cNvSpPr>
          <p:nvPr>
            <p:ph idx="1"/>
          </p:nvPr>
        </p:nvSpPr>
        <p:spPr>
          <a:xfrm>
            <a:off x="685800" y="1143000"/>
            <a:ext cx="8458200" cy="5486400"/>
          </a:xfrm>
        </p:spPr>
        <p:txBody>
          <a:bodyPr>
            <a:normAutofit/>
          </a:bodyPr>
          <a:lstStyle/>
          <a:p>
            <a:pPr marL="514350" indent="-514350">
              <a:buFont typeface="+mj-lt"/>
              <a:buAutoNum type="arabicPeriod"/>
            </a:pPr>
            <a:r>
              <a:rPr lang="en-US" dirty="0"/>
              <a:t>Increased use of AVL technology</a:t>
            </a:r>
          </a:p>
          <a:p>
            <a:pPr marL="514350" indent="-514350">
              <a:buFont typeface="+mj-lt"/>
              <a:buAutoNum type="arabicPeriod"/>
            </a:pPr>
            <a:r>
              <a:rPr lang="en-US" dirty="0"/>
              <a:t>Prevalence of mobile devices</a:t>
            </a:r>
          </a:p>
          <a:p>
            <a:pPr marL="514350" indent="-514350">
              <a:buFont typeface="+mj-lt"/>
              <a:buAutoNum type="arabicPeriod"/>
            </a:pPr>
            <a:r>
              <a:rPr lang="en-US" dirty="0"/>
              <a:t>Open, standardized data</a:t>
            </a:r>
          </a:p>
        </p:txBody>
      </p:sp>
      <p:pic>
        <p:nvPicPr>
          <p:cNvPr id="4" name="Content Placeholder 8" descr="http://www.pcb.its.dot.gov/factsheets/avl/images/avl_image_1.gif"/>
          <p:cNvPicPr>
            <a:picLocks noChangeAspect="1" noChangeArrowheads="1"/>
          </p:cNvPicPr>
          <p:nvPr/>
        </p:nvPicPr>
        <p:blipFill>
          <a:blip r:embed="rId3" cstate="print"/>
          <a:srcRect/>
          <a:stretch>
            <a:fillRect/>
          </a:stretch>
        </p:blipFill>
        <p:spPr bwMode="auto">
          <a:xfrm>
            <a:off x="5888966" y="2514600"/>
            <a:ext cx="2577701" cy="3861866"/>
          </a:xfrm>
          <a:prstGeom prst="rect">
            <a:avLst/>
          </a:prstGeom>
          <a:noFill/>
        </p:spPr>
      </p:pic>
      <p:sp>
        <p:nvSpPr>
          <p:cNvPr id="7" name="Rectangle 6"/>
          <p:cNvSpPr/>
          <p:nvPr/>
        </p:nvSpPr>
        <p:spPr>
          <a:xfrm>
            <a:off x="685800" y="1143000"/>
            <a:ext cx="6248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74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Enablers of real-time information</a:t>
            </a:r>
          </a:p>
        </p:txBody>
      </p:sp>
      <p:sp>
        <p:nvSpPr>
          <p:cNvPr id="3" name="Content Placeholder 2"/>
          <p:cNvSpPr>
            <a:spLocks noGrp="1"/>
          </p:cNvSpPr>
          <p:nvPr>
            <p:ph idx="1"/>
          </p:nvPr>
        </p:nvSpPr>
        <p:spPr>
          <a:xfrm>
            <a:off x="685800" y="1143000"/>
            <a:ext cx="8077200" cy="5486400"/>
          </a:xfrm>
        </p:spPr>
        <p:txBody>
          <a:bodyPr>
            <a:normAutofit/>
          </a:bodyPr>
          <a:lstStyle/>
          <a:p>
            <a:pPr marL="514350" indent="-514350">
              <a:buFont typeface="+mj-lt"/>
              <a:buAutoNum type="arabicPeriod"/>
            </a:pPr>
            <a:r>
              <a:rPr lang="en-US" dirty="0"/>
              <a:t>Increased use of AVL technology</a:t>
            </a:r>
          </a:p>
          <a:p>
            <a:pPr marL="514350" indent="-514350">
              <a:buFont typeface="+mj-lt"/>
              <a:buAutoNum type="arabicPeriod"/>
            </a:pPr>
            <a:r>
              <a:rPr lang="en-US" dirty="0"/>
              <a:t>Prevalence of mobile devices</a:t>
            </a:r>
          </a:p>
          <a:p>
            <a:pPr marL="514350" indent="-514350">
              <a:buFont typeface="+mj-lt"/>
              <a:buAutoNum type="arabicPeriod"/>
            </a:pPr>
            <a:r>
              <a:rPr lang="en-US" dirty="0"/>
              <a:t>Open, standardized data</a:t>
            </a:r>
          </a:p>
        </p:txBody>
      </p:sp>
      <p:pic>
        <p:nvPicPr>
          <p:cNvPr id="6" name="Picture 5"/>
          <p:cNvPicPr>
            <a:picLocks noChangeAspect="1"/>
          </p:cNvPicPr>
          <p:nvPr/>
        </p:nvPicPr>
        <p:blipFill>
          <a:blip r:embed="rId3"/>
          <a:stretch>
            <a:fillRect/>
          </a:stretch>
        </p:blipFill>
        <p:spPr>
          <a:xfrm>
            <a:off x="1284124" y="3015343"/>
            <a:ext cx="6896490" cy="3575957"/>
          </a:xfrm>
          <a:prstGeom prst="rect">
            <a:avLst/>
          </a:prstGeom>
        </p:spPr>
      </p:pic>
      <p:sp>
        <p:nvSpPr>
          <p:cNvPr id="4" name="Rectangle 3">
            <a:extLst>
              <a:ext uri="{FF2B5EF4-FFF2-40B4-BE49-F238E27FC236}">
                <a16:creationId xmlns:a16="http://schemas.microsoft.com/office/drawing/2014/main" id="{F600EF3C-B873-17E3-A143-500EDF4C49FF}"/>
              </a:ext>
            </a:extLst>
          </p:cNvPr>
          <p:cNvSpPr/>
          <p:nvPr/>
        </p:nvSpPr>
        <p:spPr>
          <a:xfrm>
            <a:off x="685800" y="1676400"/>
            <a:ext cx="6248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909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Outline</a:t>
            </a:r>
          </a:p>
        </p:txBody>
      </p:sp>
      <p:sp>
        <p:nvSpPr>
          <p:cNvPr id="3" name="Content Placeholder 2"/>
          <p:cNvSpPr>
            <a:spLocks noGrp="1"/>
          </p:cNvSpPr>
          <p:nvPr>
            <p:ph idx="1"/>
          </p:nvPr>
        </p:nvSpPr>
        <p:spPr/>
        <p:txBody>
          <a:bodyPr>
            <a:normAutofit/>
          </a:bodyPr>
          <a:lstStyle/>
          <a:p>
            <a:r>
              <a:rPr lang="en-US" dirty="0"/>
              <a:t>Means of communicating with transit travelers</a:t>
            </a:r>
          </a:p>
          <a:p>
            <a:endParaRPr lang="en-US" dirty="0"/>
          </a:p>
          <a:p>
            <a:r>
              <a:rPr lang="en-US" dirty="0"/>
              <a:t>Advances in transit information provision</a:t>
            </a:r>
          </a:p>
          <a:p>
            <a:pPr lvl="1"/>
            <a:r>
              <a:rPr lang="en-US" dirty="0"/>
              <a:t>Online trip planning (Google Transit &amp; GTFS)</a:t>
            </a:r>
          </a:p>
          <a:p>
            <a:pPr lvl="1"/>
            <a:r>
              <a:rPr lang="en-US" dirty="0"/>
              <a:t>Real-time information</a:t>
            </a:r>
          </a:p>
          <a:p>
            <a:pPr lvl="1"/>
            <a:r>
              <a:rPr lang="en-US" dirty="0"/>
              <a:t>Service alerts</a:t>
            </a:r>
          </a:p>
          <a:p>
            <a:pPr lvl="1"/>
            <a:endParaRPr lang="en-US" dirty="0"/>
          </a:p>
          <a:p>
            <a:pPr marL="457200" lvl="1" indent="0">
              <a:buNone/>
            </a:pPr>
            <a:endParaRPr lang="en-US" dirty="0"/>
          </a:p>
        </p:txBody>
      </p:sp>
    </p:spTree>
    <p:extLst>
      <p:ext uri="{BB962C8B-B14F-4D97-AF65-F5344CB8AC3E}">
        <p14:creationId xmlns:p14="http://schemas.microsoft.com/office/powerpoint/2010/main" val="2095427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Enablers of real-time information</a:t>
            </a:r>
          </a:p>
        </p:txBody>
      </p:sp>
      <p:sp>
        <p:nvSpPr>
          <p:cNvPr id="3" name="Content Placeholder 2"/>
          <p:cNvSpPr>
            <a:spLocks noGrp="1"/>
          </p:cNvSpPr>
          <p:nvPr>
            <p:ph idx="1"/>
          </p:nvPr>
        </p:nvSpPr>
        <p:spPr>
          <a:xfrm>
            <a:off x="685800" y="1143000"/>
            <a:ext cx="7772400" cy="5486400"/>
          </a:xfrm>
        </p:spPr>
        <p:txBody>
          <a:bodyPr>
            <a:normAutofit/>
          </a:bodyPr>
          <a:lstStyle/>
          <a:p>
            <a:pPr marL="514350" indent="-514350">
              <a:buFont typeface="+mj-lt"/>
              <a:buAutoNum type="arabicPeriod"/>
            </a:pPr>
            <a:r>
              <a:rPr lang="en-US" dirty="0"/>
              <a:t>Increased use of AVL technology</a:t>
            </a:r>
          </a:p>
          <a:p>
            <a:pPr marL="514350" indent="-514350">
              <a:buFont typeface="+mj-lt"/>
              <a:buAutoNum type="arabicPeriod"/>
            </a:pPr>
            <a:r>
              <a:rPr lang="en-US" dirty="0"/>
              <a:t>Prevalence of mobile devices</a:t>
            </a:r>
          </a:p>
          <a:p>
            <a:pPr marL="514350" indent="-514350">
              <a:buFont typeface="+mj-lt"/>
              <a:buAutoNum type="arabicPeriod"/>
            </a:pPr>
            <a:r>
              <a:rPr lang="en-US" dirty="0"/>
              <a:t>Open, standardized data</a:t>
            </a:r>
          </a:p>
        </p:txBody>
      </p:sp>
      <p:pic>
        <p:nvPicPr>
          <p:cNvPr id="6" name="Picture 5"/>
          <p:cNvPicPr>
            <a:picLocks noChangeAspect="1"/>
          </p:cNvPicPr>
          <p:nvPr/>
        </p:nvPicPr>
        <p:blipFill>
          <a:blip r:embed="rId3"/>
          <a:stretch>
            <a:fillRect/>
          </a:stretch>
        </p:blipFill>
        <p:spPr>
          <a:xfrm>
            <a:off x="1752600" y="3167143"/>
            <a:ext cx="5967412" cy="3364885"/>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0E00EB6-326A-ECBD-A7F9-53BDC2117AA7}"/>
              </a:ext>
            </a:extLst>
          </p:cNvPr>
          <p:cNvSpPr/>
          <p:nvPr/>
        </p:nvSpPr>
        <p:spPr>
          <a:xfrm>
            <a:off x="685800" y="2286000"/>
            <a:ext cx="6248400" cy="609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BAE8A7D-8044-ACB8-8EA0-43A15767F5A9}"/>
              </a:ext>
            </a:extLst>
          </p:cNvPr>
          <p:cNvSpPr txBox="1"/>
          <p:nvPr/>
        </p:nvSpPr>
        <p:spPr>
          <a:xfrm>
            <a:off x="5715000" y="6583362"/>
            <a:ext cx="3429000" cy="381000"/>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Source: Rojas (2012)</a:t>
            </a:r>
          </a:p>
        </p:txBody>
      </p:sp>
    </p:spTree>
    <p:extLst>
      <p:ext uri="{BB962C8B-B14F-4D97-AF65-F5344CB8AC3E}">
        <p14:creationId xmlns:p14="http://schemas.microsoft.com/office/powerpoint/2010/main" val="60095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8877" y="-46618"/>
            <a:ext cx="8921260" cy="1143000"/>
          </a:xfrm>
        </p:spPr>
        <p:txBody>
          <a:bodyPr>
            <a:normAutofit/>
          </a:bodyPr>
          <a:lstStyle/>
          <a:p>
            <a:r>
              <a:rPr lang="en-US" dirty="0"/>
              <a:t>Potential Benefits of Real-Time Info Apps</a:t>
            </a:r>
          </a:p>
        </p:txBody>
      </p:sp>
      <p:graphicFrame>
        <p:nvGraphicFramePr>
          <p:cNvPr id="7" name="Content Placeholder 4"/>
          <p:cNvGraphicFramePr>
            <a:graphicFrameLocks/>
          </p:cNvGraphicFramePr>
          <p:nvPr/>
        </p:nvGraphicFramePr>
        <p:xfrm>
          <a:off x="643231" y="2129617"/>
          <a:ext cx="8382000" cy="83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312789" y="1464086"/>
            <a:ext cx="9033890" cy="338554"/>
          </a:xfrm>
          <a:prstGeom prst="rect">
            <a:avLst/>
          </a:prstGeom>
          <a:noFill/>
        </p:spPr>
        <p:txBody>
          <a:bodyPr wrap="square" rtlCol="0">
            <a:spAutoFit/>
          </a:bodyPr>
          <a:lstStyle/>
          <a:p>
            <a:pPr algn="ctr"/>
            <a:r>
              <a:rPr lang="en-US" sz="1600" dirty="0">
                <a:solidFill>
                  <a:schemeClr val="bg1">
                    <a:lumMod val="50000"/>
                  </a:schemeClr>
                </a:solidFill>
                <a:latin typeface="+mj-lt"/>
                <a:cs typeface="Arial" panose="020B0604020202020204" pitchFamily="34" charset="0"/>
              </a:rPr>
              <a:t>There are many potential benefits of providing real-time transit information apps to passengers.</a:t>
            </a:r>
          </a:p>
        </p:txBody>
      </p:sp>
      <p:grpSp>
        <p:nvGrpSpPr>
          <p:cNvPr id="5" name="Group 4"/>
          <p:cNvGrpSpPr/>
          <p:nvPr/>
        </p:nvGrpSpPr>
        <p:grpSpPr>
          <a:xfrm>
            <a:off x="854707" y="3638817"/>
            <a:ext cx="1553182" cy="1803130"/>
            <a:chOff x="906670" y="4369070"/>
            <a:chExt cx="1553182" cy="1803130"/>
          </a:xfrm>
        </p:grpSpPr>
        <p:grpSp>
          <p:nvGrpSpPr>
            <p:cNvPr id="4" name="Group 3"/>
            <p:cNvGrpSpPr/>
            <p:nvPr/>
          </p:nvGrpSpPr>
          <p:grpSpPr>
            <a:xfrm>
              <a:off x="906670" y="4369070"/>
              <a:ext cx="1493629" cy="1371313"/>
              <a:chOff x="906670" y="4369070"/>
              <a:chExt cx="1493629" cy="1371313"/>
            </a:xfrm>
          </p:grpSpPr>
          <p:pic>
            <p:nvPicPr>
              <p:cNvPr id="14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06670" y="5016409"/>
                <a:ext cx="448281" cy="723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9" name="TextBox 148"/>
              <p:cNvSpPr txBox="1"/>
              <p:nvPr/>
            </p:nvSpPr>
            <p:spPr>
              <a:xfrm>
                <a:off x="906670" y="5126996"/>
                <a:ext cx="448281" cy="400110"/>
              </a:xfrm>
              <a:prstGeom prst="rect">
                <a:avLst/>
              </a:prstGeom>
              <a:noFill/>
            </p:spPr>
            <p:txBody>
              <a:bodyPr wrap="square" rtlCol="0">
                <a:spAutoFit/>
              </a:bodyPr>
              <a:lstStyle/>
              <a:p>
                <a:pPr algn="ctr"/>
                <a:r>
                  <a:rPr lang="en-US" sz="1000" b="1" dirty="0">
                    <a:solidFill>
                      <a:schemeClr val="accent1"/>
                    </a:solidFill>
                  </a:rPr>
                  <a:t>10</a:t>
                </a:r>
              </a:p>
              <a:p>
                <a:pPr algn="ctr"/>
                <a:r>
                  <a:rPr lang="en-US" sz="1000" b="1" dirty="0">
                    <a:solidFill>
                      <a:schemeClr val="accent1"/>
                    </a:solidFill>
                  </a:rPr>
                  <a:t>9:36</a:t>
                </a:r>
              </a:p>
            </p:txBody>
          </p:sp>
          <p:sp>
            <p:nvSpPr>
              <p:cNvPr id="6" name="Rectangle 5"/>
              <p:cNvSpPr/>
              <p:nvPr/>
            </p:nvSpPr>
            <p:spPr>
              <a:xfrm>
                <a:off x="1414504" y="4369070"/>
                <a:ext cx="985795" cy="647338"/>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60" name="TextBox 59"/>
            <p:cNvSpPr txBox="1"/>
            <p:nvPr/>
          </p:nvSpPr>
          <p:spPr>
            <a:xfrm>
              <a:off x="1354952" y="4416333"/>
              <a:ext cx="1104900" cy="307777"/>
            </a:xfrm>
            <a:prstGeom prst="rect">
              <a:avLst/>
            </a:prstGeom>
            <a:noFill/>
          </p:spPr>
          <p:txBody>
            <a:bodyPr wrap="square" rtlCol="0">
              <a:spAutoFit/>
            </a:bodyPr>
            <a:lstStyle/>
            <a:p>
              <a:pPr algn="ctr"/>
              <a:r>
                <a:rPr lang="en-US" sz="1400" b="1" dirty="0">
                  <a:solidFill>
                    <a:schemeClr val="accent1"/>
                  </a:solidFill>
                </a:rPr>
                <a:t>Bus Stop</a:t>
              </a:r>
              <a:endParaRPr lang="en-US" b="1" dirty="0">
                <a:solidFill>
                  <a:schemeClr val="accent1"/>
                </a:solidFill>
              </a:endParaRPr>
            </a:p>
          </p:txBody>
        </p:sp>
        <p:cxnSp>
          <p:nvCxnSpPr>
            <p:cNvPr id="147" name="Straight Connector 146"/>
            <p:cNvCxnSpPr>
              <a:stCxn id="6" idx="2"/>
            </p:cNvCxnSpPr>
            <p:nvPr/>
          </p:nvCxnSpPr>
          <p:spPr>
            <a:xfrm>
              <a:off x="1907402" y="5016408"/>
              <a:ext cx="0" cy="1155792"/>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436772" y="3667125"/>
            <a:ext cx="744828" cy="1774822"/>
            <a:chOff x="4436772" y="3667125"/>
            <a:chExt cx="744828" cy="1774822"/>
          </a:xfrm>
        </p:grpSpPr>
        <p:sp>
          <p:nvSpPr>
            <p:cNvPr id="151" name="Smiley Face 150"/>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a:stCxn id="151"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a:off x="7780624" y="3598714"/>
            <a:ext cx="1207067" cy="1819634"/>
            <a:chOff x="7256935" y="3582646"/>
            <a:chExt cx="1207067" cy="1819634"/>
          </a:xfrm>
        </p:grpSpPr>
        <p:grpSp>
          <p:nvGrpSpPr>
            <p:cNvPr id="80" name="Group 79"/>
            <p:cNvGrpSpPr/>
            <p:nvPr/>
          </p:nvGrpSpPr>
          <p:grpSpPr>
            <a:xfrm>
              <a:off x="7256935" y="3582646"/>
              <a:ext cx="463002" cy="1058880"/>
              <a:chOff x="4436772" y="3667125"/>
              <a:chExt cx="744828" cy="1774822"/>
            </a:xfrm>
          </p:grpSpPr>
          <p:sp>
            <p:nvSpPr>
              <p:cNvPr id="116" name="Smiley Face 115"/>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7" name="Straight Connector 116"/>
              <p:cNvCxnSpPr>
                <a:stCxn id="116"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7409335" y="3735046"/>
              <a:ext cx="463002" cy="1058880"/>
              <a:chOff x="4436772" y="3667125"/>
              <a:chExt cx="744828" cy="1774822"/>
            </a:xfrm>
          </p:grpSpPr>
          <p:sp>
            <p:nvSpPr>
              <p:cNvPr id="110" name="Smiley Face 109"/>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Straight Connector 110"/>
              <p:cNvCxnSpPr>
                <a:stCxn id="110"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7561735" y="3887446"/>
              <a:ext cx="463002" cy="1058880"/>
              <a:chOff x="4436772" y="3667125"/>
              <a:chExt cx="744828" cy="1774822"/>
            </a:xfrm>
          </p:grpSpPr>
          <p:sp>
            <p:nvSpPr>
              <p:cNvPr id="104" name="Smiley Face 103"/>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Straight Connector 104"/>
              <p:cNvCxnSpPr>
                <a:stCxn id="104"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7714135" y="4039846"/>
              <a:ext cx="463002" cy="1058880"/>
              <a:chOff x="4436772" y="3667125"/>
              <a:chExt cx="744828" cy="1774822"/>
            </a:xfrm>
          </p:grpSpPr>
          <p:sp>
            <p:nvSpPr>
              <p:cNvPr id="98" name="Smiley Face 97"/>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a:stCxn id="98"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84" name="Group 83"/>
            <p:cNvGrpSpPr/>
            <p:nvPr/>
          </p:nvGrpSpPr>
          <p:grpSpPr>
            <a:xfrm>
              <a:off x="7866535" y="4192246"/>
              <a:ext cx="463002" cy="1058880"/>
              <a:chOff x="4436772" y="3667125"/>
              <a:chExt cx="744828" cy="1774822"/>
            </a:xfrm>
          </p:grpSpPr>
          <p:sp>
            <p:nvSpPr>
              <p:cNvPr id="92" name="Smiley Face 91"/>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Connector 92"/>
              <p:cNvCxnSpPr>
                <a:stCxn id="92"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8001000" y="4343400"/>
              <a:ext cx="463002" cy="1058880"/>
              <a:chOff x="4436772" y="3667125"/>
              <a:chExt cx="744828" cy="1774822"/>
            </a:xfrm>
          </p:grpSpPr>
          <p:sp>
            <p:nvSpPr>
              <p:cNvPr id="86" name="Smiley Face 85"/>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Connector 86"/>
              <p:cNvCxnSpPr>
                <a:stCxn id="86"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grpSp>
        <p:nvGrpSpPr>
          <p:cNvPr id="21" name="Group 20"/>
          <p:cNvGrpSpPr/>
          <p:nvPr/>
        </p:nvGrpSpPr>
        <p:grpSpPr>
          <a:xfrm>
            <a:off x="7126923" y="3608549"/>
            <a:ext cx="1207067" cy="1819634"/>
            <a:chOff x="7256935" y="3582646"/>
            <a:chExt cx="1207067" cy="1819634"/>
          </a:xfrm>
        </p:grpSpPr>
        <p:grpSp>
          <p:nvGrpSpPr>
            <p:cNvPr id="36" name="Group 35"/>
            <p:cNvGrpSpPr/>
            <p:nvPr/>
          </p:nvGrpSpPr>
          <p:grpSpPr>
            <a:xfrm>
              <a:off x="7256935" y="3582646"/>
              <a:ext cx="463002" cy="1058880"/>
              <a:chOff x="4436772" y="3667125"/>
              <a:chExt cx="744828" cy="1774822"/>
            </a:xfrm>
          </p:grpSpPr>
          <p:sp>
            <p:nvSpPr>
              <p:cNvPr id="37" name="Smiley Face 36"/>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a:stCxn id="37"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7409335" y="3735046"/>
              <a:ext cx="463002" cy="1058880"/>
              <a:chOff x="4436772" y="3667125"/>
              <a:chExt cx="744828" cy="1774822"/>
            </a:xfrm>
          </p:grpSpPr>
          <p:sp>
            <p:nvSpPr>
              <p:cNvPr id="44" name="Smiley Face 43"/>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a:stCxn id="44"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7561735" y="3887446"/>
              <a:ext cx="463002" cy="1058880"/>
              <a:chOff x="4436772" y="3667125"/>
              <a:chExt cx="744828" cy="1774822"/>
            </a:xfrm>
          </p:grpSpPr>
          <p:sp>
            <p:nvSpPr>
              <p:cNvPr id="51" name="Smiley Face 50"/>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p:cNvCxnSpPr>
                <a:stCxn id="51"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7714135" y="4039846"/>
              <a:ext cx="463002" cy="1058880"/>
              <a:chOff x="4436772" y="3667125"/>
              <a:chExt cx="744828" cy="1774822"/>
            </a:xfrm>
          </p:grpSpPr>
          <p:sp>
            <p:nvSpPr>
              <p:cNvPr id="58" name="Smiley Face 57"/>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58"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7866535" y="4192246"/>
              <a:ext cx="463002" cy="1058880"/>
              <a:chOff x="4436772" y="3667125"/>
              <a:chExt cx="744828" cy="1774822"/>
            </a:xfrm>
          </p:grpSpPr>
          <p:sp>
            <p:nvSpPr>
              <p:cNvPr id="66" name="Smiley Face 65"/>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a:stCxn id="66"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8001000" y="4343400"/>
              <a:ext cx="463002" cy="1058880"/>
              <a:chOff x="4436772" y="3667125"/>
              <a:chExt cx="744828" cy="1774822"/>
            </a:xfrm>
          </p:grpSpPr>
          <p:sp>
            <p:nvSpPr>
              <p:cNvPr id="73" name="Smiley Face 72"/>
              <p:cNvSpPr/>
              <p:nvPr/>
            </p:nvSpPr>
            <p:spPr>
              <a:xfrm>
                <a:off x="4495800" y="3667125"/>
                <a:ext cx="592428" cy="600075"/>
              </a:xfrm>
              <a:prstGeom prst="smileyFac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a:stCxn id="73" idx="4"/>
              </p:cNvCxnSpPr>
              <p:nvPr/>
            </p:nvCxnSpPr>
            <p:spPr>
              <a:xfrm>
                <a:off x="4792014" y="4267200"/>
                <a:ext cx="8586" cy="8950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4803832" y="4429082"/>
                <a:ext cx="377768" cy="2686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436772" y="4444865"/>
                <a:ext cx="392962" cy="2553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4806544" y="5158237"/>
                <a:ext cx="311096" cy="28371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4489681" y="5158237"/>
                <a:ext cx="310919" cy="251963"/>
              </a:xfrm>
              <a:prstGeom prst="line">
                <a:avLst/>
              </a:prstGeom>
              <a:ln w="57150"/>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5888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a:extLst>
              <a:ext uri="{FF2B5EF4-FFF2-40B4-BE49-F238E27FC236}">
                <a16:creationId xmlns:a16="http://schemas.microsoft.com/office/drawing/2014/main" id="{3FD36570-B89A-D1D6-94DC-D7C7F1720607}"/>
              </a:ext>
            </a:extLst>
          </p:cNvPr>
          <p:cNvGraphicFramePr>
            <a:graphicFrameLocks/>
          </p:cNvGraphicFramePr>
          <p:nvPr/>
        </p:nvGraphicFramePr>
        <p:xfrm>
          <a:off x="643231" y="2129617"/>
          <a:ext cx="8382000" cy="83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538877" y="-46618"/>
            <a:ext cx="8921260" cy="1143000"/>
          </a:xfrm>
        </p:spPr>
        <p:txBody>
          <a:bodyPr>
            <a:normAutofit/>
          </a:bodyPr>
          <a:lstStyle/>
          <a:p>
            <a:r>
              <a:rPr lang="en-US" dirty="0"/>
              <a:t>Benefits of Real-Time Information Apps</a:t>
            </a:r>
          </a:p>
        </p:txBody>
      </p:sp>
      <p:sp>
        <p:nvSpPr>
          <p:cNvPr id="9" name="Rounded Rectangle 8"/>
          <p:cNvSpPr/>
          <p:nvPr/>
        </p:nvSpPr>
        <p:spPr>
          <a:xfrm>
            <a:off x="762000" y="2819400"/>
            <a:ext cx="2209800" cy="213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1440">
              <a:spcBef>
                <a:spcPts val="6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Ferris, Watkins &amp; </a:t>
            </a:r>
            <a:r>
              <a:rPr lang="en-US" sz="1400" dirty="0" err="1">
                <a:solidFill>
                  <a:schemeClr val="bg1">
                    <a:lumMod val="50000"/>
                  </a:schemeClr>
                </a:solidFill>
                <a:latin typeface="Arial" panose="020B0604020202020204" pitchFamily="34" charset="0"/>
                <a:cs typeface="Arial" panose="020B0604020202020204" pitchFamily="34" charset="0"/>
              </a:rPr>
              <a:t>Borning</a:t>
            </a:r>
            <a:r>
              <a:rPr lang="en-US" sz="1400" dirty="0">
                <a:solidFill>
                  <a:schemeClr val="bg1">
                    <a:lumMod val="50000"/>
                  </a:schemeClr>
                </a:solidFill>
                <a:latin typeface="Arial" panose="020B0604020202020204" pitchFamily="34" charset="0"/>
                <a:cs typeface="Arial" panose="020B0604020202020204" pitchFamily="34" charset="0"/>
              </a:rPr>
              <a:t> (2010)</a:t>
            </a:r>
          </a:p>
          <a:p>
            <a:pPr lvl="0" indent="-91440">
              <a:spcBef>
                <a:spcPts val="6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Watkins, et al. (2011)</a:t>
            </a:r>
          </a:p>
          <a:p>
            <a:pPr lvl="0" indent="-91440">
              <a:spcBef>
                <a:spcPts val="6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Brakewood, </a:t>
            </a:r>
            <a:r>
              <a:rPr lang="en-US" sz="1400" dirty="0" err="1">
                <a:solidFill>
                  <a:schemeClr val="bg1">
                    <a:lumMod val="50000"/>
                  </a:schemeClr>
                </a:solidFill>
                <a:latin typeface="Arial" panose="020B0604020202020204" pitchFamily="34" charset="0"/>
                <a:cs typeface="Arial" panose="020B0604020202020204" pitchFamily="34" charset="0"/>
              </a:rPr>
              <a:t>Barbeau</a:t>
            </a:r>
            <a:r>
              <a:rPr lang="en-US" sz="1400" dirty="0">
                <a:solidFill>
                  <a:schemeClr val="bg1">
                    <a:lumMod val="50000"/>
                  </a:schemeClr>
                </a:solidFill>
                <a:latin typeface="Arial" panose="020B0604020202020204" pitchFamily="34" charset="0"/>
                <a:cs typeface="Arial" panose="020B0604020202020204" pitchFamily="34" charset="0"/>
              </a:rPr>
              <a:t> &amp; Watkins (2014)</a:t>
            </a:r>
          </a:p>
          <a:p>
            <a:pPr lvl="0" indent="-91440">
              <a:spcBef>
                <a:spcPts val="6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Brakewood, Rojas, et al. (2015)</a:t>
            </a:r>
          </a:p>
          <a:p>
            <a:pPr lvl="0" indent="-91440">
              <a:spcBef>
                <a:spcPts val="6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Others … </a:t>
            </a:r>
          </a:p>
        </p:txBody>
      </p:sp>
      <p:sp>
        <p:nvSpPr>
          <p:cNvPr id="122" name="Rounded Rectangle 121"/>
          <p:cNvSpPr/>
          <p:nvPr/>
        </p:nvSpPr>
        <p:spPr>
          <a:xfrm>
            <a:off x="3733800" y="2821459"/>
            <a:ext cx="2209800" cy="213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1440">
              <a:spcBef>
                <a:spcPts val="6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Ferris, Watkins &amp; </a:t>
            </a:r>
            <a:r>
              <a:rPr lang="en-US" sz="1400" dirty="0" err="1">
                <a:solidFill>
                  <a:schemeClr val="bg1">
                    <a:lumMod val="50000"/>
                  </a:schemeClr>
                </a:solidFill>
                <a:latin typeface="Arial" panose="020B0604020202020204" pitchFamily="34" charset="0"/>
                <a:cs typeface="Arial" panose="020B0604020202020204" pitchFamily="34" charset="0"/>
              </a:rPr>
              <a:t>Borning</a:t>
            </a:r>
            <a:r>
              <a:rPr lang="en-US" sz="1400" dirty="0">
                <a:solidFill>
                  <a:schemeClr val="bg1">
                    <a:lumMod val="50000"/>
                  </a:schemeClr>
                </a:solidFill>
                <a:latin typeface="Arial" panose="020B0604020202020204" pitchFamily="34" charset="0"/>
                <a:cs typeface="Arial" panose="020B0604020202020204" pitchFamily="34" charset="0"/>
              </a:rPr>
              <a:t> (2010)</a:t>
            </a:r>
          </a:p>
          <a:p>
            <a:pPr lvl="0" indent="-91440">
              <a:spcBef>
                <a:spcPts val="600"/>
              </a:spcBef>
              <a:buFont typeface="Arial" panose="020B0604020202020204" pitchFamily="34" charset="0"/>
              <a:buChar char="•"/>
            </a:pPr>
            <a:r>
              <a:rPr lang="en-US" sz="1400" dirty="0" err="1">
                <a:solidFill>
                  <a:schemeClr val="bg1">
                    <a:lumMod val="50000"/>
                  </a:schemeClr>
                </a:solidFill>
                <a:latin typeface="Arial" panose="020B0604020202020204" pitchFamily="34" charset="0"/>
                <a:cs typeface="Arial" panose="020B0604020202020204" pitchFamily="34" charset="0"/>
              </a:rPr>
              <a:t>Gooze</a:t>
            </a:r>
            <a:r>
              <a:rPr lang="en-US" sz="1400" dirty="0">
                <a:solidFill>
                  <a:schemeClr val="bg1">
                    <a:lumMod val="50000"/>
                  </a:schemeClr>
                </a:solidFill>
                <a:latin typeface="Arial" panose="020B0604020202020204" pitchFamily="34" charset="0"/>
                <a:cs typeface="Arial" panose="020B0604020202020204" pitchFamily="34" charset="0"/>
              </a:rPr>
              <a:t>, Watkins &amp; </a:t>
            </a:r>
            <a:r>
              <a:rPr lang="en-US" sz="1400" dirty="0" err="1">
                <a:solidFill>
                  <a:schemeClr val="bg1">
                    <a:lumMod val="50000"/>
                  </a:schemeClr>
                </a:solidFill>
                <a:latin typeface="Arial" panose="020B0604020202020204" pitchFamily="34" charset="0"/>
                <a:cs typeface="Arial" panose="020B0604020202020204" pitchFamily="34" charset="0"/>
              </a:rPr>
              <a:t>Borning</a:t>
            </a:r>
            <a:r>
              <a:rPr lang="en-US" sz="1400" dirty="0">
                <a:solidFill>
                  <a:schemeClr val="bg1">
                    <a:lumMod val="50000"/>
                  </a:schemeClr>
                </a:solidFill>
                <a:latin typeface="Arial" panose="020B0604020202020204" pitchFamily="34" charset="0"/>
                <a:cs typeface="Arial" panose="020B0604020202020204" pitchFamily="34" charset="0"/>
              </a:rPr>
              <a:t> (2013)</a:t>
            </a:r>
          </a:p>
          <a:p>
            <a:pPr lvl="0" indent="-91440">
              <a:spcBef>
                <a:spcPts val="6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Brakewood, </a:t>
            </a:r>
            <a:r>
              <a:rPr lang="en-US" sz="1400" dirty="0" err="1">
                <a:solidFill>
                  <a:schemeClr val="bg1">
                    <a:lumMod val="50000"/>
                  </a:schemeClr>
                </a:solidFill>
                <a:latin typeface="Arial" panose="020B0604020202020204" pitchFamily="34" charset="0"/>
                <a:cs typeface="Arial" panose="020B0604020202020204" pitchFamily="34" charset="0"/>
              </a:rPr>
              <a:t>Barbeau</a:t>
            </a:r>
            <a:r>
              <a:rPr lang="en-US" sz="1400" dirty="0">
                <a:solidFill>
                  <a:schemeClr val="bg1">
                    <a:lumMod val="50000"/>
                  </a:schemeClr>
                </a:solidFill>
                <a:latin typeface="Arial" panose="020B0604020202020204" pitchFamily="34" charset="0"/>
                <a:cs typeface="Arial" panose="020B0604020202020204" pitchFamily="34" charset="0"/>
              </a:rPr>
              <a:t> &amp; Watkins (2014)</a:t>
            </a:r>
          </a:p>
          <a:p>
            <a:pPr lvl="0" indent="-91440">
              <a:spcBef>
                <a:spcPts val="6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Others … </a:t>
            </a:r>
          </a:p>
          <a:p>
            <a:pPr lvl="0" indent="-91440">
              <a:spcBef>
                <a:spcPts val="600"/>
              </a:spcBef>
              <a:buFont typeface="Arial" panose="020B0604020202020204" pitchFamily="34" charset="0"/>
              <a:buChar char="•"/>
            </a:pP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123" name="Rounded Rectangle 122"/>
          <p:cNvSpPr/>
          <p:nvPr/>
        </p:nvSpPr>
        <p:spPr>
          <a:xfrm>
            <a:off x="6799952" y="2819400"/>
            <a:ext cx="2209800" cy="2133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91440">
              <a:spcBef>
                <a:spcPts val="1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Tang &amp; </a:t>
            </a:r>
            <a:r>
              <a:rPr lang="en-US" sz="1400" dirty="0" err="1">
                <a:solidFill>
                  <a:schemeClr val="bg1">
                    <a:lumMod val="50000"/>
                  </a:schemeClr>
                </a:solidFill>
                <a:latin typeface="Arial" panose="020B0604020202020204" pitchFamily="34" charset="0"/>
                <a:cs typeface="Arial" panose="020B0604020202020204" pitchFamily="34" charset="0"/>
              </a:rPr>
              <a:t>Thakuriah</a:t>
            </a:r>
            <a:r>
              <a:rPr lang="en-US" sz="1400" dirty="0">
                <a:solidFill>
                  <a:schemeClr val="bg1">
                    <a:lumMod val="50000"/>
                  </a:schemeClr>
                </a:solidFill>
                <a:latin typeface="Arial" panose="020B0604020202020204" pitchFamily="34" charset="0"/>
                <a:cs typeface="Arial" panose="020B0604020202020204" pitchFamily="34" charset="0"/>
              </a:rPr>
              <a:t> (2011)</a:t>
            </a:r>
          </a:p>
          <a:p>
            <a:pPr lvl="0" indent="-91440">
              <a:spcBef>
                <a:spcPts val="1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Tang &amp; </a:t>
            </a:r>
            <a:r>
              <a:rPr lang="en-US" sz="1400" dirty="0" err="1">
                <a:solidFill>
                  <a:schemeClr val="bg1">
                    <a:lumMod val="50000"/>
                  </a:schemeClr>
                </a:solidFill>
                <a:latin typeface="Arial" panose="020B0604020202020204" pitchFamily="34" charset="0"/>
                <a:cs typeface="Arial" panose="020B0604020202020204" pitchFamily="34" charset="0"/>
              </a:rPr>
              <a:t>Thakuriah</a:t>
            </a:r>
            <a:r>
              <a:rPr lang="en-US" sz="1400" dirty="0">
                <a:solidFill>
                  <a:schemeClr val="bg1">
                    <a:lumMod val="50000"/>
                  </a:schemeClr>
                </a:solidFill>
                <a:latin typeface="Arial" panose="020B0604020202020204" pitchFamily="34" charset="0"/>
                <a:cs typeface="Arial" panose="020B0604020202020204" pitchFamily="34" charset="0"/>
              </a:rPr>
              <a:t> (2012)</a:t>
            </a:r>
          </a:p>
          <a:p>
            <a:pPr lvl="0" indent="-91440">
              <a:spcBef>
                <a:spcPts val="1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Brakewood, Macfarlane &amp; Watkins (2015)</a:t>
            </a:r>
          </a:p>
          <a:p>
            <a:pPr lvl="0" indent="-91440">
              <a:spcBef>
                <a:spcPts val="100"/>
              </a:spcBef>
              <a:buFont typeface="Arial" panose="020B0604020202020204" pitchFamily="34" charset="0"/>
              <a:buChar char="•"/>
            </a:pPr>
            <a:r>
              <a:rPr lang="en-US" sz="1400" dirty="0">
                <a:solidFill>
                  <a:schemeClr val="bg1">
                    <a:lumMod val="50000"/>
                  </a:schemeClr>
                </a:solidFill>
                <a:latin typeface="Arial" panose="020B0604020202020204" pitchFamily="34" charset="0"/>
                <a:cs typeface="Arial" panose="020B0604020202020204" pitchFamily="34" charset="0"/>
              </a:rPr>
              <a:t>Others … </a:t>
            </a:r>
          </a:p>
          <a:p>
            <a:pPr lvl="0" indent="-91440">
              <a:spcBef>
                <a:spcPts val="100"/>
              </a:spcBef>
              <a:buFont typeface="Arial" panose="020B0604020202020204" pitchFamily="34" charset="0"/>
              <a:buChar char="•"/>
            </a:pPr>
            <a:endParaRPr lang="en-US" sz="1400" dirty="0">
              <a:solidFill>
                <a:schemeClr val="bg1">
                  <a:lumMod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691EF59-126F-6944-1F8A-CAA86E110C35}"/>
              </a:ext>
            </a:extLst>
          </p:cNvPr>
          <p:cNvSpPr txBox="1"/>
          <p:nvPr/>
        </p:nvSpPr>
        <p:spPr>
          <a:xfrm>
            <a:off x="312789" y="1464086"/>
            <a:ext cx="9033890" cy="338554"/>
          </a:xfrm>
          <a:prstGeom prst="rect">
            <a:avLst/>
          </a:prstGeom>
          <a:noFill/>
        </p:spPr>
        <p:txBody>
          <a:bodyPr wrap="square" rtlCol="0">
            <a:spAutoFit/>
          </a:bodyPr>
          <a:lstStyle/>
          <a:p>
            <a:pPr algn="ctr"/>
            <a:r>
              <a:rPr lang="en-US" sz="1600" dirty="0">
                <a:solidFill>
                  <a:schemeClr val="bg1">
                    <a:lumMod val="50000"/>
                  </a:schemeClr>
                </a:solidFill>
                <a:latin typeface="+mj-lt"/>
                <a:cs typeface="Arial" panose="020B0604020202020204" pitchFamily="34" charset="0"/>
              </a:rPr>
              <a:t>Numerous studies provide evidence supporting these passenger benefits.</a:t>
            </a:r>
          </a:p>
        </p:txBody>
      </p:sp>
    </p:spTree>
    <p:extLst>
      <p:ext uri="{BB962C8B-B14F-4D97-AF65-F5344CB8AC3E}">
        <p14:creationId xmlns:p14="http://schemas.microsoft.com/office/powerpoint/2010/main" val="3673288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33296"/>
            <a:ext cx="8921260" cy="1143000"/>
          </a:xfrm>
        </p:spPr>
        <p:txBody>
          <a:bodyPr>
            <a:normAutofit/>
          </a:bodyPr>
          <a:lstStyle/>
          <a:p>
            <a:r>
              <a:rPr lang="en-US" dirty="0"/>
              <a:t>Summary of Real-Time Info Benefits</a:t>
            </a:r>
          </a:p>
        </p:txBody>
      </p:sp>
      <p:pic>
        <p:nvPicPr>
          <p:cNvPr id="5" name="Content Placeholder 4"/>
          <p:cNvPicPr>
            <a:picLocks noGrp="1" noChangeAspect="1"/>
          </p:cNvPicPr>
          <p:nvPr>
            <p:ph idx="1"/>
          </p:nvPr>
        </p:nvPicPr>
        <p:blipFill rotWithShape="1">
          <a:blip r:embed="rId3"/>
          <a:srcRect l="1378" t="959" r="5249"/>
          <a:stretch/>
        </p:blipFill>
        <p:spPr>
          <a:xfrm>
            <a:off x="1296927" y="1748959"/>
            <a:ext cx="5032641" cy="4316881"/>
          </a:xfrm>
          <a:prstGeom prst="rect">
            <a:avLst/>
          </a:prstGeom>
        </p:spPr>
      </p:pic>
      <p:sp>
        <p:nvSpPr>
          <p:cNvPr id="8" name="TextBox 7"/>
          <p:cNvSpPr txBox="1"/>
          <p:nvPr/>
        </p:nvSpPr>
        <p:spPr>
          <a:xfrm>
            <a:off x="609600" y="6611779"/>
            <a:ext cx="8562975" cy="246221"/>
          </a:xfrm>
          <a:prstGeom prst="rect">
            <a:avLst/>
          </a:prstGeom>
          <a:noFill/>
        </p:spPr>
        <p:txBody>
          <a:bodyPr wrap="square" rtlCol="0">
            <a:spAutoFit/>
          </a:bodyPr>
          <a:lstStyle/>
          <a:p>
            <a:r>
              <a:rPr lang="en-US" sz="1000" dirty="0">
                <a:solidFill>
                  <a:schemeClr val="bg1">
                    <a:lumMod val="50000"/>
                  </a:schemeClr>
                </a:solidFill>
                <a:latin typeface="Corbel" panose="020B0503020204020204" pitchFamily="34" charset="0"/>
                <a:cs typeface="Arial" panose="020B0604020202020204" pitchFamily="34" charset="0"/>
              </a:rPr>
              <a:t>Brakewood and Watkins (2018). A literature review of the passenger benefits of real-time transit information. </a:t>
            </a:r>
            <a:r>
              <a:rPr lang="en-US" sz="1000" i="1" dirty="0">
                <a:solidFill>
                  <a:schemeClr val="bg1">
                    <a:lumMod val="50000"/>
                  </a:schemeClr>
                </a:solidFill>
                <a:latin typeface="Corbel" panose="020B0503020204020204" pitchFamily="34" charset="0"/>
                <a:cs typeface="Arial" panose="020B0604020202020204" pitchFamily="34" charset="0"/>
              </a:rPr>
              <a:t>Transport Reviews.</a:t>
            </a:r>
          </a:p>
        </p:txBody>
      </p:sp>
      <p:pic>
        <p:nvPicPr>
          <p:cNvPr id="4" name="Picture 3"/>
          <p:cNvPicPr>
            <a:picLocks noChangeAspect="1"/>
          </p:cNvPicPr>
          <p:nvPr/>
        </p:nvPicPr>
        <p:blipFill rotWithShape="1">
          <a:blip r:embed="rId4"/>
          <a:srcRect l="1816" t="5340" r="62270" b="21593"/>
          <a:stretch/>
        </p:blipFill>
        <p:spPr>
          <a:xfrm>
            <a:off x="6629400" y="1709410"/>
            <a:ext cx="1553073" cy="194449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4533" t="23134" r="75064" b="36821"/>
          <a:stretch/>
        </p:blipFill>
        <p:spPr>
          <a:xfrm>
            <a:off x="6608064" y="3794675"/>
            <a:ext cx="1595743" cy="1927351"/>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048000" y="1748959"/>
            <a:ext cx="609600" cy="39730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45691" y="1757653"/>
            <a:ext cx="531873" cy="397306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7200" y="1202355"/>
            <a:ext cx="8036728" cy="338554"/>
          </a:xfrm>
          <a:prstGeom prst="rect">
            <a:avLst/>
          </a:prstGeom>
          <a:noFill/>
        </p:spPr>
        <p:txBody>
          <a:bodyPr wrap="square" rtlCol="0">
            <a:spAutoFit/>
          </a:bodyPr>
          <a:lstStyle/>
          <a:p>
            <a:pPr algn="ctr"/>
            <a:r>
              <a:rPr lang="en-US" sz="1600" dirty="0">
                <a:solidFill>
                  <a:schemeClr val="bg1">
                    <a:lumMod val="50000"/>
                  </a:schemeClr>
                </a:solidFill>
                <a:latin typeface="+mj-lt"/>
                <a:cs typeface="Arial" panose="020B0604020202020204" pitchFamily="34" charset="0"/>
              </a:rPr>
              <a:t>There are (at least) 28 studies evaluating the benefits of real-time information. </a:t>
            </a:r>
          </a:p>
        </p:txBody>
      </p:sp>
      <p:sp>
        <p:nvSpPr>
          <p:cNvPr id="12" name="TextBox 11"/>
          <p:cNvSpPr txBox="1"/>
          <p:nvPr/>
        </p:nvSpPr>
        <p:spPr>
          <a:xfrm>
            <a:off x="609599" y="6310661"/>
            <a:ext cx="8562975" cy="400110"/>
          </a:xfrm>
          <a:prstGeom prst="rect">
            <a:avLst/>
          </a:prstGeom>
          <a:noFill/>
        </p:spPr>
        <p:txBody>
          <a:bodyPr wrap="square" rtlCol="0">
            <a:spAutoFit/>
          </a:bodyPr>
          <a:lstStyle/>
          <a:p>
            <a:r>
              <a:rPr lang="en-US" sz="1000" dirty="0">
                <a:solidFill>
                  <a:schemeClr val="bg1">
                    <a:lumMod val="50000"/>
                  </a:schemeClr>
                </a:solidFill>
                <a:latin typeface="+mj-lt"/>
                <a:cs typeface="Arial" panose="020B0604020202020204" pitchFamily="34" charset="0"/>
              </a:rPr>
              <a:t>Sidewalk labs: https://medium.com/sidewalk-talk/the-real-benefits-of-real-time-transit-data-1fee19988b73</a:t>
            </a:r>
          </a:p>
          <a:p>
            <a:r>
              <a:rPr lang="en-US" sz="1000" dirty="0">
                <a:solidFill>
                  <a:schemeClr val="bg1">
                    <a:lumMod val="50000"/>
                  </a:schemeClr>
                </a:solidFill>
                <a:latin typeface="+mj-lt"/>
                <a:cs typeface="Arial" panose="020B0604020202020204" pitchFamily="34" charset="0"/>
              </a:rPr>
              <a:t>Talking Headways podcast: https://usa.streetsblog.org/2019/06/20/talking-headways-podcast-the-potential-of-real-time-information/ </a:t>
            </a:r>
          </a:p>
        </p:txBody>
      </p:sp>
    </p:spTree>
    <p:extLst>
      <p:ext uri="{BB962C8B-B14F-4D97-AF65-F5344CB8AC3E}">
        <p14:creationId xmlns:p14="http://schemas.microsoft.com/office/powerpoint/2010/main" val="13869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Service alerts</a:t>
            </a:r>
          </a:p>
        </p:txBody>
      </p:sp>
      <p:sp>
        <p:nvSpPr>
          <p:cNvPr id="5" name="Text Placeholder 4"/>
          <p:cNvSpPr>
            <a:spLocks noGrp="1"/>
          </p:cNvSpPr>
          <p:nvPr>
            <p:ph type="body" idx="1"/>
          </p:nvPr>
        </p:nvSpPr>
        <p:spPr>
          <a:xfrm>
            <a:off x="722313" y="3962400"/>
            <a:ext cx="7772400" cy="1500187"/>
          </a:xfrm>
        </p:spPr>
        <p:txBody>
          <a:bodyPr/>
          <a:lstStyle/>
          <a:p>
            <a:r>
              <a:rPr lang="en-US" dirty="0"/>
              <a:t>Telling riders if something goes wrong with service</a:t>
            </a:r>
          </a:p>
        </p:txBody>
      </p:sp>
    </p:spTree>
    <p:extLst>
      <p:ext uri="{BB962C8B-B14F-4D97-AF65-F5344CB8AC3E}">
        <p14:creationId xmlns:p14="http://schemas.microsoft.com/office/powerpoint/2010/main" val="677340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 Alerts: Today</a:t>
            </a:r>
          </a:p>
        </p:txBody>
      </p:sp>
      <p:sp>
        <p:nvSpPr>
          <p:cNvPr id="3" name="Content Placeholder 2"/>
          <p:cNvSpPr>
            <a:spLocks noGrp="1"/>
          </p:cNvSpPr>
          <p:nvPr>
            <p:ph sz="half" idx="1"/>
          </p:nvPr>
        </p:nvSpPr>
        <p:spPr>
          <a:xfrm>
            <a:off x="762000" y="1257299"/>
            <a:ext cx="4800600" cy="4525963"/>
          </a:xfrm>
        </p:spPr>
        <p:txBody>
          <a:bodyPr/>
          <a:lstStyle/>
          <a:p>
            <a:r>
              <a:rPr lang="en-US" dirty="0"/>
              <a:t>Text message</a:t>
            </a:r>
          </a:p>
          <a:p>
            <a:endParaRPr lang="en-US" dirty="0"/>
          </a:p>
          <a:p>
            <a:r>
              <a:rPr lang="en-US" dirty="0"/>
              <a:t>Email</a:t>
            </a:r>
          </a:p>
          <a:p>
            <a:endParaRPr lang="en-US" dirty="0"/>
          </a:p>
          <a:p>
            <a:r>
              <a:rPr lang="en-US" dirty="0"/>
              <a:t>Websites</a:t>
            </a:r>
          </a:p>
          <a:p>
            <a:endParaRPr lang="en-US" dirty="0"/>
          </a:p>
          <a:p>
            <a:r>
              <a:rPr lang="en-US" dirty="0"/>
              <a:t>Social Media</a:t>
            </a:r>
          </a:p>
          <a:p>
            <a:endParaRPr lang="en-US" dirty="0"/>
          </a:p>
          <a:p>
            <a:endParaRPr lang="en-US" dirty="0"/>
          </a:p>
        </p:txBody>
      </p:sp>
      <p:pic>
        <p:nvPicPr>
          <p:cNvPr id="14" name="Picture 13"/>
          <p:cNvPicPr>
            <a:picLocks noChangeAspect="1"/>
          </p:cNvPicPr>
          <p:nvPr/>
        </p:nvPicPr>
        <p:blipFill rotWithShape="1">
          <a:blip r:embed="rId3"/>
          <a:srcRect l="34406" t="12741" r="21119" b="11982"/>
          <a:stretch/>
        </p:blipFill>
        <p:spPr>
          <a:xfrm>
            <a:off x="4114800" y="1257299"/>
            <a:ext cx="4513729" cy="429736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410200" y="6583362"/>
            <a:ext cx="3733800" cy="274638"/>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https://twitter.com/NYCTBus?lang=en</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650295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 Alerts: Today</a:t>
            </a:r>
          </a:p>
        </p:txBody>
      </p:sp>
      <p:pic>
        <p:nvPicPr>
          <p:cNvPr id="12" name="Picture 4"/>
          <p:cNvPicPr>
            <a:picLocks noGrp="1" noChangeAspect="1" noChangeArrowheads="1"/>
          </p:cNvPicPr>
          <p:nvPr>
            <p:ph sz="half" idx="2"/>
          </p:nvPr>
        </p:nvPicPr>
        <p:blipFill>
          <a:blip r:embed="rId3" cstate="print"/>
          <a:srcRect l="10114" t="6250" r="60105" b="28403"/>
          <a:stretch>
            <a:fillRect/>
          </a:stretch>
        </p:blipFill>
        <p:spPr bwMode="auto">
          <a:xfrm>
            <a:off x="2093659" y="1854200"/>
            <a:ext cx="5472150" cy="4370294"/>
          </a:xfrm>
          <a:prstGeom prst="rect">
            <a:avLst/>
          </a:prstGeom>
          <a:noFill/>
          <a:ln w="9525">
            <a:noFill/>
            <a:miter lim="800000"/>
            <a:headEnd/>
            <a:tailEnd/>
          </a:ln>
        </p:spPr>
      </p:pic>
      <p:sp>
        <p:nvSpPr>
          <p:cNvPr id="6" name="TextBox 5"/>
          <p:cNvSpPr txBox="1"/>
          <p:nvPr/>
        </p:nvSpPr>
        <p:spPr>
          <a:xfrm>
            <a:off x="3124200" y="6553200"/>
            <a:ext cx="6019800" cy="304800"/>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http://web.mta.info/weekender/stationview.html?x=445&amp;y=336</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TextBox 2">
            <a:extLst>
              <a:ext uri="{FF2B5EF4-FFF2-40B4-BE49-F238E27FC236}">
                <a16:creationId xmlns:a16="http://schemas.microsoft.com/office/drawing/2014/main" id="{9DF34497-D121-1474-1066-4A1D02CE5368}"/>
              </a:ext>
            </a:extLst>
          </p:cNvPr>
          <p:cNvSpPr txBox="1"/>
          <p:nvPr/>
        </p:nvSpPr>
        <p:spPr>
          <a:xfrm>
            <a:off x="312789" y="1464086"/>
            <a:ext cx="9033890" cy="338554"/>
          </a:xfrm>
          <a:prstGeom prst="rect">
            <a:avLst/>
          </a:prstGeom>
          <a:noFill/>
        </p:spPr>
        <p:txBody>
          <a:bodyPr wrap="square" rtlCol="0">
            <a:spAutoFit/>
          </a:bodyPr>
          <a:lstStyle/>
          <a:p>
            <a:pPr algn="ctr"/>
            <a:r>
              <a:rPr lang="en-US" sz="1600" dirty="0">
                <a:solidFill>
                  <a:schemeClr val="bg1">
                    <a:lumMod val="50000"/>
                  </a:schemeClr>
                </a:solidFill>
                <a:latin typeface="+mj-lt"/>
                <a:cs typeface="Arial" panose="020B0604020202020204" pitchFamily="34" charset="0"/>
              </a:rPr>
              <a:t>Information about planned service changes.</a:t>
            </a:r>
          </a:p>
        </p:txBody>
      </p:sp>
    </p:spTree>
    <p:extLst>
      <p:ext uri="{BB962C8B-B14F-4D97-AF65-F5344CB8AC3E}">
        <p14:creationId xmlns:p14="http://schemas.microsoft.com/office/powerpoint/2010/main" val="1748114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 Alerts: Today</a:t>
            </a:r>
          </a:p>
        </p:txBody>
      </p:sp>
      <p:pic>
        <p:nvPicPr>
          <p:cNvPr id="4" name="Picture 3"/>
          <p:cNvPicPr>
            <a:picLocks noChangeAspect="1"/>
          </p:cNvPicPr>
          <p:nvPr/>
        </p:nvPicPr>
        <p:blipFill rotWithShape="1">
          <a:blip r:embed="rId3"/>
          <a:srcRect l="36724" t="28123" r="25988" b="21266"/>
          <a:stretch/>
        </p:blipFill>
        <p:spPr>
          <a:xfrm>
            <a:off x="914400" y="1565738"/>
            <a:ext cx="5029200" cy="383968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4"/>
          <a:srcRect l="36557" t="25110" r="25225" b="39441"/>
          <a:stretch/>
        </p:blipFill>
        <p:spPr>
          <a:xfrm>
            <a:off x="6019800" y="5114349"/>
            <a:ext cx="2996045" cy="1563153"/>
          </a:xfrm>
          <a:prstGeom prst="rect">
            <a:avLst/>
          </a:prstGeom>
          <a:ln>
            <a:noFill/>
          </a:ln>
          <a:effectLst>
            <a:outerShdw blurRad="292100" dist="139700" dir="2700000" algn="tl" rotWithShape="0">
              <a:srgbClr val="333333">
                <a:alpha val="65000"/>
              </a:srgbClr>
            </a:outerShdw>
          </a:effectLst>
        </p:spPr>
      </p:pic>
      <p:cxnSp>
        <p:nvCxnSpPr>
          <p:cNvPr id="6" name="Straight Arrow Connector 5"/>
          <p:cNvCxnSpPr/>
          <p:nvPr/>
        </p:nvCxnSpPr>
        <p:spPr>
          <a:xfrm>
            <a:off x="5817177" y="3352800"/>
            <a:ext cx="1904010" cy="153764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a:off x="380011" y="6583362"/>
            <a:ext cx="2744190" cy="304800"/>
          </a:xfrm>
          <a:prstGeom prst="rect">
            <a:avLst/>
          </a:prstGeom>
        </p:spPr>
        <p:txBody>
          <a:bodyPr vert="horz" wrap="square" lIns="91440" tIns="45720" rIns="91440" bIns="45720" rtlCol="0">
            <a:normAutofit/>
          </a:bodyPr>
          <a:lstStyle/>
          <a:p>
            <a:pPr algn="ctr">
              <a:spcBef>
                <a:spcPct val="20000"/>
              </a:spcBef>
            </a:pPr>
            <a:r>
              <a:rPr lang="en-US" sz="1000" dirty="0">
                <a:solidFill>
                  <a:schemeClr val="tx1">
                    <a:tint val="75000"/>
                  </a:schemeClr>
                </a:solidFill>
              </a:rPr>
              <a:t>http://travel.mtanyct.info/serviceadvisory/</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TextBox 2">
            <a:extLst>
              <a:ext uri="{FF2B5EF4-FFF2-40B4-BE49-F238E27FC236}">
                <a16:creationId xmlns:a16="http://schemas.microsoft.com/office/drawing/2014/main" id="{C2BCA6A0-D6BF-0918-90B9-8CDAAF1DF0B3}"/>
              </a:ext>
            </a:extLst>
          </p:cNvPr>
          <p:cNvSpPr txBox="1"/>
          <p:nvPr/>
        </p:nvSpPr>
        <p:spPr>
          <a:xfrm>
            <a:off x="914400" y="1127261"/>
            <a:ext cx="9033890" cy="338554"/>
          </a:xfrm>
          <a:prstGeom prst="rect">
            <a:avLst/>
          </a:prstGeom>
          <a:noFill/>
        </p:spPr>
        <p:txBody>
          <a:bodyPr wrap="square" rtlCol="0">
            <a:spAutoFit/>
          </a:bodyPr>
          <a:lstStyle/>
          <a:p>
            <a:r>
              <a:rPr lang="en-US" sz="1600" dirty="0">
                <a:solidFill>
                  <a:schemeClr val="bg1">
                    <a:lumMod val="50000"/>
                  </a:schemeClr>
                </a:solidFill>
                <a:latin typeface="+mj-lt"/>
                <a:cs typeface="Arial" panose="020B0604020202020204" pitchFamily="34" charset="0"/>
              </a:rPr>
              <a:t>Information about unplanned service changes.</a:t>
            </a:r>
          </a:p>
        </p:txBody>
      </p:sp>
    </p:spTree>
    <p:extLst>
      <p:ext uri="{BB962C8B-B14F-4D97-AF65-F5344CB8AC3E}">
        <p14:creationId xmlns:p14="http://schemas.microsoft.com/office/powerpoint/2010/main" val="2311343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Improving Service Alerts</a:t>
            </a:r>
          </a:p>
        </p:txBody>
      </p:sp>
      <p:sp>
        <p:nvSpPr>
          <p:cNvPr id="3" name="Content Placeholder 2"/>
          <p:cNvSpPr>
            <a:spLocks noGrp="1"/>
          </p:cNvSpPr>
          <p:nvPr>
            <p:ph idx="1"/>
          </p:nvPr>
        </p:nvSpPr>
        <p:spPr/>
        <p:txBody>
          <a:bodyPr>
            <a:normAutofit/>
          </a:bodyPr>
          <a:lstStyle/>
          <a:p>
            <a:r>
              <a:rPr lang="en-US" dirty="0"/>
              <a:t>Inform riders about alerts</a:t>
            </a:r>
          </a:p>
          <a:p>
            <a:pPr lvl="1"/>
            <a:r>
              <a:rPr lang="en-US" dirty="0"/>
              <a:t>Real-time</a:t>
            </a:r>
          </a:p>
          <a:p>
            <a:pPr lvl="1"/>
            <a:r>
              <a:rPr lang="en-US" dirty="0"/>
              <a:t>Individually</a:t>
            </a:r>
          </a:p>
          <a:p>
            <a:pPr lvl="1"/>
            <a:endParaRPr lang="en-US" dirty="0"/>
          </a:p>
          <a:p>
            <a:r>
              <a:rPr lang="en-US" dirty="0"/>
              <a:t>Barriers</a:t>
            </a:r>
          </a:p>
          <a:p>
            <a:pPr lvl="1"/>
            <a:r>
              <a:rPr lang="en-US" dirty="0"/>
              <a:t>Data in standard format</a:t>
            </a:r>
          </a:p>
          <a:p>
            <a:pPr lvl="1"/>
            <a:r>
              <a:rPr lang="en-US" dirty="0"/>
              <a:t>Easy input without human chain of information</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180877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Improving Service Alerts</a:t>
            </a:r>
          </a:p>
        </p:txBody>
      </p:sp>
      <p:sp>
        <p:nvSpPr>
          <p:cNvPr id="5" name="Text Placeholder 4"/>
          <p:cNvSpPr>
            <a:spLocks noGrp="1"/>
          </p:cNvSpPr>
          <p:nvPr>
            <p:ph type="body" idx="1"/>
          </p:nvPr>
        </p:nvSpPr>
        <p:spPr>
          <a:xfrm>
            <a:off x="1947747" y="1524000"/>
            <a:ext cx="4040188" cy="639762"/>
          </a:xfrm>
        </p:spPr>
        <p:txBody>
          <a:bodyPr/>
          <a:lstStyle/>
          <a:p>
            <a:r>
              <a:rPr lang="en-US" b="0" dirty="0"/>
              <a:t>Transit</a:t>
            </a:r>
          </a:p>
        </p:txBody>
      </p:sp>
      <p:sp>
        <p:nvSpPr>
          <p:cNvPr id="10" name="Text Placeholder 9"/>
          <p:cNvSpPr>
            <a:spLocks noGrp="1"/>
          </p:cNvSpPr>
          <p:nvPr>
            <p:ph type="body" sz="quarter" idx="3"/>
          </p:nvPr>
        </p:nvSpPr>
        <p:spPr>
          <a:xfrm>
            <a:off x="5788025" y="1524000"/>
            <a:ext cx="4041775" cy="639762"/>
          </a:xfrm>
        </p:spPr>
        <p:txBody>
          <a:bodyPr/>
          <a:lstStyle/>
          <a:p>
            <a:r>
              <a:rPr lang="en-US" b="0" dirty="0"/>
              <a:t>OneBusAway</a:t>
            </a:r>
          </a:p>
        </p:txBody>
      </p:sp>
      <p:sp>
        <p:nvSpPr>
          <p:cNvPr id="12" name="TextBox 11"/>
          <p:cNvSpPr txBox="1"/>
          <p:nvPr/>
        </p:nvSpPr>
        <p:spPr>
          <a:xfrm>
            <a:off x="767038" y="1189038"/>
            <a:ext cx="7843562" cy="487362"/>
          </a:xfrm>
          <a:prstGeom prst="rect">
            <a:avLst/>
          </a:prstGeom>
        </p:spPr>
        <p:txBody>
          <a:bodyPr vert="horz" wrap="square" lIns="91440" tIns="45720" rIns="91440" bIns="45720" rtlCol="0">
            <a:normAutofit/>
          </a:bodyPr>
          <a:lstStyle/>
          <a:p>
            <a:pPr marL="0" marR="0" indent="0" algn="ctr" defTabSz="914400" rtl="0" eaLnBrk="1" fontAlgn="auto" latinLnBrk="0" hangingPunct="1">
              <a:lnSpc>
                <a:spcPct val="100000"/>
              </a:lnSpc>
              <a:spcBef>
                <a:spcPct val="20000"/>
              </a:spcBef>
              <a:spcAft>
                <a:spcPts val="0"/>
              </a:spcAft>
              <a:buClrTx/>
              <a:buSzTx/>
              <a:buFont typeface="Arial" pitchFamily="34" charset="0"/>
              <a:buNone/>
              <a:tabLst/>
            </a:pPr>
            <a:r>
              <a:rPr kumimoji="0" lang="en-US" sz="1600" b="0" i="0" u="none" strike="noStrike" kern="1200" cap="none" spc="0" normalizeH="0" baseline="0" noProof="0" dirty="0">
                <a:ln>
                  <a:noFill/>
                </a:ln>
                <a:solidFill>
                  <a:schemeClr val="tx1">
                    <a:tint val="75000"/>
                  </a:schemeClr>
                </a:solidFill>
                <a:effectLst/>
                <a:uLnTx/>
                <a:uFillTx/>
                <a:latin typeface="+mn-lt"/>
                <a:ea typeface="+mn-ea"/>
                <a:cs typeface="+mn-cs"/>
              </a:rPr>
              <a:t>Increased integration into trip planning and</a:t>
            </a:r>
            <a:r>
              <a:rPr kumimoji="0" lang="en-US" sz="1600" b="0" i="0" u="none" strike="noStrike" kern="1200" cap="none" spc="0" normalizeH="0" noProof="0" dirty="0">
                <a:ln>
                  <a:noFill/>
                </a:ln>
                <a:solidFill>
                  <a:schemeClr val="tx1">
                    <a:tint val="75000"/>
                  </a:schemeClr>
                </a:solidFill>
                <a:effectLst/>
                <a:uLnTx/>
                <a:uFillTx/>
                <a:latin typeface="+mn-lt"/>
                <a:ea typeface="+mn-ea"/>
                <a:cs typeface="+mn-cs"/>
              </a:rPr>
              <a:t> </a:t>
            </a:r>
            <a:r>
              <a:rPr kumimoji="0" lang="en-US" sz="1600" b="0" i="0" u="none" strike="noStrike" kern="1200" cap="none" spc="0" normalizeH="0" baseline="0" noProof="0" dirty="0">
                <a:ln>
                  <a:noFill/>
                </a:ln>
                <a:solidFill>
                  <a:schemeClr val="tx1">
                    <a:tint val="75000"/>
                  </a:schemeClr>
                </a:solidFill>
                <a:effectLst/>
                <a:uLnTx/>
                <a:uFillTx/>
                <a:latin typeface="+mn-lt"/>
                <a:ea typeface="+mn-ea"/>
                <a:cs typeface="+mn-cs"/>
              </a:rPr>
              <a:t>smartphone apps</a:t>
            </a:r>
            <a:r>
              <a:rPr kumimoji="0" lang="en-US" sz="1600" b="0" i="0" u="none" strike="noStrike" kern="1200" cap="none" spc="0" normalizeH="0" noProof="0" dirty="0">
                <a:ln>
                  <a:noFill/>
                </a:ln>
                <a:solidFill>
                  <a:schemeClr val="tx1">
                    <a:tint val="75000"/>
                  </a:schemeClr>
                </a:solidFill>
                <a:effectLst/>
                <a:uLnTx/>
                <a:uFillTx/>
                <a:latin typeface="+mn-lt"/>
                <a:ea typeface="+mn-ea"/>
                <a:cs typeface="+mn-cs"/>
              </a:rPr>
              <a:t> (e.g., </a:t>
            </a:r>
            <a:r>
              <a:rPr kumimoji="0" lang="en-US" sz="1600" b="0" i="0" u="none" strike="noStrike" kern="1200" cap="none" spc="0" normalizeH="0" baseline="0" noProof="0" dirty="0">
                <a:ln>
                  <a:noFill/>
                </a:ln>
                <a:solidFill>
                  <a:schemeClr val="tx1">
                    <a:tint val="75000"/>
                  </a:schemeClr>
                </a:solidFill>
                <a:effectLst/>
                <a:uLnTx/>
                <a:uFillTx/>
                <a:latin typeface="+mn-lt"/>
                <a:ea typeface="+mn-ea"/>
                <a:cs typeface="+mn-cs"/>
              </a:rPr>
              <a:t>using geotargeting)</a:t>
            </a:r>
          </a:p>
        </p:txBody>
      </p:sp>
      <p:pic>
        <p:nvPicPr>
          <p:cNvPr id="14" name="Content Placeholder 5" descr="Figure10a.png"/>
          <p:cNvPicPr>
            <a:picLocks noGrp="1" noChangeAspect="1"/>
          </p:cNvPicPr>
          <p:nvPr>
            <p:ph sz="half" idx="1"/>
          </p:nvPr>
        </p:nvPicPr>
        <p:blipFill>
          <a:blip r:embed="rId3" cstate="print"/>
          <a:srcRect l="30189" r="37736"/>
          <a:stretch>
            <a:fillRect/>
          </a:stretch>
        </p:blipFill>
        <p:spPr>
          <a:xfrm>
            <a:off x="5593475" y="2249628"/>
            <a:ext cx="2215438" cy="3855797"/>
          </a:xfr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8147" y="2185328"/>
            <a:ext cx="2205055" cy="3920097"/>
          </a:xfrm>
          <a:prstGeom prst="rect">
            <a:avLst/>
          </a:prstGeom>
        </p:spPr>
      </p:pic>
      <p:sp>
        <p:nvSpPr>
          <p:cNvPr id="6" name="TextBox 5">
            <a:extLst>
              <a:ext uri="{FF2B5EF4-FFF2-40B4-BE49-F238E27FC236}">
                <a16:creationId xmlns:a16="http://schemas.microsoft.com/office/drawing/2014/main" id="{194326DE-E6C7-BE91-488E-89E96676D851}"/>
              </a:ext>
            </a:extLst>
          </p:cNvPr>
          <p:cNvSpPr txBox="1"/>
          <p:nvPr/>
        </p:nvSpPr>
        <p:spPr>
          <a:xfrm>
            <a:off x="4216400" y="6569178"/>
            <a:ext cx="4927600" cy="246221"/>
          </a:xfrm>
          <a:prstGeom prst="rect">
            <a:avLst/>
          </a:prstGeom>
          <a:noFill/>
        </p:spPr>
        <p:txBody>
          <a:bodyPr wrap="square">
            <a:spAutoFit/>
          </a:bodyPr>
          <a:lstStyle/>
          <a:p>
            <a:pPr algn="r"/>
            <a:r>
              <a:rPr lang="en-US" sz="1000" dirty="0">
                <a:solidFill>
                  <a:schemeClr val="bg1">
                    <a:lumMod val="50000"/>
                  </a:schemeClr>
                </a:solidFill>
                <a:latin typeface="+mj-lt"/>
                <a:ea typeface="Verdana" pitchFamily="34" charset="0"/>
                <a:cs typeface="Verdana" pitchFamily="34" charset="0"/>
              </a:rPr>
              <a:t>Source: </a:t>
            </a:r>
            <a:r>
              <a:rPr lang="en-US" sz="1000" dirty="0" err="1">
                <a:solidFill>
                  <a:schemeClr val="bg1">
                    <a:lumMod val="50000"/>
                  </a:schemeClr>
                </a:solidFill>
                <a:latin typeface="+mj-lt"/>
                <a:ea typeface="Verdana" pitchFamily="34" charset="0"/>
                <a:cs typeface="Verdana" pitchFamily="34" charset="0"/>
              </a:rPr>
              <a:t>OneBusAway</a:t>
            </a:r>
            <a:endParaRPr lang="en-US" sz="1000" dirty="0">
              <a:solidFill>
                <a:schemeClr val="bg1">
                  <a:lumMod val="50000"/>
                </a:schemeClr>
              </a:solidFill>
              <a:latin typeface="+mj-lt"/>
              <a:ea typeface="Verdana" pitchFamily="34" charset="0"/>
              <a:cs typeface="Verdana" pitchFamily="34" charset="0"/>
            </a:endParaRPr>
          </a:p>
        </p:txBody>
      </p:sp>
    </p:spTree>
    <p:extLst>
      <p:ext uri="{BB962C8B-B14F-4D97-AF65-F5344CB8AC3E}">
        <p14:creationId xmlns:p14="http://schemas.microsoft.com/office/powerpoint/2010/main" val="908876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TCQSM – Information Availability</a:t>
            </a:r>
          </a:p>
        </p:txBody>
      </p:sp>
      <p:sp>
        <p:nvSpPr>
          <p:cNvPr id="5" name="Content Placeholder 4"/>
          <p:cNvSpPr>
            <a:spLocks noGrp="1"/>
          </p:cNvSpPr>
          <p:nvPr>
            <p:ph idx="1"/>
          </p:nvPr>
        </p:nvSpPr>
        <p:spPr/>
        <p:txBody>
          <a:bodyPr>
            <a:normAutofit/>
          </a:bodyPr>
          <a:lstStyle/>
          <a:p>
            <a:r>
              <a:rPr lang="en-US" dirty="0"/>
              <a:t>Passengers need to know</a:t>
            </a:r>
          </a:p>
          <a:p>
            <a:pPr lvl="1"/>
            <a:r>
              <a:rPr lang="en-US" dirty="0"/>
              <a:t>How to use transit service?</a:t>
            </a:r>
          </a:p>
          <a:p>
            <a:pPr lvl="1"/>
            <a:r>
              <a:rPr lang="en-US" dirty="0"/>
              <a:t>Where to go to access it?</a:t>
            </a:r>
          </a:p>
          <a:p>
            <a:pPr lvl="1"/>
            <a:r>
              <a:rPr lang="en-US" dirty="0"/>
              <a:t>How to pay fare and how much?</a:t>
            </a:r>
          </a:p>
          <a:p>
            <a:pPr lvl="1"/>
            <a:r>
              <a:rPr lang="en-US" dirty="0"/>
              <a:t>Where to get off near their destination?</a:t>
            </a:r>
          </a:p>
          <a:p>
            <a:pPr lvl="1"/>
            <a:r>
              <a:rPr lang="en-US" dirty="0"/>
              <a:t>Any transfers required?</a:t>
            </a:r>
          </a:p>
          <a:p>
            <a:pPr lvl="1"/>
            <a:r>
              <a:rPr lang="en-US" dirty="0"/>
              <a:t>When are services scheduled to depart and arrive?</a:t>
            </a:r>
          </a:p>
          <a:p>
            <a:pPr lvl="1"/>
            <a:r>
              <a:rPr lang="en-US" dirty="0"/>
              <a:t>When are there adjustments/disruptions to service?</a:t>
            </a:r>
          </a:p>
        </p:txBody>
      </p:sp>
      <p:sp>
        <p:nvSpPr>
          <p:cNvPr id="6" name="TextBox 5"/>
          <p:cNvSpPr txBox="1"/>
          <p:nvPr/>
        </p:nvSpPr>
        <p:spPr>
          <a:xfrm>
            <a:off x="7155305" y="6583362"/>
            <a:ext cx="1981200" cy="457200"/>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TCQSM Page</a:t>
            </a:r>
            <a:r>
              <a:rPr kumimoji="0" lang="en-US" sz="1000" b="0" i="0" u="none" strike="noStrike" kern="1200" cap="none" spc="0" normalizeH="0" noProof="0" dirty="0">
                <a:ln>
                  <a:noFill/>
                </a:ln>
                <a:solidFill>
                  <a:schemeClr val="tx1">
                    <a:tint val="75000"/>
                  </a:schemeClr>
                </a:solidFill>
                <a:effectLst/>
                <a:uLnTx/>
                <a:uFillTx/>
                <a:latin typeface="+mn-lt"/>
                <a:ea typeface="+mn-ea"/>
                <a:cs typeface="+mn-cs"/>
              </a:rPr>
              <a:t> 4-30</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142070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Conclusions</a:t>
            </a:r>
          </a:p>
        </p:txBody>
      </p:sp>
      <p:sp>
        <p:nvSpPr>
          <p:cNvPr id="3" name="Content Placeholder 2"/>
          <p:cNvSpPr>
            <a:spLocks noGrp="1"/>
          </p:cNvSpPr>
          <p:nvPr>
            <p:ph idx="1"/>
          </p:nvPr>
        </p:nvSpPr>
        <p:spPr/>
        <p:txBody>
          <a:bodyPr>
            <a:normAutofit/>
          </a:bodyPr>
          <a:lstStyle/>
          <a:p>
            <a:r>
              <a:rPr lang="en-US" dirty="0"/>
              <a:t>With the opening of transit data, a plethora of applications have become available to riders.</a:t>
            </a:r>
          </a:p>
          <a:p>
            <a:endParaRPr lang="en-US" dirty="0"/>
          </a:p>
          <a:p>
            <a:r>
              <a:rPr lang="en-US" dirty="0"/>
              <a:t>Real-time information decreases (actual and perceived) wait times, increases satisfaction, and can increase ridership.</a:t>
            </a:r>
          </a:p>
          <a:p>
            <a:endParaRPr lang="en-US" dirty="0"/>
          </a:p>
          <a:p>
            <a:r>
              <a:rPr lang="en-US" dirty="0"/>
              <a:t>Service alerts allow agencies to communicate issues and delays to passengers.</a:t>
            </a:r>
          </a:p>
          <a:p>
            <a:endParaRPr lang="en-US" dirty="0"/>
          </a:p>
          <a:p>
            <a:endParaRPr lang="en-US" dirty="0"/>
          </a:p>
          <a:p>
            <a:endParaRPr lang="en-US" dirty="0"/>
          </a:p>
          <a:p>
            <a:endParaRPr lang="en-US" dirty="0"/>
          </a:p>
          <a:p>
            <a:pPr lvl="1"/>
            <a:endParaRPr lang="en-US" dirty="0"/>
          </a:p>
          <a:p>
            <a:pPr marL="457200" lvl="1" indent="0">
              <a:buNone/>
            </a:pPr>
            <a:endParaRPr lang="en-US" dirty="0"/>
          </a:p>
        </p:txBody>
      </p:sp>
    </p:spTree>
    <p:extLst>
      <p:ext uri="{BB962C8B-B14F-4D97-AF65-F5344CB8AC3E}">
        <p14:creationId xmlns:p14="http://schemas.microsoft.com/office/powerpoint/2010/main" val="524631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References</a:t>
            </a:r>
          </a:p>
        </p:txBody>
      </p:sp>
      <p:sp>
        <p:nvSpPr>
          <p:cNvPr id="5" name="Content Placeholder 4"/>
          <p:cNvSpPr>
            <a:spLocks noGrp="1"/>
          </p:cNvSpPr>
          <p:nvPr>
            <p:ph idx="1"/>
          </p:nvPr>
        </p:nvSpPr>
        <p:spPr>
          <a:xfrm>
            <a:off x="762000" y="1295400"/>
            <a:ext cx="7924800" cy="5105400"/>
          </a:xfrm>
        </p:spPr>
        <p:txBody>
          <a:bodyPr>
            <a:normAutofit fontScale="55000" lnSpcReduction="20000"/>
          </a:bodyPr>
          <a:lstStyle/>
          <a:p>
            <a:pPr>
              <a:buNone/>
            </a:pPr>
            <a:r>
              <a:rPr lang="en-US" dirty="0"/>
              <a:t>The materials in this lecture were taken from:</a:t>
            </a:r>
          </a:p>
          <a:p>
            <a:r>
              <a:rPr lang="en-US" dirty="0"/>
              <a:t>Rojas, B.F.M., Weil, D., Graham, M., 2012. Transit Transparency: Effective Disclosure through Open Data. Cambridge, MA. &lt;http://www.transparencypolicy.net/assets/FINAL_UTC_TransitTransparency_8%2028%202012.pdf&gt; (retrieved 31.01.15).</a:t>
            </a:r>
            <a:endParaRPr lang="en-US" dirty="0">
              <a:latin typeface="+mj-lt"/>
              <a:ea typeface="Verdana" pitchFamily="34" charset="0"/>
              <a:cs typeface="Verdana" pitchFamily="34" charset="0"/>
            </a:endParaRPr>
          </a:p>
          <a:p>
            <a:r>
              <a:rPr lang="en-US" dirty="0"/>
              <a:t>Wong, James, et al. "Open Transit Data: State of the practice and experiences from participating agencies in the United States." </a:t>
            </a:r>
            <a:r>
              <a:rPr lang="en-US" i="1" dirty="0"/>
              <a:t>Transportation Research Board 92nd Annual Meeting</a:t>
            </a:r>
            <a:r>
              <a:rPr lang="en-US" dirty="0"/>
              <a:t>. No. 13-0186. 2013.</a:t>
            </a:r>
          </a:p>
          <a:p>
            <a:r>
              <a:rPr lang="en-US" dirty="0"/>
              <a:t>Watkins, K. E., Ferris, B., </a:t>
            </a:r>
            <a:r>
              <a:rPr lang="en-US" dirty="0" err="1"/>
              <a:t>Borning</a:t>
            </a:r>
            <a:r>
              <a:rPr lang="en-US" dirty="0"/>
              <a:t>, A., Rutherford, G. S., &amp; Layton, D. (2011). Where Is My Bus? Impact of mobile real-time information on the perceived and actual wait time of transit riders. Transportation Research Part A: Policy and Practice, 45(8), 839–848.</a:t>
            </a:r>
          </a:p>
          <a:p>
            <a:r>
              <a:rPr lang="en-US" dirty="0"/>
              <a:t>Zhang, F., Shen, Q., &amp; Clifton, K. J. (2008). Examination of Traveler Responses to Real-Time Information About Bus Arrivals Using Panel Data. Transportation Research Record: Journal of the Transportation Research Board, 2082, 107–115.</a:t>
            </a:r>
          </a:p>
          <a:p>
            <a:r>
              <a:rPr lang="en-US" dirty="0"/>
              <a:t>Tang, L., &amp; </a:t>
            </a:r>
            <a:r>
              <a:rPr lang="en-US" dirty="0" err="1"/>
              <a:t>Thakuriah</a:t>
            </a:r>
            <a:r>
              <a:rPr lang="en-US" dirty="0"/>
              <a:t>, P. (</a:t>
            </a:r>
            <a:r>
              <a:rPr lang="en-US" dirty="0" err="1"/>
              <a:t>Vonu</a:t>
            </a:r>
            <a:r>
              <a:rPr lang="en-US" dirty="0"/>
              <a:t>). (2012). Ridership effects of real-time bus information system: A case study in the City of Chicago. Transportation Research Part C: Emerging Technologies, 22, 146–161. </a:t>
            </a:r>
          </a:p>
          <a:p>
            <a:r>
              <a:rPr lang="en-US" dirty="0"/>
              <a:t>Brakewood, Candace, Gregory Macfarlane, and Kari Watkins (2015). The Impact of Real-Time Information on Bus Ridership in New York City. </a:t>
            </a:r>
            <a:r>
              <a:rPr lang="en-US" i="1" dirty="0"/>
              <a:t>Transportation Research Part C: Emerging Technologies</a:t>
            </a:r>
            <a:r>
              <a:rPr lang="en-US" dirty="0"/>
              <a:t>, Volume 53, pp. 59-75</a:t>
            </a:r>
          </a:p>
          <a:p>
            <a:endParaRPr lang="en-US" dirty="0"/>
          </a:p>
          <a:p>
            <a:endParaRPr lang="en-US" dirty="0"/>
          </a:p>
          <a:p>
            <a:endParaRPr lang="en-US" dirty="0">
              <a:solidFill>
                <a:schemeClr val="bg1">
                  <a:lumMod val="50000"/>
                </a:schemeClr>
              </a:solidFill>
              <a:latin typeface="Verdana" pitchFamily="34" charset="0"/>
              <a:ea typeface="Verdana" pitchFamily="34" charset="0"/>
              <a:cs typeface="Verdana" pitchFamily="34" charset="0"/>
            </a:endParaRPr>
          </a:p>
          <a:p>
            <a:endParaRPr lang="en-US" dirty="0"/>
          </a:p>
        </p:txBody>
      </p:sp>
    </p:spTree>
    <p:extLst>
      <p:ext uri="{BB962C8B-B14F-4D97-AF65-F5344CB8AC3E}">
        <p14:creationId xmlns:p14="http://schemas.microsoft.com/office/powerpoint/2010/main" val="4191594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TCQSM – Means of Providing Information</a:t>
            </a:r>
          </a:p>
        </p:txBody>
      </p:sp>
      <p:sp>
        <p:nvSpPr>
          <p:cNvPr id="3" name="Content Placeholder 2"/>
          <p:cNvSpPr>
            <a:spLocks noGrp="1"/>
          </p:cNvSpPr>
          <p:nvPr>
            <p:ph idx="1"/>
          </p:nvPr>
        </p:nvSpPr>
        <p:spPr>
          <a:xfrm>
            <a:off x="685800" y="1143000"/>
            <a:ext cx="8229600" cy="5562600"/>
          </a:xfrm>
        </p:spPr>
        <p:txBody>
          <a:bodyPr>
            <a:normAutofit fontScale="85000" lnSpcReduction="20000"/>
          </a:bodyPr>
          <a:lstStyle/>
          <a:p>
            <a:r>
              <a:rPr lang="en-US" b="1" dirty="0"/>
              <a:t>Printed</a:t>
            </a:r>
            <a:r>
              <a:rPr lang="en-US" dirty="0"/>
              <a:t> - timetables, maps, service change notices</a:t>
            </a:r>
          </a:p>
          <a:p>
            <a:r>
              <a:rPr lang="en-US" b="1" dirty="0"/>
              <a:t>Posted </a:t>
            </a:r>
            <a:r>
              <a:rPr lang="en-US" dirty="0"/>
              <a:t>- system maps or notices posted at stations, on vehicles, etc.</a:t>
            </a:r>
          </a:p>
          <a:p>
            <a:r>
              <a:rPr lang="en-US" b="1" dirty="0"/>
              <a:t>Transit infrastructure </a:t>
            </a:r>
            <a:r>
              <a:rPr lang="en-US" dirty="0"/>
              <a:t>– signage directly drivers to park-and-ride lots, bus stop signs indicating stop, etc.</a:t>
            </a:r>
          </a:p>
          <a:p>
            <a:r>
              <a:rPr lang="en-US" b="1" dirty="0"/>
              <a:t>Audible announcements </a:t>
            </a:r>
            <a:r>
              <a:rPr lang="en-US" dirty="0"/>
              <a:t>- stops, train directions, etc.</a:t>
            </a:r>
          </a:p>
          <a:p>
            <a:r>
              <a:rPr lang="en-US" b="1" dirty="0"/>
              <a:t>Visual displays </a:t>
            </a:r>
            <a:r>
              <a:rPr lang="en-US" dirty="0"/>
              <a:t>- on-board or in stations (e.g., LED signs)</a:t>
            </a:r>
          </a:p>
          <a:p>
            <a:r>
              <a:rPr lang="en-US" b="1" dirty="0"/>
              <a:t>Transit agency staff </a:t>
            </a:r>
            <a:r>
              <a:rPr lang="en-US" dirty="0"/>
              <a:t>- station agents or tourist info staff</a:t>
            </a:r>
          </a:p>
          <a:p>
            <a:r>
              <a:rPr lang="en-US" b="1" dirty="0"/>
              <a:t>Telephone information </a:t>
            </a:r>
            <a:r>
              <a:rPr lang="en-US" dirty="0"/>
              <a:t>- call center, automated menus, SMS</a:t>
            </a:r>
          </a:p>
          <a:p>
            <a:r>
              <a:rPr lang="en-US" b="1" dirty="0"/>
              <a:t>Online information </a:t>
            </a:r>
            <a:r>
              <a:rPr lang="en-US" dirty="0"/>
              <a:t>- trip planning, real-time, fare info</a:t>
            </a:r>
            <a:endParaRPr lang="en-US" b="1" dirty="0"/>
          </a:p>
          <a:p>
            <a:r>
              <a:rPr lang="en-US" b="1" dirty="0"/>
              <a:t>Smartphone apps </a:t>
            </a:r>
            <a:r>
              <a:rPr lang="en-US" dirty="0"/>
              <a:t>- trip planning, real-time, fare info</a:t>
            </a:r>
            <a:endParaRPr lang="en-US" b="1" dirty="0"/>
          </a:p>
          <a:p>
            <a:endParaRPr lang="en-US" dirty="0"/>
          </a:p>
        </p:txBody>
      </p:sp>
      <p:sp>
        <p:nvSpPr>
          <p:cNvPr id="4" name="TextBox 3"/>
          <p:cNvSpPr txBox="1"/>
          <p:nvPr/>
        </p:nvSpPr>
        <p:spPr>
          <a:xfrm>
            <a:off x="7170295" y="6553382"/>
            <a:ext cx="1981200" cy="457200"/>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TCQSM Page</a:t>
            </a:r>
            <a:r>
              <a:rPr kumimoji="0" lang="en-US" sz="1000" b="0" i="0" u="none" strike="noStrike" kern="1200" cap="none" spc="0" normalizeH="0" noProof="0" dirty="0">
                <a:ln>
                  <a:noFill/>
                </a:ln>
                <a:solidFill>
                  <a:schemeClr val="tx1">
                    <a:tint val="75000"/>
                  </a:schemeClr>
                </a:solidFill>
                <a:effectLst/>
                <a:uLnTx/>
                <a:uFillTx/>
                <a:latin typeface="+mn-lt"/>
                <a:ea typeface="+mn-ea"/>
                <a:cs typeface="+mn-cs"/>
              </a:rPr>
              <a:t> 4-30</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1548910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4"/>
          <p:cNvSpPr>
            <a:spLocks noGrp="1"/>
          </p:cNvSpPr>
          <p:nvPr>
            <p:ph type="body" idx="1"/>
          </p:nvPr>
        </p:nvSpPr>
        <p:spPr>
          <a:xfrm>
            <a:off x="728490" y="3962400"/>
            <a:ext cx="7772400" cy="1500187"/>
          </a:xfrm>
        </p:spPr>
        <p:txBody>
          <a:bodyPr/>
          <a:lstStyle/>
          <a:p>
            <a:pPr eaLnBrk="1" hangingPunct="1"/>
            <a:r>
              <a:rPr lang="en-US" dirty="0"/>
              <a:t>Data standards &amp; open data have changed how riders access information.</a:t>
            </a:r>
          </a:p>
        </p:txBody>
      </p:sp>
      <p:sp>
        <p:nvSpPr>
          <p:cNvPr id="25603" name="Title 3"/>
          <p:cNvSpPr>
            <a:spLocks noGrp="1"/>
          </p:cNvSpPr>
          <p:nvPr>
            <p:ph type="title"/>
          </p:nvPr>
        </p:nvSpPr>
        <p:spPr>
          <a:xfrm>
            <a:off x="728490" y="4419600"/>
            <a:ext cx="8269287" cy="1362075"/>
          </a:xfrm>
        </p:spPr>
        <p:txBody>
          <a:bodyPr/>
          <a:lstStyle/>
          <a:p>
            <a:pPr eaLnBrk="1" hangingPunct="1"/>
            <a:r>
              <a:rPr lang="en-US" dirty="0"/>
              <a:t>Online Trip Planning &amp; GTFS</a:t>
            </a:r>
          </a:p>
        </p:txBody>
      </p:sp>
    </p:spTree>
    <p:extLst>
      <p:ext uri="{BB962C8B-B14F-4D97-AF65-F5344CB8AC3E}">
        <p14:creationId xmlns:p14="http://schemas.microsoft.com/office/powerpoint/2010/main" val="1454449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History of Schedules</a:t>
            </a:r>
          </a:p>
        </p:txBody>
      </p:sp>
      <p:cxnSp>
        <p:nvCxnSpPr>
          <p:cNvPr id="5" name="Straight Connector 4"/>
          <p:cNvCxnSpPr/>
          <p:nvPr/>
        </p:nvCxnSpPr>
        <p:spPr>
          <a:xfrm>
            <a:off x="838200" y="2760315"/>
            <a:ext cx="7467600" cy="0"/>
          </a:xfrm>
          <a:prstGeom prst="line">
            <a:avLst/>
          </a:prstGeom>
          <a:ln w="2540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300205" y="3619862"/>
            <a:ext cx="1371600" cy="1752600"/>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nvGrpSpPr>
          <p:cNvPr id="3" name="Group 29"/>
          <p:cNvGrpSpPr/>
          <p:nvPr/>
        </p:nvGrpSpPr>
        <p:grpSpPr>
          <a:xfrm>
            <a:off x="1414505" y="3848462"/>
            <a:ext cx="1143000" cy="1371600"/>
            <a:chOff x="978243" y="3124200"/>
            <a:chExt cx="1143000" cy="1371600"/>
          </a:xfrm>
        </p:grpSpPr>
        <p:cxnSp>
          <p:nvCxnSpPr>
            <p:cNvPr id="14" name="Straight Connector 13"/>
            <p:cNvCxnSpPr/>
            <p:nvPr/>
          </p:nvCxnSpPr>
          <p:spPr>
            <a:xfrm>
              <a:off x="978243" y="3124200"/>
              <a:ext cx="1143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78243" y="3320143"/>
              <a:ext cx="1143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8243" y="3505200"/>
              <a:ext cx="1143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8243" y="3712029"/>
              <a:ext cx="1143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78243" y="3907972"/>
              <a:ext cx="1143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78243" y="4103915"/>
              <a:ext cx="1143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8243" y="4299858"/>
              <a:ext cx="11430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78243" y="4495800"/>
              <a:ext cx="1143000"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7" name="Group 72"/>
          <p:cNvGrpSpPr/>
          <p:nvPr/>
        </p:nvGrpSpPr>
        <p:grpSpPr>
          <a:xfrm flipH="1">
            <a:off x="1467020" y="3857606"/>
            <a:ext cx="228600" cy="1331112"/>
            <a:chOff x="990600" y="3134208"/>
            <a:chExt cx="381000" cy="1331112"/>
          </a:xfrm>
        </p:grpSpPr>
        <p:grpSp>
          <p:nvGrpSpPr>
            <p:cNvPr id="9" name="Group 28"/>
            <p:cNvGrpSpPr/>
            <p:nvPr/>
          </p:nvGrpSpPr>
          <p:grpSpPr>
            <a:xfrm>
              <a:off x="990600" y="3134208"/>
              <a:ext cx="381000" cy="152400"/>
              <a:chOff x="2362200" y="3150972"/>
              <a:chExt cx="381000" cy="152400"/>
            </a:xfrm>
          </p:grpSpPr>
          <p:cxnSp>
            <p:nvCxnSpPr>
              <p:cNvPr id="8" name="Straight Connector 7"/>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 name="Group 36"/>
            <p:cNvGrpSpPr/>
            <p:nvPr/>
          </p:nvGrpSpPr>
          <p:grpSpPr>
            <a:xfrm>
              <a:off x="990600" y="3330660"/>
              <a:ext cx="381000" cy="152400"/>
              <a:chOff x="2362200" y="3150972"/>
              <a:chExt cx="381000" cy="152400"/>
            </a:xfrm>
          </p:grpSpPr>
          <p:cxnSp>
            <p:nvCxnSpPr>
              <p:cNvPr id="38" name="Straight Connector 37"/>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 name="Group 42"/>
            <p:cNvGrpSpPr/>
            <p:nvPr/>
          </p:nvGrpSpPr>
          <p:grpSpPr>
            <a:xfrm>
              <a:off x="990600" y="3527112"/>
              <a:ext cx="381000" cy="152400"/>
              <a:chOff x="2362200" y="3150972"/>
              <a:chExt cx="381000" cy="152400"/>
            </a:xfrm>
          </p:grpSpPr>
          <p:cxnSp>
            <p:nvCxnSpPr>
              <p:cNvPr id="44" name="Straight Connector 43"/>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2" name="Group 48"/>
            <p:cNvGrpSpPr/>
            <p:nvPr/>
          </p:nvGrpSpPr>
          <p:grpSpPr>
            <a:xfrm>
              <a:off x="990600" y="3723564"/>
              <a:ext cx="381000" cy="152400"/>
              <a:chOff x="2362200" y="3150972"/>
              <a:chExt cx="381000" cy="152400"/>
            </a:xfrm>
          </p:grpSpPr>
          <p:cxnSp>
            <p:nvCxnSpPr>
              <p:cNvPr id="50" name="Straight Connector 49"/>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3" name="Group 54"/>
            <p:cNvGrpSpPr/>
            <p:nvPr/>
          </p:nvGrpSpPr>
          <p:grpSpPr>
            <a:xfrm>
              <a:off x="990600" y="3920016"/>
              <a:ext cx="381000" cy="152400"/>
              <a:chOff x="2362200" y="3150972"/>
              <a:chExt cx="381000" cy="152400"/>
            </a:xfrm>
          </p:grpSpPr>
          <p:cxnSp>
            <p:nvCxnSpPr>
              <p:cNvPr id="56" name="Straight Connector 55"/>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3" name="Group 60"/>
            <p:cNvGrpSpPr/>
            <p:nvPr/>
          </p:nvGrpSpPr>
          <p:grpSpPr>
            <a:xfrm>
              <a:off x="990600" y="4116468"/>
              <a:ext cx="381000" cy="152400"/>
              <a:chOff x="2362200" y="3150972"/>
              <a:chExt cx="381000" cy="152400"/>
            </a:xfrm>
          </p:grpSpPr>
          <p:cxnSp>
            <p:nvCxnSpPr>
              <p:cNvPr id="62" name="Straight Connector 61"/>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4" name="Group 66"/>
            <p:cNvGrpSpPr/>
            <p:nvPr/>
          </p:nvGrpSpPr>
          <p:grpSpPr>
            <a:xfrm>
              <a:off x="990600" y="4312920"/>
              <a:ext cx="381000" cy="152400"/>
              <a:chOff x="2362200" y="3150972"/>
              <a:chExt cx="381000" cy="152400"/>
            </a:xfrm>
          </p:grpSpPr>
          <p:cxnSp>
            <p:nvCxnSpPr>
              <p:cNvPr id="68" name="Straight Connector 67"/>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17" name="TextBox 116"/>
          <p:cNvSpPr txBox="1"/>
          <p:nvPr/>
        </p:nvSpPr>
        <p:spPr>
          <a:xfrm>
            <a:off x="1414505" y="3594025"/>
            <a:ext cx="1104900" cy="307777"/>
          </a:xfrm>
          <a:prstGeom prst="rect">
            <a:avLst/>
          </a:prstGeom>
          <a:noFill/>
        </p:spPr>
        <p:txBody>
          <a:bodyPr wrap="square" rtlCol="0">
            <a:spAutoFit/>
          </a:bodyPr>
          <a:lstStyle/>
          <a:p>
            <a:pPr algn="ctr"/>
            <a:r>
              <a:rPr lang="en-US" sz="1400" b="1" dirty="0">
                <a:solidFill>
                  <a:schemeClr val="accent1"/>
                </a:solidFill>
              </a:rPr>
              <a:t>Schedule</a:t>
            </a:r>
            <a:endParaRPr lang="en-US" b="1" dirty="0">
              <a:solidFill>
                <a:schemeClr val="accent1"/>
              </a:solidFill>
            </a:endParaRPr>
          </a:p>
        </p:txBody>
      </p:sp>
      <p:grpSp>
        <p:nvGrpSpPr>
          <p:cNvPr id="29" name="Group 117"/>
          <p:cNvGrpSpPr/>
          <p:nvPr/>
        </p:nvGrpSpPr>
        <p:grpSpPr>
          <a:xfrm flipH="1">
            <a:off x="1872895" y="3857606"/>
            <a:ext cx="228600" cy="1331112"/>
            <a:chOff x="990600" y="3134208"/>
            <a:chExt cx="381000" cy="1331112"/>
          </a:xfrm>
        </p:grpSpPr>
        <p:grpSp>
          <p:nvGrpSpPr>
            <p:cNvPr id="30" name="Group 118"/>
            <p:cNvGrpSpPr/>
            <p:nvPr/>
          </p:nvGrpSpPr>
          <p:grpSpPr>
            <a:xfrm>
              <a:off x="990600" y="3134208"/>
              <a:ext cx="381000" cy="152400"/>
              <a:chOff x="2362200" y="3150972"/>
              <a:chExt cx="381000" cy="152400"/>
            </a:xfrm>
          </p:grpSpPr>
          <p:cxnSp>
            <p:nvCxnSpPr>
              <p:cNvPr id="156" name="Straight Connector 155"/>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1" name="Group 119"/>
            <p:cNvGrpSpPr/>
            <p:nvPr/>
          </p:nvGrpSpPr>
          <p:grpSpPr>
            <a:xfrm>
              <a:off x="990600" y="3330660"/>
              <a:ext cx="381000" cy="152400"/>
              <a:chOff x="2362200" y="3150972"/>
              <a:chExt cx="381000" cy="152400"/>
            </a:xfrm>
          </p:grpSpPr>
          <p:cxnSp>
            <p:nvCxnSpPr>
              <p:cNvPr id="151" name="Straight Connector 150"/>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48" name="Group 120"/>
            <p:cNvGrpSpPr/>
            <p:nvPr/>
          </p:nvGrpSpPr>
          <p:grpSpPr>
            <a:xfrm>
              <a:off x="990600" y="3527112"/>
              <a:ext cx="381000" cy="152400"/>
              <a:chOff x="2362200" y="3150972"/>
              <a:chExt cx="381000" cy="152400"/>
            </a:xfrm>
          </p:grpSpPr>
          <p:cxnSp>
            <p:nvCxnSpPr>
              <p:cNvPr id="146" name="Straight Connector 145"/>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49" name="Group 121"/>
            <p:cNvGrpSpPr/>
            <p:nvPr/>
          </p:nvGrpSpPr>
          <p:grpSpPr>
            <a:xfrm>
              <a:off x="990600" y="3723564"/>
              <a:ext cx="381000" cy="152400"/>
              <a:chOff x="2362200" y="3150972"/>
              <a:chExt cx="381000" cy="152400"/>
            </a:xfrm>
          </p:grpSpPr>
          <p:cxnSp>
            <p:nvCxnSpPr>
              <p:cNvPr id="141" name="Straight Connector 140"/>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51" name="Group 122"/>
            <p:cNvGrpSpPr/>
            <p:nvPr/>
          </p:nvGrpSpPr>
          <p:grpSpPr>
            <a:xfrm>
              <a:off x="990600" y="3920016"/>
              <a:ext cx="381000" cy="152400"/>
              <a:chOff x="2362200" y="3150972"/>
              <a:chExt cx="381000" cy="152400"/>
            </a:xfrm>
          </p:grpSpPr>
          <p:cxnSp>
            <p:nvCxnSpPr>
              <p:cNvPr id="136" name="Straight Connector 135"/>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52" name="Group 123"/>
            <p:cNvGrpSpPr/>
            <p:nvPr/>
          </p:nvGrpSpPr>
          <p:grpSpPr>
            <a:xfrm>
              <a:off x="990600" y="4116468"/>
              <a:ext cx="381000" cy="152400"/>
              <a:chOff x="2362200" y="3150972"/>
              <a:chExt cx="381000" cy="152400"/>
            </a:xfrm>
          </p:grpSpPr>
          <p:cxnSp>
            <p:nvCxnSpPr>
              <p:cNvPr id="131" name="Straight Connector 130"/>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53" name="Group 124"/>
            <p:cNvGrpSpPr/>
            <p:nvPr/>
          </p:nvGrpSpPr>
          <p:grpSpPr>
            <a:xfrm>
              <a:off x="990600" y="4312920"/>
              <a:ext cx="381000" cy="152400"/>
              <a:chOff x="2362200" y="3150972"/>
              <a:chExt cx="381000" cy="152400"/>
            </a:xfrm>
          </p:grpSpPr>
          <p:cxnSp>
            <p:nvCxnSpPr>
              <p:cNvPr id="126" name="Straight Connector 125"/>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grpSp>
        <p:nvGrpSpPr>
          <p:cNvPr id="2054" name="Group 160"/>
          <p:cNvGrpSpPr/>
          <p:nvPr/>
        </p:nvGrpSpPr>
        <p:grpSpPr>
          <a:xfrm flipH="1">
            <a:off x="2273422" y="3857606"/>
            <a:ext cx="228600" cy="1331112"/>
            <a:chOff x="990600" y="3134208"/>
            <a:chExt cx="381000" cy="1331112"/>
          </a:xfrm>
        </p:grpSpPr>
        <p:grpSp>
          <p:nvGrpSpPr>
            <p:cNvPr id="2057" name="Group 161"/>
            <p:cNvGrpSpPr/>
            <p:nvPr/>
          </p:nvGrpSpPr>
          <p:grpSpPr>
            <a:xfrm>
              <a:off x="990600" y="3134208"/>
              <a:ext cx="381000" cy="152400"/>
              <a:chOff x="2362200" y="3150972"/>
              <a:chExt cx="381000" cy="152400"/>
            </a:xfrm>
          </p:grpSpPr>
          <p:cxnSp>
            <p:nvCxnSpPr>
              <p:cNvPr id="199" name="Straight Connector 198"/>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58" name="Group 162"/>
            <p:cNvGrpSpPr/>
            <p:nvPr/>
          </p:nvGrpSpPr>
          <p:grpSpPr>
            <a:xfrm>
              <a:off x="990600" y="3330660"/>
              <a:ext cx="381000" cy="152400"/>
              <a:chOff x="2362200" y="3150972"/>
              <a:chExt cx="381000" cy="152400"/>
            </a:xfrm>
          </p:grpSpPr>
          <p:cxnSp>
            <p:nvCxnSpPr>
              <p:cNvPr id="194" name="Straight Connector 193"/>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59" name="Group 163"/>
            <p:cNvGrpSpPr/>
            <p:nvPr/>
          </p:nvGrpSpPr>
          <p:grpSpPr>
            <a:xfrm>
              <a:off x="990600" y="3527112"/>
              <a:ext cx="381000" cy="152400"/>
              <a:chOff x="2362200" y="3150972"/>
              <a:chExt cx="381000" cy="152400"/>
            </a:xfrm>
          </p:grpSpPr>
          <p:cxnSp>
            <p:nvCxnSpPr>
              <p:cNvPr id="189" name="Straight Connector 188"/>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60" name="Group 164"/>
            <p:cNvGrpSpPr/>
            <p:nvPr/>
          </p:nvGrpSpPr>
          <p:grpSpPr>
            <a:xfrm>
              <a:off x="990600" y="3723564"/>
              <a:ext cx="381000" cy="152400"/>
              <a:chOff x="2362200" y="3150972"/>
              <a:chExt cx="381000" cy="152400"/>
            </a:xfrm>
          </p:grpSpPr>
          <p:cxnSp>
            <p:nvCxnSpPr>
              <p:cNvPr id="184" name="Straight Connector 183"/>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61" name="Group 165"/>
            <p:cNvGrpSpPr/>
            <p:nvPr/>
          </p:nvGrpSpPr>
          <p:grpSpPr>
            <a:xfrm>
              <a:off x="990600" y="3920016"/>
              <a:ext cx="381000" cy="152400"/>
              <a:chOff x="2362200" y="3150972"/>
              <a:chExt cx="381000" cy="152400"/>
            </a:xfrm>
          </p:grpSpPr>
          <p:cxnSp>
            <p:nvCxnSpPr>
              <p:cNvPr id="179" name="Straight Connector 178"/>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62" name="Group 166"/>
            <p:cNvGrpSpPr/>
            <p:nvPr/>
          </p:nvGrpSpPr>
          <p:grpSpPr>
            <a:xfrm>
              <a:off x="990600" y="4116468"/>
              <a:ext cx="381000" cy="152400"/>
              <a:chOff x="2362200" y="3150972"/>
              <a:chExt cx="381000" cy="152400"/>
            </a:xfrm>
          </p:grpSpPr>
          <p:cxnSp>
            <p:nvCxnSpPr>
              <p:cNvPr id="174" name="Straight Connector 173"/>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063" name="Group 167"/>
            <p:cNvGrpSpPr/>
            <p:nvPr/>
          </p:nvGrpSpPr>
          <p:grpSpPr>
            <a:xfrm>
              <a:off x="990600" y="4312920"/>
              <a:ext cx="381000" cy="152400"/>
              <a:chOff x="2362200" y="3150972"/>
              <a:chExt cx="381000" cy="152400"/>
            </a:xfrm>
          </p:grpSpPr>
          <p:cxnSp>
            <p:nvCxnSpPr>
              <p:cNvPr id="169" name="Straight Connector 168"/>
              <p:cNvCxnSpPr/>
              <p:nvPr/>
            </p:nvCxnSpPr>
            <p:spPr>
              <a:xfrm>
                <a:off x="2362200" y="31509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362200" y="31890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2362200" y="32271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2362200" y="3265272"/>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362200" y="3303372"/>
                <a:ext cx="381000"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635" name="TextBox 634"/>
          <p:cNvSpPr txBox="1"/>
          <p:nvPr/>
        </p:nvSpPr>
        <p:spPr>
          <a:xfrm>
            <a:off x="838200" y="2007840"/>
            <a:ext cx="7467600" cy="400110"/>
          </a:xfrm>
          <a:prstGeom prst="rect">
            <a:avLst/>
          </a:prstGeom>
          <a:noFill/>
        </p:spPr>
        <p:txBody>
          <a:bodyPr wrap="square" rtlCol="0">
            <a:spAutoFit/>
          </a:bodyPr>
          <a:lstStyle/>
          <a:p>
            <a:pPr algn="ctr"/>
            <a:r>
              <a:rPr lang="en-US" sz="2000" b="1" dirty="0">
                <a:solidFill>
                  <a:srgbClr val="4A7EBB"/>
                </a:solidFill>
                <a:latin typeface="+mj-lt"/>
              </a:rPr>
              <a:t>Paper Schedules		Digitization		Interactivity</a:t>
            </a:r>
          </a:p>
        </p:txBody>
      </p:sp>
      <p:sp>
        <p:nvSpPr>
          <p:cNvPr id="636" name="Oval 635"/>
          <p:cNvSpPr/>
          <p:nvPr/>
        </p:nvSpPr>
        <p:spPr>
          <a:xfrm>
            <a:off x="1733550" y="2484090"/>
            <a:ext cx="552450" cy="552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a:off x="4262524" y="2484090"/>
            <a:ext cx="552450" cy="552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a:off x="7096648" y="2484090"/>
            <a:ext cx="552450" cy="5524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21666" y="3750841"/>
            <a:ext cx="902414" cy="14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7600" y="3520916"/>
            <a:ext cx="1828800" cy="2068324"/>
          </a:xfrm>
          <a:prstGeom prst="rect">
            <a:avLst/>
          </a:prstGeom>
          <a:solidFill>
            <a:schemeClr val="accent1"/>
          </a:solidFill>
          <a:ln>
            <a:noFill/>
          </a:ln>
          <a:effectLst/>
        </p:spPr>
      </p:pic>
      <p:cxnSp>
        <p:nvCxnSpPr>
          <p:cNvPr id="4" name="Straight Connector 3"/>
          <p:cNvCxnSpPr/>
          <p:nvPr/>
        </p:nvCxnSpPr>
        <p:spPr>
          <a:xfrm>
            <a:off x="2572055" y="4115115"/>
            <a:ext cx="1590719" cy="0"/>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538749" y="4839866"/>
            <a:ext cx="49045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056"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43700" y="4141440"/>
            <a:ext cx="1677966" cy="64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6921666" y="3861430"/>
            <a:ext cx="902414" cy="1015663"/>
          </a:xfrm>
          <a:prstGeom prst="rect">
            <a:avLst/>
          </a:prstGeom>
          <a:noFill/>
        </p:spPr>
        <p:txBody>
          <a:bodyPr wrap="square" rtlCol="0">
            <a:spAutoFit/>
          </a:bodyPr>
          <a:lstStyle/>
          <a:p>
            <a:pPr algn="ctr"/>
            <a:r>
              <a:rPr lang="en-US" sz="3600" b="1" dirty="0">
                <a:solidFill>
                  <a:schemeClr val="accent1"/>
                </a:solidFill>
              </a:rPr>
              <a:t>10</a:t>
            </a:r>
            <a:endParaRPr lang="en-US" b="1" dirty="0">
              <a:solidFill>
                <a:schemeClr val="accent1"/>
              </a:solidFill>
            </a:endParaRPr>
          </a:p>
          <a:p>
            <a:pPr algn="ctr"/>
            <a:r>
              <a:rPr lang="en-US" b="1" dirty="0">
                <a:solidFill>
                  <a:schemeClr val="accent1"/>
                </a:solidFill>
              </a:rPr>
              <a:t>9:36</a:t>
            </a:r>
          </a:p>
        </p:txBody>
      </p:sp>
      <p:sp>
        <p:nvSpPr>
          <p:cNvPr id="32" name="TextBox 31"/>
          <p:cNvSpPr txBox="1"/>
          <p:nvPr/>
        </p:nvSpPr>
        <p:spPr>
          <a:xfrm>
            <a:off x="6248400" y="6604144"/>
            <a:ext cx="2895600" cy="304800"/>
          </a:xfrm>
          <a:prstGeom prst="rect">
            <a:avLst/>
          </a:prstGeom>
        </p:spPr>
        <p:txBody>
          <a:bodyPr vert="horz" wrap="square" lIns="91440" tIns="45720" rIns="91440" bIns="45720" rtlCol="0">
            <a:normAutofit/>
          </a:bodyPr>
          <a:lstStyle/>
          <a:p>
            <a:pPr marL="0" marR="0" indent="0" algn="r" defTabSz="914400" rtl="0" eaLnBrk="1" fontAlgn="auto" latinLnBrk="0" hangingPunct="1">
              <a:lnSpc>
                <a:spcPct val="100000"/>
              </a:lnSpc>
              <a:spcBef>
                <a:spcPct val="20000"/>
              </a:spcBef>
              <a:spcAft>
                <a:spcPts val="0"/>
              </a:spcAft>
              <a:buClrTx/>
              <a:buSzTx/>
              <a:buFont typeface="Arial" pitchFamily="34" charset="0"/>
              <a:buNone/>
              <a:tabLst/>
            </a:pPr>
            <a:r>
              <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rPr>
              <a:t>Image</a:t>
            </a:r>
            <a:r>
              <a:rPr kumimoji="0" lang="en-US" sz="1000" b="0" i="0" u="none" strike="noStrike" kern="1200" cap="none" spc="0" normalizeH="0" noProof="0" dirty="0">
                <a:ln>
                  <a:noFill/>
                </a:ln>
                <a:solidFill>
                  <a:schemeClr val="tx1">
                    <a:tint val="75000"/>
                  </a:schemeClr>
                </a:solidFill>
                <a:effectLst/>
                <a:uLnTx/>
                <a:uFillTx/>
                <a:latin typeface="+mn-lt"/>
                <a:ea typeface="+mn-ea"/>
                <a:cs typeface="+mn-cs"/>
              </a:rPr>
              <a:t> Source: Landon Reed</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3388547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Google Transit</a:t>
            </a:r>
          </a:p>
        </p:txBody>
      </p:sp>
      <p:pic>
        <p:nvPicPr>
          <p:cNvPr id="4" name="Picture 3"/>
          <p:cNvPicPr>
            <a:picLocks noChangeAspect="1"/>
          </p:cNvPicPr>
          <p:nvPr/>
        </p:nvPicPr>
        <p:blipFill rotWithShape="1">
          <a:blip r:embed="rId3"/>
          <a:srcRect l="41308" t="14063" r="22743" b="18750"/>
          <a:stretch/>
        </p:blipFill>
        <p:spPr>
          <a:xfrm>
            <a:off x="2438400" y="1748612"/>
            <a:ext cx="4570104" cy="4804588"/>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6275522" y="6583362"/>
            <a:ext cx="2895600" cy="304800"/>
          </a:xfrm>
          <a:prstGeom prst="rect">
            <a:avLst/>
          </a:prstGeom>
        </p:spPr>
        <p:txBody>
          <a:bodyPr vert="horz" wrap="square" lIns="91440" tIns="45720" rIns="91440" bIns="45720" rtlCol="0">
            <a:normAutofit/>
          </a:bodyPr>
          <a:lstStyle/>
          <a:p>
            <a:pPr algn="r">
              <a:spcBef>
                <a:spcPct val="20000"/>
              </a:spcBef>
            </a:pPr>
            <a:r>
              <a:rPr lang="en-US" sz="1000" dirty="0">
                <a:solidFill>
                  <a:schemeClr val="tx1">
                    <a:tint val="75000"/>
                  </a:schemeClr>
                </a:solidFill>
              </a:rPr>
              <a:t>https://www.google.com/maps/</a:t>
            </a:r>
            <a:endParaRPr kumimoji="0" lang="en-US" sz="10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TextBox 4"/>
          <p:cNvSpPr txBox="1"/>
          <p:nvPr/>
        </p:nvSpPr>
        <p:spPr>
          <a:xfrm>
            <a:off x="609600" y="1090180"/>
            <a:ext cx="8382000" cy="662420"/>
          </a:xfrm>
          <a:prstGeom prst="rect">
            <a:avLst/>
          </a:prstGeom>
        </p:spPr>
        <p:txBody>
          <a:bodyPr vert="horz" wrap="square" lIns="91440" tIns="45720" rIns="91440" bIns="45720" rtlCol="0">
            <a:noAutofit/>
          </a:bodyPr>
          <a:lstStyle/>
          <a:p>
            <a:pPr algn="ctr">
              <a:spcBef>
                <a:spcPct val="20000"/>
              </a:spcBef>
            </a:pPr>
            <a:r>
              <a:rPr lang="en-US" sz="1500" dirty="0"/>
              <a:t>Transit on Google Maps is a public transportation planning tool that combines the latest agency data with Google Maps. It integrates transit stop, route, schedule, and fare information to make trip planning easy.</a:t>
            </a:r>
            <a:endParaRPr kumimoji="0" lang="en-US" sz="15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extLst>
      <p:ext uri="{BB962C8B-B14F-4D97-AF65-F5344CB8AC3E}">
        <p14:creationId xmlns:p14="http://schemas.microsoft.com/office/powerpoint/2010/main" val="6854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8"/>
          <p:cNvGrpSpPr/>
          <p:nvPr/>
        </p:nvGrpSpPr>
        <p:grpSpPr>
          <a:xfrm>
            <a:off x="1342152" y="3408779"/>
            <a:ext cx="7420848" cy="2992021"/>
            <a:chOff x="1799242" y="3194801"/>
            <a:chExt cx="7420848" cy="2992021"/>
          </a:xfrm>
        </p:grpSpPr>
        <p:grpSp>
          <p:nvGrpSpPr>
            <p:cNvPr id="4" name="Group 14"/>
            <p:cNvGrpSpPr/>
            <p:nvPr/>
          </p:nvGrpSpPr>
          <p:grpSpPr>
            <a:xfrm>
              <a:off x="6743328" y="3194801"/>
              <a:ext cx="2476762" cy="2992021"/>
              <a:chOff x="914159" y="3344606"/>
              <a:chExt cx="2476762" cy="2992022"/>
            </a:xfrm>
          </p:grpSpPr>
          <p:pic>
            <p:nvPicPr>
              <p:cNvPr id="1026" name="Picture 2"/>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1627223" y="3393994"/>
                <a:ext cx="838200" cy="188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rot="16200000">
                <a:off x="928059" y="3374240"/>
                <a:ext cx="2133601" cy="207433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rgbClr val="2A63A8"/>
                  </a:solidFill>
                  <a:latin typeface="Arial" pitchFamily="34" charset="0"/>
                  <a:cs typeface="Arial" pitchFamily="34" charset="0"/>
                </a:endParaRPr>
              </a:p>
            </p:txBody>
          </p:sp>
          <p:sp>
            <p:nvSpPr>
              <p:cNvPr id="14" name="Rectangle 13"/>
              <p:cNvSpPr/>
              <p:nvPr/>
            </p:nvSpPr>
            <p:spPr>
              <a:xfrm>
                <a:off x="914159" y="5567187"/>
                <a:ext cx="2476762" cy="769441"/>
              </a:xfrm>
              <a:prstGeom prst="rect">
                <a:avLst/>
              </a:prstGeom>
            </p:spPr>
            <p:txBody>
              <a:bodyPr wrap="square">
                <a:spAutoFit/>
              </a:bodyPr>
              <a:lstStyle/>
              <a:p>
                <a:pPr algn="ctr"/>
                <a:r>
                  <a:rPr lang="en-US" sz="4400" b="1" dirty="0">
                    <a:solidFill>
                      <a:srgbClr val="2A63A8"/>
                    </a:solidFill>
                    <a:latin typeface="Arial" pitchFamily="34" charset="0"/>
                    <a:cs typeface="Arial" pitchFamily="34" charset="0"/>
                  </a:rPr>
                  <a:t>GTFS</a:t>
                </a:r>
                <a:endParaRPr lang="en-US" sz="4400" b="1" dirty="0">
                  <a:latin typeface="Arial" pitchFamily="34" charset="0"/>
                  <a:cs typeface="Arial" pitchFamily="34" charset="0"/>
                </a:endParaRPr>
              </a:p>
            </p:txBody>
          </p:sp>
        </p:grpSp>
        <p:cxnSp>
          <p:nvCxnSpPr>
            <p:cNvPr id="18" name="Elbow Connector 17"/>
            <p:cNvCxnSpPr/>
            <p:nvPr/>
          </p:nvCxnSpPr>
          <p:spPr>
            <a:xfrm rot="16200000" flipH="1">
              <a:off x="3992693" y="1496808"/>
              <a:ext cx="170121" cy="4557024"/>
            </a:xfrm>
            <a:prstGeom prst="bentConnector2">
              <a:avLst/>
            </a:prstGeom>
            <a:ln w="57150">
              <a:solidFill>
                <a:srgbClr val="2A63A8"/>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Elbow Connector 23"/>
            <p:cNvCxnSpPr/>
            <p:nvPr/>
          </p:nvCxnSpPr>
          <p:spPr>
            <a:xfrm flipV="1">
              <a:off x="1805546" y="4261398"/>
              <a:ext cx="4557025" cy="171729"/>
            </a:xfrm>
            <a:prstGeom prst="bentConnector3">
              <a:avLst>
                <a:gd name="adj1" fmla="val -722"/>
              </a:avLst>
            </a:prstGeom>
            <a:ln w="57150">
              <a:solidFill>
                <a:srgbClr val="2A63A8"/>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554795" y="3726118"/>
              <a:ext cx="0" cy="170121"/>
            </a:xfrm>
            <a:prstGeom prst="line">
              <a:avLst/>
            </a:prstGeom>
            <a:ln w="57150">
              <a:solidFill>
                <a:srgbClr val="2A63A8"/>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267633" y="3696722"/>
              <a:ext cx="0" cy="170121"/>
            </a:xfrm>
            <a:prstGeom prst="line">
              <a:avLst/>
            </a:prstGeom>
            <a:ln w="57150">
              <a:solidFill>
                <a:srgbClr val="2A63A8"/>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523923" y="4263006"/>
              <a:ext cx="0" cy="170121"/>
            </a:xfrm>
            <a:prstGeom prst="line">
              <a:avLst/>
            </a:prstGeom>
            <a:ln w="57150">
              <a:solidFill>
                <a:srgbClr val="2A63A8"/>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267633" y="4263006"/>
              <a:ext cx="0" cy="170121"/>
            </a:xfrm>
            <a:prstGeom prst="line">
              <a:avLst/>
            </a:prstGeom>
            <a:ln w="57150">
              <a:solidFill>
                <a:srgbClr val="2A63A8"/>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normAutofit fontScale="90000"/>
          </a:bodyPr>
          <a:lstStyle/>
          <a:p>
            <a:r>
              <a:rPr lang="en-US" dirty="0"/>
              <a:t>General Transit Feed Specification (GTFS)</a:t>
            </a:r>
          </a:p>
        </p:txBody>
      </p:sp>
      <p:sp>
        <p:nvSpPr>
          <p:cNvPr id="8" name="Rectangle 7"/>
          <p:cNvSpPr/>
          <p:nvPr/>
        </p:nvSpPr>
        <p:spPr>
          <a:xfrm>
            <a:off x="839162" y="2331282"/>
            <a:ext cx="1287780" cy="1600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A63A8"/>
                </a:solidFill>
                <a:latin typeface="Arial" pitchFamily="34" charset="0"/>
                <a:cs typeface="Arial" pitchFamily="34" charset="0"/>
              </a:rPr>
              <a:t>routes.txt</a:t>
            </a:r>
          </a:p>
        </p:txBody>
      </p:sp>
      <p:sp>
        <p:nvSpPr>
          <p:cNvPr id="9" name="Rectangle 8"/>
          <p:cNvSpPr/>
          <p:nvPr/>
        </p:nvSpPr>
        <p:spPr>
          <a:xfrm>
            <a:off x="839162" y="4664399"/>
            <a:ext cx="1287780" cy="1600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A63A8"/>
                </a:solidFill>
                <a:latin typeface="Arial" pitchFamily="34" charset="0"/>
                <a:cs typeface="Arial" pitchFamily="34" charset="0"/>
              </a:rPr>
              <a:t>stops.txt</a:t>
            </a:r>
          </a:p>
        </p:txBody>
      </p:sp>
      <p:sp>
        <p:nvSpPr>
          <p:cNvPr id="11" name="Rectangle 10"/>
          <p:cNvSpPr/>
          <p:nvPr/>
        </p:nvSpPr>
        <p:spPr>
          <a:xfrm>
            <a:off x="4275913" y="2331282"/>
            <a:ext cx="1287780" cy="1600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2A63A8"/>
                </a:solidFill>
                <a:latin typeface="Arial" pitchFamily="34" charset="0"/>
                <a:cs typeface="Arial" pitchFamily="34" charset="0"/>
              </a:rPr>
              <a:t>trips.txt</a:t>
            </a:r>
          </a:p>
        </p:txBody>
      </p:sp>
      <p:sp>
        <p:nvSpPr>
          <p:cNvPr id="12" name="Rectangle 11"/>
          <p:cNvSpPr/>
          <p:nvPr/>
        </p:nvSpPr>
        <p:spPr>
          <a:xfrm>
            <a:off x="2557537" y="4664399"/>
            <a:ext cx="1287780" cy="1600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2A63A8"/>
                </a:solidFill>
                <a:latin typeface="Arial" pitchFamily="34" charset="0"/>
                <a:cs typeface="Arial" pitchFamily="34" charset="0"/>
              </a:rPr>
              <a:t>stop_times.txt</a:t>
            </a:r>
          </a:p>
        </p:txBody>
      </p:sp>
      <p:sp>
        <p:nvSpPr>
          <p:cNvPr id="13" name="Rectangle 12"/>
          <p:cNvSpPr/>
          <p:nvPr/>
        </p:nvSpPr>
        <p:spPr>
          <a:xfrm>
            <a:off x="4275913" y="4664399"/>
            <a:ext cx="1287780" cy="1600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2A63A8"/>
                </a:solidFill>
                <a:latin typeface="Arial" pitchFamily="34" charset="0"/>
                <a:cs typeface="Arial" pitchFamily="34" charset="0"/>
              </a:rPr>
              <a:t>calendar.txt</a:t>
            </a:r>
          </a:p>
        </p:txBody>
      </p:sp>
      <p:sp>
        <p:nvSpPr>
          <p:cNvPr id="10" name="Rectangle 9"/>
          <p:cNvSpPr/>
          <p:nvPr/>
        </p:nvSpPr>
        <p:spPr>
          <a:xfrm>
            <a:off x="2557538" y="2331282"/>
            <a:ext cx="1287780" cy="1600200"/>
          </a:xfrm>
          <a:prstGeom prst="rect">
            <a:avLst/>
          </a:prstGeom>
          <a:solidFill>
            <a:schemeClr val="bg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A63A8"/>
                </a:solidFill>
                <a:latin typeface="Arial" pitchFamily="34" charset="0"/>
                <a:cs typeface="Arial" pitchFamily="34" charset="0"/>
              </a:rPr>
              <a:t>agency.txt</a:t>
            </a:r>
          </a:p>
        </p:txBody>
      </p:sp>
      <p:sp>
        <p:nvSpPr>
          <p:cNvPr id="22" name="Rectangle 21"/>
          <p:cNvSpPr/>
          <p:nvPr/>
        </p:nvSpPr>
        <p:spPr>
          <a:xfrm>
            <a:off x="6610022" y="2309924"/>
            <a:ext cx="1651478" cy="601875"/>
          </a:xfrm>
          <a:prstGeom prst="rect">
            <a:avLst/>
          </a:prstGeom>
          <a:solidFill>
            <a:schemeClr val="bg1"/>
          </a:solidFill>
          <a:ln w="762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A63A8"/>
                </a:solidFill>
              </a:rPr>
              <a:t>shapes.txt</a:t>
            </a:r>
          </a:p>
        </p:txBody>
      </p:sp>
      <p:cxnSp>
        <p:nvCxnSpPr>
          <p:cNvPr id="23" name="Elbow Connector 25"/>
          <p:cNvCxnSpPr/>
          <p:nvPr/>
        </p:nvCxnSpPr>
        <p:spPr>
          <a:xfrm>
            <a:off x="7393667" y="2921671"/>
            <a:ext cx="0" cy="401695"/>
          </a:xfrm>
          <a:prstGeom prst="straightConnector1">
            <a:avLst/>
          </a:prstGeom>
          <a:ln w="57150">
            <a:solidFill>
              <a:srgbClr val="2A63A8"/>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248400" y="6553200"/>
            <a:ext cx="2895600" cy="304800"/>
          </a:xfrm>
          <a:prstGeom prst="rect">
            <a:avLst/>
          </a:prstGeom>
        </p:spPr>
        <p:txBody>
          <a:bodyPr vert="horz" wrap="square" lIns="91440" tIns="45720" rIns="91440" bIns="45720" rtlCol="0">
            <a:normAutofit/>
          </a:bodyPr>
          <a:lstStyle/>
          <a:p>
            <a:pPr algn="r">
              <a:defRPr/>
            </a:pPr>
            <a:r>
              <a:rPr lang="en-US" sz="1000" dirty="0">
                <a:solidFill>
                  <a:schemeClr val="bg1">
                    <a:lumMod val="50000"/>
                  </a:schemeClr>
                </a:solidFill>
                <a:latin typeface="+mj-lt"/>
                <a:ea typeface="Verdana" pitchFamily="34" charset="0"/>
                <a:cs typeface="Verdana" pitchFamily="34" charset="0"/>
              </a:rPr>
              <a:t>Image Source: Landon Reed</a:t>
            </a:r>
          </a:p>
        </p:txBody>
      </p:sp>
      <p:sp>
        <p:nvSpPr>
          <p:cNvPr id="5" name="TextBox 4"/>
          <p:cNvSpPr txBox="1"/>
          <p:nvPr/>
        </p:nvSpPr>
        <p:spPr>
          <a:xfrm>
            <a:off x="700384" y="1211510"/>
            <a:ext cx="8229600" cy="733255"/>
          </a:xfrm>
          <a:prstGeom prst="rect">
            <a:avLst/>
          </a:prstGeom>
        </p:spPr>
        <p:txBody>
          <a:bodyPr vert="horz" wrap="square" lIns="91440" tIns="45720" rIns="91440" bIns="45720" rtlCol="0">
            <a:normAutofit fontScale="55000" lnSpcReduction="20000"/>
          </a:bodyPr>
          <a:lstStyle/>
          <a:p>
            <a:pPr algn="ctr">
              <a:spcBef>
                <a:spcPct val="20000"/>
              </a:spcBef>
            </a:pPr>
            <a:r>
              <a:rPr lang="en-US" sz="2800" dirty="0"/>
              <a:t>The General Transit Feed Specification (GTFS) defines a common format for public transportation schedules and associated geographic information. GTFS "feeds" allow public transit agencies to publish their transit data and developers to write applications that consume that data in an interoperable way.</a:t>
            </a:r>
            <a:endParaRPr kumimoji="0" lang="en-US" sz="28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Tree>
    <p:custDataLst>
      <p:tags r:id="rId1"/>
    </p:custDataLst>
    <p:extLst>
      <p:ext uri="{BB962C8B-B14F-4D97-AF65-F5344CB8AC3E}">
        <p14:creationId xmlns:p14="http://schemas.microsoft.com/office/powerpoint/2010/main" val="61905735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GTFS Example</a:t>
            </a:r>
          </a:p>
        </p:txBody>
      </p:sp>
      <p:pic>
        <p:nvPicPr>
          <p:cNvPr id="7" name="Content Placeholder 6"/>
          <p:cNvPicPr>
            <a:picLocks noGrp="1" noChangeAspect="1"/>
          </p:cNvPicPr>
          <p:nvPr>
            <p:ph idx="1"/>
          </p:nvPr>
        </p:nvPicPr>
        <p:blipFill rotWithShape="1">
          <a:blip r:embed="rId3"/>
          <a:srcRect l="11704" t="19867" r="62963" b="19907"/>
          <a:stretch/>
        </p:blipFill>
        <p:spPr>
          <a:xfrm>
            <a:off x="3962400" y="228600"/>
            <a:ext cx="4531489" cy="66294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473528" y="6479662"/>
            <a:ext cx="3624943" cy="400110"/>
          </a:xfrm>
          <a:prstGeom prst="rect">
            <a:avLst/>
          </a:prstGeom>
        </p:spPr>
        <p:txBody>
          <a:bodyPr wrap="square">
            <a:spAutoFit/>
          </a:bodyPr>
          <a:lstStyle/>
          <a:p>
            <a:r>
              <a:rPr lang="en-US" sz="1000" dirty="0">
                <a:solidFill>
                  <a:schemeClr val="bg1">
                    <a:lumMod val="50000"/>
                  </a:schemeClr>
                </a:solidFill>
              </a:rPr>
              <a:t>Source: https://developers.google.com/transit/gtfs/examples/gtfs-feed</a:t>
            </a:r>
          </a:p>
        </p:txBody>
      </p:sp>
      <p:sp>
        <p:nvSpPr>
          <p:cNvPr id="2" name="Rectangle 1"/>
          <p:cNvSpPr/>
          <p:nvPr/>
        </p:nvSpPr>
        <p:spPr>
          <a:xfrm>
            <a:off x="3962400" y="206828"/>
            <a:ext cx="4531489" cy="7075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962400" y="914399"/>
            <a:ext cx="4531489" cy="15240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62400" y="2466943"/>
            <a:ext cx="4531489" cy="70757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62400" y="3381345"/>
            <a:ext cx="4531489" cy="83820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62400" y="4219546"/>
            <a:ext cx="4531489" cy="180025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62399" y="6019800"/>
            <a:ext cx="4531489" cy="8382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61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9" grpId="0" animBg="1"/>
      <p:bldP spid="9" grpId="1" animBg="1"/>
      <p:bldP spid="10" grpId="0" animBg="1"/>
      <p:bldP spid="10" grpId="1" animBg="1"/>
      <p:bldP spid="11" grpId="0" animBg="1"/>
      <p:bldP spid="11" grpId="1" animBg="1"/>
      <p:bldP spid="12" grpId="0" animBg="1"/>
      <p:bldP spid="1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6.2"/>
</p:tagLst>
</file>

<file path=ppt/tags/tag2.xml><?xml version="1.0" encoding="utf-8"?>
<p:tagLst xmlns:a="http://schemas.openxmlformats.org/drawingml/2006/main" xmlns:r="http://schemas.openxmlformats.org/officeDocument/2006/relationships" xmlns:p="http://schemas.openxmlformats.org/presentationml/2006/main">
  <p:tag name="TIMING" val="|20.4"/>
</p:tagLst>
</file>

<file path=ppt/tags/tag3.xml><?xml version="1.0" encoding="utf-8"?>
<p:tagLst xmlns:a="http://schemas.openxmlformats.org/drawingml/2006/main" xmlns:r="http://schemas.openxmlformats.org/officeDocument/2006/relationships" xmlns:p="http://schemas.openxmlformats.org/presentationml/2006/main">
  <p:tag name="TIMING" val="|1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ormAutofit/>
      </a:bodyPr>
      <a:lstStyle>
        <a:def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kumimoji="0" sz="2800" b="0" i="0" u="none" strike="noStrike" kern="1200" cap="none" spc="0" normalizeH="0" baseline="0" noProof="0" dirty="0" smtClean="0">
            <a:ln>
              <a:noFill/>
            </a:ln>
            <a:solidFill>
              <a:schemeClr val="tx1">
                <a:tint val="75000"/>
              </a:schemeClr>
            </a:solidFill>
            <a:effectLst/>
            <a:uLnTx/>
            <a:uFillTx/>
            <a:latin typeface="+mn-lt"/>
            <a:ea typeface="+mn-ea"/>
            <a:cs typeface="+mn-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7069</TotalTime>
  <Words>2786</Words>
  <Application>Microsoft Office PowerPoint</Application>
  <PresentationFormat>On-screen Show (4:3)</PresentationFormat>
  <Paragraphs>314</Paragraphs>
  <Slides>31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ＭＳ Ｐゴシック</vt:lpstr>
      <vt:lpstr>Arial</vt:lpstr>
      <vt:lpstr>Calibri</vt:lpstr>
      <vt:lpstr>Corbel</vt:lpstr>
      <vt:lpstr>Verdana</vt:lpstr>
      <vt:lpstr>Wingdings</vt:lpstr>
      <vt:lpstr>Office Theme</vt:lpstr>
      <vt:lpstr>Lecture #19: Transit Information</vt:lpstr>
      <vt:lpstr>Outline</vt:lpstr>
      <vt:lpstr>TCQSM – Information Availability</vt:lpstr>
      <vt:lpstr>TCQSM – Means of Providing Information</vt:lpstr>
      <vt:lpstr>Online Trip Planning &amp; GTFS</vt:lpstr>
      <vt:lpstr>History of Schedules</vt:lpstr>
      <vt:lpstr>Google Transit</vt:lpstr>
      <vt:lpstr>General Transit Feed Specification (GTFS)</vt:lpstr>
      <vt:lpstr>GTFS Example</vt:lpstr>
      <vt:lpstr>GTFS Continued … </vt:lpstr>
      <vt:lpstr>How does Open Data help?</vt:lpstr>
      <vt:lpstr>Open Data Trends (2005-2012)</vt:lpstr>
      <vt:lpstr>Using Open Data Example 1: OpenTripPlanner</vt:lpstr>
      <vt:lpstr>Using Open Data Example 2: Mapnificent</vt:lpstr>
      <vt:lpstr>Using Open Data Example 3: Walk Score (Apartment Search)</vt:lpstr>
      <vt:lpstr>Real-time INFORMATION</vt:lpstr>
      <vt:lpstr>Why is real-time info important?</vt:lpstr>
      <vt:lpstr>Enablers of real-time information</vt:lpstr>
      <vt:lpstr>Enablers of real-time information</vt:lpstr>
      <vt:lpstr>Enablers of real-time information</vt:lpstr>
      <vt:lpstr>Potential Benefits of Real-Time Info Apps</vt:lpstr>
      <vt:lpstr>Benefits of Real-Time Information Apps</vt:lpstr>
      <vt:lpstr>Summary of Real-Time Info Benefits</vt:lpstr>
      <vt:lpstr>Service alerts</vt:lpstr>
      <vt:lpstr>Service Alerts: Today</vt:lpstr>
      <vt:lpstr>Service Alerts: Today</vt:lpstr>
      <vt:lpstr>Service Alerts: Today</vt:lpstr>
      <vt:lpstr>Improving Service Alerts</vt:lpstr>
      <vt:lpstr>Improving Service Alerts</vt:lpstr>
      <vt:lpstr>Conclusions</vt:lpstr>
      <vt:lpstr>References</vt:lpstr>
    </vt:vector>
  </TitlesOfParts>
  <Company>Auburn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jjl0006</dc:creator>
  <cp:lastModifiedBy>Candace Brakewood</cp:lastModifiedBy>
  <cp:revision>295</cp:revision>
  <cp:lastPrinted>2019-10-28T18:39:28Z</cp:lastPrinted>
  <dcterms:created xsi:type="dcterms:W3CDTF">2014-01-17T20:58:51Z</dcterms:created>
  <dcterms:modified xsi:type="dcterms:W3CDTF">2022-11-14T14:37:42Z</dcterms:modified>
</cp:coreProperties>
</file>