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4"/>
  </p:notesMasterIdLst>
  <p:handoutMasterIdLst>
    <p:handoutMasterId r:id="rId55"/>
  </p:handoutMasterIdLst>
  <p:sldIdLst>
    <p:sldId id="395" r:id="rId2"/>
    <p:sldId id="887" r:id="rId3"/>
    <p:sldId id="888" r:id="rId4"/>
    <p:sldId id="889" r:id="rId5"/>
    <p:sldId id="890" r:id="rId6"/>
    <p:sldId id="891" r:id="rId7"/>
    <p:sldId id="892" r:id="rId8"/>
    <p:sldId id="893" r:id="rId9"/>
    <p:sldId id="894" r:id="rId10"/>
    <p:sldId id="922" r:id="rId11"/>
    <p:sldId id="895" r:id="rId12"/>
    <p:sldId id="896" r:id="rId13"/>
    <p:sldId id="897" r:id="rId14"/>
    <p:sldId id="898" r:id="rId15"/>
    <p:sldId id="899" r:id="rId16"/>
    <p:sldId id="900" r:id="rId17"/>
    <p:sldId id="901" r:id="rId18"/>
    <p:sldId id="902" r:id="rId19"/>
    <p:sldId id="903" r:id="rId20"/>
    <p:sldId id="904" r:id="rId21"/>
    <p:sldId id="905" r:id="rId22"/>
    <p:sldId id="949" r:id="rId23"/>
    <p:sldId id="907" r:id="rId24"/>
    <p:sldId id="908" r:id="rId25"/>
    <p:sldId id="923" r:id="rId26"/>
    <p:sldId id="950" r:id="rId27"/>
    <p:sldId id="925" r:id="rId28"/>
    <p:sldId id="926" r:id="rId29"/>
    <p:sldId id="927" r:id="rId30"/>
    <p:sldId id="928" r:id="rId31"/>
    <p:sldId id="929" r:id="rId32"/>
    <p:sldId id="930" r:id="rId33"/>
    <p:sldId id="931" r:id="rId34"/>
    <p:sldId id="932" r:id="rId35"/>
    <p:sldId id="933" r:id="rId36"/>
    <p:sldId id="934" r:id="rId37"/>
    <p:sldId id="935" r:id="rId38"/>
    <p:sldId id="936" r:id="rId39"/>
    <p:sldId id="937" r:id="rId40"/>
    <p:sldId id="938" r:id="rId41"/>
    <p:sldId id="939" r:id="rId42"/>
    <p:sldId id="951" r:id="rId43"/>
    <p:sldId id="941" r:id="rId44"/>
    <p:sldId id="942" r:id="rId45"/>
    <p:sldId id="952" r:id="rId46"/>
    <p:sldId id="953" r:id="rId47"/>
    <p:sldId id="945" r:id="rId48"/>
    <p:sldId id="946" r:id="rId49"/>
    <p:sldId id="915" r:id="rId50"/>
    <p:sldId id="916" r:id="rId51"/>
    <p:sldId id="917" r:id="rId52"/>
    <p:sldId id="918"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DC4"/>
    <a:srgbClr val="607472"/>
    <a:srgbClr val="8A423A"/>
    <a:srgbClr val="0F1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481" autoAdjust="0"/>
  </p:normalViewPr>
  <p:slideViewPr>
    <p:cSldViewPr>
      <p:cViewPr varScale="1">
        <p:scale>
          <a:sx n="87" d="100"/>
          <a:sy n="87" d="100"/>
        </p:scale>
        <p:origin x="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217BD-4078-4781-8797-3A3F0B40F0A9}" type="doc">
      <dgm:prSet loTypeId="urn:microsoft.com/office/officeart/2005/8/layout/hProcess9" loCatId="process" qsTypeId="urn:microsoft.com/office/officeart/2005/8/quickstyle/simple3" qsCatId="simple" csTypeId="urn:microsoft.com/office/officeart/2005/8/colors/accent1_2" csCatId="accent1" phldr="1"/>
      <dgm:spPr/>
    </dgm:pt>
    <dgm:pt modelId="{5146F925-9F77-4573-BA69-1BC586C34315}">
      <dgm:prSet phldrT="[Text]"/>
      <dgm:spPr/>
      <dgm:t>
        <a:bodyPr/>
        <a:lstStyle/>
        <a:p>
          <a:r>
            <a:rPr lang="en-US" dirty="0"/>
            <a:t>Collect Information on Past Trends</a:t>
          </a:r>
        </a:p>
      </dgm:t>
    </dgm:pt>
    <dgm:pt modelId="{A740BEB8-ACA4-49C2-8C0A-38409DBF375E}" type="parTrans" cxnId="{C57B9186-1C09-426B-B927-E0400935905A}">
      <dgm:prSet/>
      <dgm:spPr/>
      <dgm:t>
        <a:bodyPr/>
        <a:lstStyle/>
        <a:p>
          <a:endParaRPr lang="en-US"/>
        </a:p>
      </dgm:t>
    </dgm:pt>
    <dgm:pt modelId="{79347843-D315-4EDB-ADBD-0D4542390BD6}" type="sibTrans" cxnId="{C57B9186-1C09-426B-B927-E0400935905A}">
      <dgm:prSet/>
      <dgm:spPr/>
      <dgm:t>
        <a:bodyPr/>
        <a:lstStyle/>
        <a:p>
          <a:endParaRPr lang="en-US"/>
        </a:p>
      </dgm:t>
    </dgm:pt>
    <dgm:pt modelId="{86AB2EEF-9DA3-48E0-870A-A5D2C1B9505D}">
      <dgm:prSet phldrT="[Text]"/>
      <dgm:spPr/>
      <dgm:t>
        <a:bodyPr/>
        <a:lstStyle/>
        <a:p>
          <a:r>
            <a:rPr lang="en-US" dirty="0"/>
            <a:t>Develop Relationship Trends</a:t>
          </a:r>
        </a:p>
      </dgm:t>
    </dgm:pt>
    <dgm:pt modelId="{09CEAA0D-0132-4074-AA1E-6E02B4BFBA5F}" type="parTrans" cxnId="{490D3ECE-8817-4DCA-AE88-00D0ED129BB0}">
      <dgm:prSet/>
      <dgm:spPr/>
      <dgm:t>
        <a:bodyPr/>
        <a:lstStyle/>
        <a:p>
          <a:endParaRPr lang="en-US"/>
        </a:p>
      </dgm:t>
    </dgm:pt>
    <dgm:pt modelId="{BC34890A-8458-4418-AA3C-C6075AB79CC9}" type="sibTrans" cxnId="{490D3ECE-8817-4DCA-AE88-00D0ED129BB0}">
      <dgm:prSet/>
      <dgm:spPr/>
      <dgm:t>
        <a:bodyPr/>
        <a:lstStyle/>
        <a:p>
          <a:endParaRPr lang="en-US"/>
        </a:p>
      </dgm:t>
    </dgm:pt>
    <dgm:pt modelId="{1545DF25-FCD1-4AAC-BCE4-20D4038A52E2}">
      <dgm:prSet phldrT="[Text]"/>
      <dgm:spPr/>
      <dgm:t>
        <a:bodyPr/>
        <a:lstStyle/>
        <a:p>
          <a:r>
            <a:rPr lang="en-US" dirty="0"/>
            <a:t>Estimate Future System Changes</a:t>
          </a:r>
        </a:p>
      </dgm:t>
    </dgm:pt>
    <dgm:pt modelId="{50F83025-174F-48F6-8E9B-60E7B6EC7C6C}" type="parTrans" cxnId="{D79D00AD-C2D3-4927-848C-6724027807B6}">
      <dgm:prSet/>
      <dgm:spPr/>
      <dgm:t>
        <a:bodyPr/>
        <a:lstStyle/>
        <a:p>
          <a:endParaRPr lang="en-US"/>
        </a:p>
      </dgm:t>
    </dgm:pt>
    <dgm:pt modelId="{6588120C-367E-4FAF-9E40-6E842DAE6FFC}" type="sibTrans" cxnId="{D79D00AD-C2D3-4927-848C-6724027807B6}">
      <dgm:prSet/>
      <dgm:spPr/>
      <dgm:t>
        <a:bodyPr/>
        <a:lstStyle/>
        <a:p>
          <a:endParaRPr lang="en-US"/>
        </a:p>
      </dgm:t>
    </dgm:pt>
    <dgm:pt modelId="{3CB7BB20-E11D-4112-B4E1-5BC6507EF060}">
      <dgm:prSet phldrT="[Text]"/>
      <dgm:spPr/>
      <dgm:t>
        <a:bodyPr/>
        <a:lstStyle/>
        <a:p>
          <a:r>
            <a:rPr lang="en-US" dirty="0"/>
            <a:t>Predict Future Travel Behavior</a:t>
          </a:r>
        </a:p>
      </dgm:t>
    </dgm:pt>
    <dgm:pt modelId="{15C81BE6-B345-4FF2-AEF6-6E23E7F761F2}" type="parTrans" cxnId="{AAB2814D-7B0A-434E-A24D-62DB924AEBFC}">
      <dgm:prSet/>
      <dgm:spPr/>
      <dgm:t>
        <a:bodyPr/>
        <a:lstStyle/>
        <a:p>
          <a:endParaRPr lang="en-US"/>
        </a:p>
      </dgm:t>
    </dgm:pt>
    <dgm:pt modelId="{D2A0C996-4E74-410F-BE44-7253C8A13F81}" type="sibTrans" cxnId="{AAB2814D-7B0A-434E-A24D-62DB924AEBFC}">
      <dgm:prSet/>
      <dgm:spPr/>
      <dgm:t>
        <a:bodyPr/>
        <a:lstStyle/>
        <a:p>
          <a:endParaRPr lang="en-US"/>
        </a:p>
      </dgm:t>
    </dgm:pt>
    <dgm:pt modelId="{B39388BE-87CA-4553-8235-317F73B305F7}" type="pres">
      <dgm:prSet presAssocID="{887217BD-4078-4781-8797-3A3F0B40F0A9}" presName="CompostProcess" presStyleCnt="0">
        <dgm:presLayoutVars>
          <dgm:dir/>
          <dgm:resizeHandles val="exact"/>
        </dgm:presLayoutVars>
      </dgm:prSet>
      <dgm:spPr/>
    </dgm:pt>
    <dgm:pt modelId="{8C663E9A-5F6C-4095-837E-50BC9CD88122}" type="pres">
      <dgm:prSet presAssocID="{887217BD-4078-4781-8797-3A3F0B40F0A9}" presName="arrow" presStyleLbl="bgShp" presStyleIdx="0" presStyleCnt="1"/>
      <dgm:spPr/>
    </dgm:pt>
    <dgm:pt modelId="{0987915B-ED9F-4853-8A99-FEFB1052F7F0}" type="pres">
      <dgm:prSet presAssocID="{887217BD-4078-4781-8797-3A3F0B40F0A9}" presName="linearProcess" presStyleCnt="0"/>
      <dgm:spPr/>
    </dgm:pt>
    <dgm:pt modelId="{961A09CA-6941-43AE-8747-8200E21FFF2F}" type="pres">
      <dgm:prSet presAssocID="{5146F925-9F77-4573-BA69-1BC586C34315}" presName="textNode" presStyleLbl="node1" presStyleIdx="0" presStyleCnt="4">
        <dgm:presLayoutVars>
          <dgm:bulletEnabled val="1"/>
        </dgm:presLayoutVars>
      </dgm:prSet>
      <dgm:spPr/>
    </dgm:pt>
    <dgm:pt modelId="{A1237BAE-C017-4701-9B47-5CB6C291469F}" type="pres">
      <dgm:prSet presAssocID="{79347843-D315-4EDB-ADBD-0D4542390BD6}" presName="sibTrans" presStyleCnt="0"/>
      <dgm:spPr/>
    </dgm:pt>
    <dgm:pt modelId="{DB6567CF-C5BE-4FE8-8AC1-B21150454C4D}" type="pres">
      <dgm:prSet presAssocID="{86AB2EEF-9DA3-48E0-870A-A5D2C1B9505D}" presName="textNode" presStyleLbl="node1" presStyleIdx="1" presStyleCnt="4">
        <dgm:presLayoutVars>
          <dgm:bulletEnabled val="1"/>
        </dgm:presLayoutVars>
      </dgm:prSet>
      <dgm:spPr/>
    </dgm:pt>
    <dgm:pt modelId="{E89AD5D9-6E1E-4113-BF98-E0B3F407B522}" type="pres">
      <dgm:prSet presAssocID="{BC34890A-8458-4418-AA3C-C6075AB79CC9}" presName="sibTrans" presStyleCnt="0"/>
      <dgm:spPr/>
    </dgm:pt>
    <dgm:pt modelId="{7FACBC0D-A563-4F40-9E8D-4E1B2649CCF6}" type="pres">
      <dgm:prSet presAssocID="{1545DF25-FCD1-4AAC-BCE4-20D4038A52E2}" presName="textNode" presStyleLbl="node1" presStyleIdx="2" presStyleCnt="4">
        <dgm:presLayoutVars>
          <dgm:bulletEnabled val="1"/>
        </dgm:presLayoutVars>
      </dgm:prSet>
      <dgm:spPr/>
    </dgm:pt>
    <dgm:pt modelId="{30461460-589C-41A8-95D5-10724528D6F8}" type="pres">
      <dgm:prSet presAssocID="{6588120C-367E-4FAF-9E40-6E842DAE6FFC}" presName="sibTrans" presStyleCnt="0"/>
      <dgm:spPr/>
    </dgm:pt>
    <dgm:pt modelId="{F80CA027-391D-40FE-9731-883F2DCBC6BD}" type="pres">
      <dgm:prSet presAssocID="{3CB7BB20-E11D-4112-B4E1-5BC6507EF060}" presName="textNode" presStyleLbl="node1" presStyleIdx="3" presStyleCnt="4">
        <dgm:presLayoutVars>
          <dgm:bulletEnabled val="1"/>
        </dgm:presLayoutVars>
      </dgm:prSet>
      <dgm:spPr/>
    </dgm:pt>
  </dgm:ptLst>
  <dgm:cxnLst>
    <dgm:cxn modelId="{AAB2814D-7B0A-434E-A24D-62DB924AEBFC}" srcId="{887217BD-4078-4781-8797-3A3F0B40F0A9}" destId="{3CB7BB20-E11D-4112-B4E1-5BC6507EF060}" srcOrd="3" destOrd="0" parTransId="{15C81BE6-B345-4FF2-AEF6-6E23E7F761F2}" sibTransId="{D2A0C996-4E74-410F-BE44-7253C8A13F81}"/>
    <dgm:cxn modelId="{389D8A57-CB46-4AEC-A530-5B7B02E0B362}" type="presOf" srcId="{1545DF25-FCD1-4AAC-BCE4-20D4038A52E2}" destId="{7FACBC0D-A563-4F40-9E8D-4E1B2649CCF6}" srcOrd="0" destOrd="0" presId="urn:microsoft.com/office/officeart/2005/8/layout/hProcess9"/>
    <dgm:cxn modelId="{53465982-3EC5-47B0-90AC-BE596E41E736}" type="presOf" srcId="{887217BD-4078-4781-8797-3A3F0B40F0A9}" destId="{B39388BE-87CA-4553-8235-317F73B305F7}" srcOrd="0" destOrd="0" presId="urn:microsoft.com/office/officeart/2005/8/layout/hProcess9"/>
    <dgm:cxn modelId="{C57B9186-1C09-426B-B927-E0400935905A}" srcId="{887217BD-4078-4781-8797-3A3F0B40F0A9}" destId="{5146F925-9F77-4573-BA69-1BC586C34315}" srcOrd="0" destOrd="0" parTransId="{A740BEB8-ACA4-49C2-8C0A-38409DBF375E}" sibTransId="{79347843-D315-4EDB-ADBD-0D4542390BD6}"/>
    <dgm:cxn modelId="{026D27A4-FED7-4917-9B1E-41DA4F57835F}" type="presOf" srcId="{86AB2EEF-9DA3-48E0-870A-A5D2C1B9505D}" destId="{DB6567CF-C5BE-4FE8-8AC1-B21150454C4D}" srcOrd="0" destOrd="0" presId="urn:microsoft.com/office/officeart/2005/8/layout/hProcess9"/>
    <dgm:cxn modelId="{E170A8A7-0531-4031-9A72-6BC87E392B71}" type="presOf" srcId="{5146F925-9F77-4573-BA69-1BC586C34315}" destId="{961A09CA-6941-43AE-8747-8200E21FFF2F}" srcOrd="0" destOrd="0" presId="urn:microsoft.com/office/officeart/2005/8/layout/hProcess9"/>
    <dgm:cxn modelId="{D79D00AD-C2D3-4927-848C-6724027807B6}" srcId="{887217BD-4078-4781-8797-3A3F0B40F0A9}" destId="{1545DF25-FCD1-4AAC-BCE4-20D4038A52E2}" srcOrd="2" destOrd="0" parTransId="{50F83025-174F-48F6-8E9B-60E7B6EC7C6C}" sibTransId="{6588120C-367E-4FAF-9E40-6E842DAE6FFC}"/>
    <dgm:cxn modelId="{79E51BB7-094F-4A13-AEC5-0F340A34BD38}" type="presOf" srcId="{3CB7BB20-E11D-4112-B4E1-5BC6507EF060}" destId="{F80CA027-391D-40FE-9731-883F2DCBC6BD}" srcOrd="0" destOrd="0" presId="urn:microsoft.com/office/officeart/2005/8/layout/hProcess9"/>
    <dgm:cxn modelId="{490D3ECE-8817-4DCA-AE88-00D0ED129BB0}" srcId="{887217BD-4078-4781-8797-3A3F0B40F0A9}" destId="{86AB2EEF-9DA3-48E0-870A-A5D2C1B9505D}" srcOrd="1" destOrd="0" parTransId="{09CEAA0D-0132-4074-AA1E-6E02B4BFBA5F}" sibTransId="{BC34890A-8458-4418-AA3C-C6075AB79CC9}"/>
    <dgm:cxn modelId="{B6B09722-15BA-412D-A1A9-398481783F0B}" type="presParOf" srcId="{B39388BE-87CA-4553-8235-317F73B305F7}" destId="{8C663E9A-5F6C-4095-837E-50BC9CD88122}" srcOrd="0" destOrd="0" presId="urn:microsoft.com/office/officeart/2005/8/layout/hProcess9"/>
    <dgm:cxn modelId="{70F5ABD9-597E-41F6-B6A4-45647F5A8FD1}" type="presParOf" srcId="{B39388BE-87CA-4553-8235-317F73B305F7}" destId="{0987915B-ED9F-4853-8A99-FEFB1052F7F0}" srcOrd="1" destOrd="0" presId="urn:microsoft.com/office/officeart/2005/8/layout/hProcess9"/>
    <dgm:cxn modelId="{9F63AB1A-6B9B-4BA2-852E-CEE8118F0C8C}" type="presParOf" srcId="{0987915B-ED9F-4853-8A99-FEFB1052F7F0}" destId="{961A09CA-6941-43AE-8747-8200E21FFF2F}" srcOrd="0" destOrd="0" presId="urn:microsoft.com/office/officeart/2005/8/layout/hProcess9"/>
    <dgm:cxn modelId="{29A50D33-018F-4D43-A9FD-760BF8257ECA}" type="presParOf" srcId="{0987915B-ED9F-4853-8A99-FEFB1052F7F0}" destId="{A1237BAE-C017-4701-9B47-5CB6C291469F}" srcOrd="1" destOrd="0" presId="urn:microsoft.com/office/officeart/2005/8/layout/hProcess9"/>
    <dgm:cxn modelId="{E1AA4476-DC5D-4177-8690-BD275A008840}" type="presParOf" srcId="{0987915B-ED9F-4853-8A99-FEFB1052F7F0}" destId="{DB6567CF-C5BE-4FE8-8AC1-B21150454C4D}" srcOrd="2" destOrd="0" presId="urn:microsoft.com/office/officeart/2005/8/layout/hProcess9"/>
    <dgm:cxn modelId="{76796546-C0E7-4B47-9A82-9274D820B6A9}" type="presParOf" srcId="{0987915B-ED9F-4853-8A99-FEFB1052F7F0}" destId="{E89AD5D9-6E1E-4113-BF98-E0B3F407B522}" srcOrd="3" destOrd="0" presId="urn:microsoft.com/office/officeart/2005/8/layout/hProcess9"/>
    <dgm:cxn modelId="{31B38F0F-AF78-43CE-B113-1942824D9D4D}" type="presParOf" srcId="{0987915B-ED9F-4853-8A99-FEFB1052F7F0}" destId="{7FACBC0D-A563-4F40-9E8D-4E1B2649CCF6}" srcOrd="4" destOrd="0" presId="urn:microsoft.com/office/officeart/2005/8/layout/hProcess9"/>
    <dgm:cxn modelId="{0D7BCC76-0F51-47BC-A3AF-2DD3A564735C}" type="presParOf" srcId="{0987915B-ED9F-4853-8A99-FEFB1052F7F0}" destId="{30461460-589C-41A8-95D5-10724528D6F8}" srcOrd="5" destOrd="0" presId="urn:microsoft.com/office/officeart/2005/8/layout/hProcess9"/>
    <dgm:cxn modelId="{6E562FB0-E292-46CC-8AFA-8B00A4B0E01C}" type="presParOf" srcId="{0987915B-ED9F-4853-8A99-FEFB1052F7F0}" destId="{F80CA027-391D-40FE-9731-883F2DCBC6B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A8E22DA-386C-47C6-B982-23A7CBB7D6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A8A92C-AAA0-427C-A61B-04B8DA3342B3}">
      <dgm:prSet phldrT="[Text]"/>
      <dgm:spPr/>
      <dgm:t>
        <a:bodyPr/>
        <a:lstStyle/>
        <a:p>
          <a:r>
            <a:rPr lang="en-US" dirty="0"/>
            <a:t>A</a:t>
          </a:r>
        </a:p>
      </dgm:t>
    </dgm:pt>
    <dgm:pt modelId="{B84339AE-E5A6-4088-830B-3FA211AB353E}" type="parTrans" cxnId="{40D406CE-4800-4F3D-BC49-C9A111439099}">
      <dgm:prSet/>
      <dgm:spPr/>
      <dgm:t>
        <a:bodyPr/>
        <a:lstStyle/>
        <a:p>
          <a:endParaRPr lang="en-US"/>
        </a:p>
      </dgm:t>
    </dgm:pt>
    <dgm:pt modelId="{0ECE9D19-E099-4AD6-B056-57940E8A48EC}" type="sibTrans" cxnId="{40D406CE-4800-4F3D-BC49-C9A111439099}">
      <dgm:prSet/>
      <dgm:spPr/>
      <dgm:t>
        <a:bodyPr/>
        <a:lstStyle/>
        <a:p>
          <a:endParaRPr lang="en-US"/>
        </a:p>
      </dgm:t>
    </dgm:pt>
    <dgm:pt modelId="{C05ACD1B-C761-498F-B6CD-54F064672483}">
      <dgm:prSet phldrT="[Text]"/>
      <dgm:spPr/>
      <dgm:t>
        <a:bodyPr/>
        <a:lstStyle/>
        <a:p>
          <a:r>
            <a:rPr lang="en-US" dirty="0"/>
            <a:t>B</a:t>
          </a:r>
        </a:p>
      </dgm:t>
    </dgm:pt>
    <dgm:pt modelId="{56A165BE-258F-46AD-B3D6-9277BF353345}" type="parTrans" cxnId="{8A5B3EBB-FD43-47E6-96F0-67EA2D5DB428}">
      <dgm:prSet/>
      <dgm:spPr/>
      <dgm:t>
        <a:bodyPr/>
        <a:lstStyle/>
        <a:p>
          <a:endParaRPr lang="en-US"/>
        </a:p>
      </dgm:t>
    </dgm:pt>
    <dgm:pt modelId="{2F1B0F93-D4A8-4A5D-BC4B-A41B84C01421}" type="sibTrans" cxnId="{8A5B3EBB-FD43-47E6-96F0-67EA2D5DB428}">
      <dgm:prSet/>
      <dgm:spPr/>
      <dgm:t>
        <a:bodyPr/>
        <a:lstStyle/>
        <a:p>
          <a:endParaRPr lang="en-US"/>
        </a:p>
      </dgm:t>
    </dgm:pt>
    <dgm:pt modelId="{FAEB2865-17CC-4C9C-B036-B805EDBB4343}">
      <dgm:prSet phldrT="[Text]"/>
      <dgm:spPr/>
      <dgm:t>
        <a:bodyPr/>
        <a:lstStyle/>
        <a:p>
          <a:r>
            <a:rPr lang="en-US" dirty="0"/>
            <a:t>C</a:t>
          </a:r>
        </a:p>
      </dgm:t>
    </dgm:pt>
    <dgm:pt modelId="{FA2AB3E3-029F-4DEB-94F2-BF0A7A370C67}" type="parTrans" cxnId="{5FD88DE0-DD50-4C17-B6E0-6773072A9B6A}">
      <dgm:prSet/>
      <dgm:spPr/>
      <dgm:t>
        <a:bodyPr/>
        <a:lstStyle/>
        <a:p>
          <a:endParaRPr lang="en-US"/>
        </a:p>
      </dgm:t>
    </dgm:pt>
    <dgm:pt modelId="{2291C686-5BB1-4FDB-B850-70F4DB930160}" type="sibTrans" cxnId="{5FD88DE0-DD50-4C17-B6E0-6773072A9B6A}">
      <dgm:prSet/>
      <dgm:spPr/>
      <dgm:t>
        <a:bodyPr/>
        <a:lstStyle/>
        <a:p>
          <a:endParaRPr lang="en-US"/>
        </a:p>
      </dgm:t>
    </dgm:pt>
    <dgm:pt modelId="{EAE09FFA-A5A7-44AD-AE6C-C43CA20CFD1B}">
      <dgm:prSet phldrT="[Text]"/>
      <dgm:spPr>
        <a:noFill/>
        <a:ln>
          <a:noFill/>
        </a:ln>
      </dgm:spPr>
      <dgm:t>
        <a:bodyPr/>
        <a:lstStyle/>
        <a:p>
          <a:r>
            <a:rPr lang="en-US" dirty="0"/>
            <a:t> </a:t>
          </a:r>
        </a:p>
      </dgm:t>
    </dgm:pt>
    <dgm:pt modelId="{5BDF30C3-227C-4C8C-BDA8-647E9F8E3B5D}" type="sibTrans" cxnId="{6EF274B5-5735-4AC5-87D5-A72C7BD40BC3}">
      <dgm:prSet/>
      <dgm:spPr/>
      <dgm:t>
        <a:bodyPr/>
        <a:lstStyle/>
        <a:p>
          <a:endParaRPr lang="en-US"/>
        </a:p>
      </dgm:t>
    </dgm:pt>
    <dgm:pt modelId="{D4FDA98E-D2C3-47F6-AF4D-D38231DA41CA}" type="parTrans" cxnId="{6EF274B5-5735-4AC5-87D5-A72C7BD40BC3}">
      <dgm:prSet/>
      <dgm:spPr/>
      <dgm:t>
        <a:bodyPr/>
        <a:lstStyle/>
        <a:p>
          <a:endParaRPr lang="en-US"/>
        </a:p>
      </dgm:t>
    </dgm:pt>
    <dgm:pt modelId="{708FB448-B0A2-465B-A974-0B9EC7ADBD13}" type="pres">
      <dgm:prSet presAssocID="{DA8E22DA-386C-47C6-B982-23A7CBB7D67C}" presName="hierChild1" presStyleCnt="0">
        <dgm:presLayoutVars>
          <dgm:orgChart val="1"/>
          <dgm:chPref val="1"/>
          <dgm:dir/>
          <dgm:animOne val="branch"/>
          <dgm:animLvl val="lvl"/>
          <dgm:resizeHandles/>
        </dgm:presLayoutVars>
      </dgm:prSet>
      <dgm:spPr/>
    </dgm:pt>
    <dgm:pt modelId="{D3E8329F-D5DE-48BD-9A85-7E8F59D197D7}" type="pres">
      <dgm:prSet presAssocID="{EAE09FFA-A5A7-44AD-AE6C-C43CA20CFD1B}" presName="hierRoot1" presStyleCnt="0">
        <dgm:presLayoutVars>
          <dgm:hierBranch val="init"/>
        </dgm:presLayoutVars>
      </dgm:prSet>
      <dgm:spPr/>
    </dgm:pt>
    <dgm:pt modelId="{D4E2B30B-EB78-409E-8892-C4C6F6BCB1F9}" type="pres">
      <dgm:prSet presAssocID="{EAE09FFA-A5A7-44AD-AE6C-C43CA20CFD1B}" presName="rootComposite1" presStyleCnt="0"/>
      <dgm:spPr/>
    </dgm:pt>
    <dgm:pt modelId="{F50EEE8B-D48C-43CD-8E8D-0599536E9A47}" type="pres">
      <dgm:prSet presAssocID="{EAE09FFA-A5A7-44AD-AE6C-C43CA20CFD1B}" presName="rootText1" presStyleLbl="node0" presStyleIdx="0" presStyleCnt="1" custLinFactY="-19266" custLinFactNeighborX="1597" custLinFactNeighborY="-100000">
        <dgm:presLayoutVars>
          <dgm:chPref val="3"/>
        </dgm:presLayoutVars>
      </dgm:prSet>
      <dgm:spPr/>
    </dgm:pt>
    <dgm:pt modelId="{8F5EF16E-242C-4D30-8033-9788F4F5C2A8}" type="pres">
      <dgm:prSet presAssocID="{EAE09FFA-A5A7-44AD-AE6C-C43CA20CFD1B}" presName="rootConnector1" presStyleLbl="node1" presStyleIdx="0" presStyleCnt="0"/>
      <dgm:spPr/>
    </dgm:pt>
    <dgm:pt modelId="{FB03B027-D165-4F47-B47A-ABDFA6B44646}" type="pres">
      <dgm:prSet presAssocID="{EAE09FFA-A5A7-44AD-AE6C-C43CA20CFD1B}" presName="hierChild2" presStyleCnt="0"/>
      <dgm:spPr/>
    </dgm:pt>
    <dgm:pt modelId="{4DFAAC4C-5C43-4286-96F7-CA2DDCDFE2EB}" type="pres">
      <dgm:prSet presAssocID="{B84339AE-E5A6-4088-830B-3FA211AB353E}" presName="Name37" presStyleLbl="parChTrans1D2" presStyleIdx="0" presStyleCnt="3"/>
      <dgm:spPr/>
    </dgm:pt>
    <dgm:pt modelId="{891DFF60-5F0E-4C3B-AE66-1F278C996CC9}" type="pres">
      <dgm:prSet presAssocID="{B8A8A92C-AAA0-427C-A61B-04B8DA3342B3}" presName="hierRoot2" presStyleCnt="0">
        <dgm:presLayoutVars>
          <dgm:hierBranch val="init"/>
        </dgm:presLayoutVars>
      </dgm:prSet>
      <dgm:spPr/>
    </dgm:pt>
    <dgm:pt modelId="{EDB020EC-77A4-4707-9BD2-B9EC8A2671B3}" type="pres">
      <dgm:prSet presAssocID="{B8A8A92C-AAA0-427C-A61B-04B8DA3342B3}" presName="rootComposite" presStyleCnt="0"/>
      <dgm:spPr/>
    </dgm:pt>
    <dgm:pt modelId="{4F035D5A-D179-48D0-A532-4338A117511F}" type="pres">
      <dgm:prSet presAssocID="{B8A8A92C-AAA0-427C-A61B-04B8DA3342B3}" presName="rootText" presStyleLbl="node2" presStyleIdx="0" presStyleCnt="3">
        <dgm:presLayoutVars>
          <dgm:chPref val="3"/>
        </dgm:presLayoutVars>
      </dgm:prSet>
      <dgm:spPr/>
    </dgm:pt>
    <dgm:pt modelId="{DB7E58F1-A873-49DC-8A20-4F895450113F}" type="pres">
      <dgm:prSet presAssocID="{B8A8A92C-AAA0-427C-A61B-04B8DA3342B3}" presName="rootConnector" presStyleLbl="node2" presStyleIdx="0" presStyleCnt="3"/>
      <dgm:spPr/>
    </dgm:pt>
    <dgm:pt modelId="{252A346C-48BD-4FBA-BF1A-07947CBE5FB1}" type="pres">
      <dgm:prSet presAssocID="{B8A8A92C-AAA0-427C-A61B-04B8DA3342B3}" presName="hierChild4" presStyleCnt="0"/>
      <dgm:spPr/>
    </dgm:pt>
    <dgm:pt modelId="{F461404F-1148-4F8E-B10B-975F7A7C66F1}" type="pres">
      <dgm:prSet presAssocID="{B8A8A92C-AAA0-427C-A61B-04B8DA3342B3}" presName="hierChild5" presStyleCnt="0"/>
      <dgm:spPr/>
    </dgm:pt>
    <dgm:pt modelId="{852935F1-953C-4B37-9AF2-FBDB531BCB44}" type="pres">
      <dgm:prSet presAssocID="{56A165BE-258F-46AD-B3D6-9277BF353345}" presName="Name37" presStyleLbl="parChTrans1D2" presStyleIdx="1" presStyleCnt="3"/>
      <dgm:spPr/>
    </dgm:pt>
    <dgm:pt modelId="{4DFF7169-66C8-4E4A-ADC9-116D029429F6}" type="pres">
      <dgm:prSet presAssocID="{C05ACD1B-C761-498F-B6CD-54F064672483}" presName="hierRoot2" presStyleCnt="0">
        <dgm:presLayoutVars>
          <dgm:hierBranch val="init"/>
        </dgm:presLayoutVars>
      </dgm:prSet>
      <dgm:spPr/>
    </dgm:pt>
    <dgm:pt modelId="{9FB589BD-BA52-449D-8093-BD6ADC9ACACD}" type="pres">
      <dgm:prSet presAssocID="{C05ACD1B-C761-498F-B6CD-54F064672483}" presName="rootComposite" presStyleCnt="0"/>
      <dgm:spPr/>
    </dgm:pt>
    <dgm:pt modelId="{139C0522-3964-4DDE-A8F8-E4FB27732DD6}" type="pres">
      <dgm:prSet presAssocID="{C05ACD1B-C761-498F-B6CD-54F064672483}" presName="rootText" presStyleLbl="node2" presStyleIdx="1" presStyleCnt="3" custLinFactNeighborX="1597" custLinFactNeighborY="61419">
        <dgm:presLayoutVars>
          <dgm:chPref val="3"/>
        </dgm:presLayoutVars>
      </dgm:prSet>
      <dgm:spPr/>
    </dgm:pt>
    <dgm:pt modelId="{772EC6C8-5A9C-4165-8704-45ABC0891908}" type="pres">
      <dgm:prSet presAssocID="{C05ACD1B-C761-498F-B6CD-54F064672483}" presName="rootConnector" presStyleLbl="node2" presStyleIdx="1" presStyleCnt="3"/>
      <dgm:spPr/>
    </dgm:pt>
    <dgm:pt modelId="{5F8D0073-17D2-4957-A0E8-AD9715228DC8}" type="pres">
      <dgm:prSet presAssocID="{C05ACD1B-C761-498F-B6CD-54F064672483}" presName="hierChild4" presStyleCnt="0"/>
      <dgm:spPr/>
    </dgm:pt>
    <dgm:pt modelId="{A1E33A59-1FDE-4B4C-96F9-AB66CADE61F3}" type="pres">
      <dgm:prSet presAssocID="{C05ACD1B-C761-498F-B6CD-54F064672483}" presName="hierChild5" presStyleCnt="0"/>
      <dgm:spPr/>
    </dgm:pt>
    <dgm:pt modelId="{AE4603D4-81FE-4AD2-A728-827D164DCB12}" type="pres">
      <dgm:prSet presAssocID="{FA2AB3E3-029F-4DEB-94F2-BF0A7A370C67}" presName="Name37" presStyleLbl="parChTrans1D2" presStyleIdx="2" presStyleCnt="3"/>
      <dgm:spPr/>
    </dgm:pt>
    <dgm:pt modelId="{8D1A733E-F4EB-4379-B308-17F43206A02C}" type="pres">
      <dgm:prSet presAssocID="{FAEB2865-17CC-4C9C-B036-B805EDBB4343}" presName="hierRoot2" presStyleCnt="0">
        <dgm:presLayoutVars>
          <dgm:hierBranch val="init"/>
        </dgm:presLayoutVars>
      </dgm:prSet>
      <dgm:spPr/>
    </dgm:pt>
    <dgm:pt modelId="{428C67A6-BF30-4767-839B-BA83E9E09C41}" type="pres">
      <dgm:prSet presAssocID="{FAEB2865-17CC-4C9C-B036-B805EDBB4343}" presName="rootComposite" presStyleCnt="0"/>
      <dgm:spPr/>
    </dgm:pt>
    <dgm:pt modelId="{DFDB97BD-E119-4D4A-902E-4F1750AB7EEA}" type="pres">
      <dgm:prSet presAssocID="{FAEB2865-17CC-4C9C-B036-B805EDBB4343}" presName="rootText" presStyleLbl="node2" presStyleIdx="2" presStyleCnt="3">
        <dgm:presLayoutVars>
          <dgm:chPref val="3"/>
        </dgm:presLayoutVars>
      </dgm:prSet>
      <dgm:spPr/>
    </dgm:pt>
    <dgm:pt modelId="{1CB0831A-8147-469E-9F0C-431D38D36157}" type="pres">
      <dgm:prSet presAssocID="{FAEB2865-17CC-4C9C-B036-B805EDBB4343}" presName="rootConnector" presStyleLbl="node2" presStyleIdx="2" presStyleCnt="3"/>
      <dgm:spPr/>
    </dgm:pt>
    <dgm:pt modelId="{A86F1A4B-A0BA-4CA4-92D8-44A76DE83410}" type="pres">
      <dgm:prSet presAssocID="{FAEB2865-17CC-4C9C-B036-B805EDBB4343}" presName="hierChild4" presStyleCnt="0"/>
      <dgm:spPr/>
    </dgm:pt>
    <dgm:pt modelId="{D1207205-14E8-4290-8C9D-D2D9CC68A423}" type="pres">
      <dgm:prSet presAssocID="{FAEB2865-17CC-4C9C-B036-B805EDBB4343}" presName="hierChild5" presStyleCnt="0"/>
      <dgm:spPr/>
    </dgm:pt>
    <dgm:pt modelId="{10AC9CB5-F64B-401C-90B7-F5820841EDAF}" type="pres">
      <dgm:prSet presAssocID="{EAE09FFA-A5A7-44AD-AE6C-C43CA20CFD1B}" presName="hierChild3" presStyleCnt="0"/>
      <dgm:spPr/>
    </dgm:pt>
  </dgm:ptLst>
  <dgm:cxnLst>
    <dgm:cxn modelId="{D295FE0A-73E9-4BB8-AD37-A39F71C1E8F4}" type="presOf" srcId="{FAEB2865-17CC-4C9C-B036-B805EDBB4343}" destId="{1CB0831A-8147-469E-9F0C-431D38D36157}" srcOrd="1" destOrd="0" presId="urn:microsoft.com/office/officeart/2005/8/layout/orgChart1"/>
    <dgm:cxn modelId="{7F07B410-DC1D-489C-A9BA-A6FCCF6E68C7}" type="presOf" srcId="{C05ACD1B-C761-498F-B6CD-54F064672483}" destId="{772EC6C8-5A9C-4165-8704-45ABC0891908}" srcOrd="1" destOrd="0" presId="urn:microsoft.com/office/officeart/2005/8/layout/orgChart1"/>
    <dgm:cxn modelId="{A5362D5E-427B-4893-B2F3-B61EAF055EB9}" type="presOf" srcId="{DA8E22DA-386C-47C6-B982-23A7CBB7D67C}" destId="{708FB448-B0A2-465B-A974-0B9EC7ADBD13}" srcOrd="0" destOrd="0" presId="urn:microsoft.com/office/officeart/2005/8/layout/orgChart1"/>
    <dgm:cxn modelId="{AA51FF60-8E78-4ED0-9D66-6E2D56348845}" type="presOf" srcId="{B8A8A92C-AAA0-427C-A61B-04B8DA3342B3}" destId="{4F035D5A-D179-48D0-A532-4338A117511F}" srcOrd="0" destOrd="0" presId="urn:microsoft.com/office/officeart/2005/8/layout/orgChart1"/>
    <dgm:cxn modelId="{361DB966-B7B1-40E1-A625-96CED472983F}" type="presOf" srcId="{FA2AB3E3-029F-4DEB-94F2-BF0A7A370C67}" destId="{AE4603D4-81FE-4AD2-A728-827D164DCB12}" srcOrd="0" destOrd="0" presId="urn:microsoft.com/office/officeart/2005/8/layout/orgChart1"/>
    <dgm:cxn modelId="{44F18467-1803-4000-83E9-7C7A879912FC}" type="presOf" srcId="{C05ACD1B-C761-498F-B6CD-54F064672483}" destId="{139C0522-3964-4DDE-A8F8-E4FB27732DD6}" srcOrd="0" destOrd="0" presId="urn:microsoft.com/office/officeart/2005/8/layout/orgChart1"/>
    <dgm:cxn modelId="{B467E96F-2E44-488F-A772-47C4A565C74F}" type="presOf" srcId="{56A165BE-258F-46AD-B3D6-9277BF353345}" destId="{852935F1-953C-4B37-9AF2-FBDB531BCB44}" srcOrd="0" destOrd="0" presId="urn:microsoft.com/office/officeart/2005/8/layout/orgChart1"/>
    <dgm:cxn modelId="{6C764B82-0D57-49C1-80C3-CD3BD06C9A64}" type="presOf" srcId="{EAE09FFA-A5A7-44AD-AE6C-C43CA20CFD1B}" destId="{F50EEE8B-D48C-43CD-8E8D-0599536E9A47}" srcOrd="0" destOrd="0" presId="urn:microsoft.com/office/officeart/2005/8/layout/orgChart1"/>
    <dgm:cxn modelId="{1131D99A-8575-4A22-93CB-218C03FB4C29}" type="presOf" srcId="{FAEB2865-17CC-4C9C-B036-B805EDBB4343}" destId="{DFDB97BD-E119-4D4A-902E-4F1750AB7EEA}" srcOrd="0" destOrd="0" presId="urn:microsoft.com/office/officeart/2005/8/layout/orgChart1"/>
    <dgm:cxn modelId="{3140A4A1-487A-4F42-A3E2-443CEFCDC3F9}" type="presOf" srcId="{B8A8A92C-AAA0-427C-A61B-04B8DA3342B3}" destId="{DB7E58F1-A873-49DC-8A20-4F895450113F}" srcOrd="1" destOrd="0" presId="urn:microsoft.com/office/officeart/2005/8/layout/orgChart1"/>
    <dgm:cxn modelId="{6EF274B5-5735-4AC5-87D5-A72C7BD40BC3}" srcId="{DA8E22DA-386C-47C6-B982-23A7CBB7D67C}" destId="{EAE09FFA-A5A7-44AD-AE6C-C43CA20CFD1B}" srcOrd="0" destOrd="0" parTransId="{D4FDA98E-D2C3-47F6-AF4D-D38231DA41CA}" sibTransId="{5BDF30C3-227C-4C8C-BDA8-647E9F8E3B5D}"/>
    <dgm:cxn modelId="{8A5B3EBB-FD43-47E6-96F0-67EA2D5DB428}" srcId="{EAE09FFA-A5A7-44AD-AE6C-C43CA20CFD1B}" destId="{C05ACD1B-C761-498F-B6CD-54F064672483}" srcOrd="1" destOrd="0" parTransId="{56A165BE-258F-46AD-B3D6-9277BF353345}" sibTransId="{2F1B0F93-D4A8-4A5D-BC4B-A41B84C01421}"/>
    <dgm:cxn modelId="{60D1AFC1-09DA-4072-B776-B07C19811251}" type="presOf" srcId="{B84339AE-E5A6-4088-830B-3FA211AB353E}" destId="{4DFAAC4C-5C43-4286-96F7-CA2DDCDFE2EB}" srcOrd="0" destOrd="0" presId="urn:microsoft.com/office/officeart/2005/8/layout/orgChart1"/>
    <dgm:cxn modelId="{40D406CE-4800-4F3D-BC49-C9A111439099}" srcId="{EAE09FFA-A5A7-44AD-AE6C-C43CA20CFD1B}" destId="{B8A8A92C-AAA0-427C-A61B-04B8DA3342B3}" srcOrd="0" destOrd="0" parTransId="{B84339AE-E5A6-4088-830B-3FA211AB353E}" sibTransId="{0ECE9D19-E099-4AD6-B056-57940E8A48EC}"/>
    <dgm:cxn modelId="{5FD88DE0-DD50-4C17-B6E0-6773072A9B6A}" srcId="{EAE09FFA-A5A7-44AD-AE6C-C43CA20CFD1B}" destId="{FAEB2865-17CC-4C9C-B036-B805EDBB4343}" srcOrd="2" destOrd="0" parTransId="{FA2AB3E3-029F-4DEB-94F2-BF0A7A370C67}" sibTransId="{2291C686-5BB1-4FDB-B850-70F4DB930160}"/>
    <dgm:cxn modelId="{8386D2F4-D858-4F59-961B-6DCC256CB5F3}" type="presOf" srcId="{EAE09FFA-A5A7-44AD-AE6C-C43CA20CFD1B}" destId="{8F5EF16E-242C-4D30-8033-9788F4F5C2A8}" srcOrd="1" destOrd="0" presId="urn:microsoft.com/office/officeart/2005/8/layout/orgChart1"/>
    <dgm:cxn modelId="{809CD7C7-3EBF-4302-8BED-2913914B951C}" type="presParOf" srcId="{708FB448-B0A2-465B-A974-0B9EC7ADBD13}" destId="{D3E8329F-D5DE-48BD-9A85-7E8F59D197D7}" srcOrd="0" destOrd="0" presId="urn:microsoft.com/office/officeart/2005/8/layout/orgChart1"/>
    <dgm:cxn modelId="{2E9BD61E-B0F6-42C1-9B5C-0AD8E69ABF0E}" type="presParOf" srcId="{D3E8329F-D5DE-48BD-9A85-7E8F59D197D7}" destId="{D4E2B30B-EB78-409E-8892-C4C6F6BCB1F9}" srcOrd="0" destOrd="0" presId="urn:microsoft.com/office/officeart/2005/8/layout/orgChart1"/>
    <dgm:cxn modelId="{0CE4EB28-D4FB-4BBD-A51D-D4AF248903A7}" type="presParOf" srcId="{D4E2B30B-EB78-409E-8892-C4C6F6BCB1F9}" destId="{F50EEE8B-D48C-43CD-8E8D-0599536E9A47}" srcOrd="0" destOrd="0" presId="urn:microsoft.com/office/officeart/2005/8/layout/orgChart1"/>
    <dgm:cxn modelId="{6E08DA0D-D609-455F-A358-A3E57BDA9582}" type="presParOf" srcId="{D4E2B30B-EB78-409E-8892-C4C6F6BCB1F9}" destId="{8F5EF16E-242C-4D30-8033-9788F4F5C2A8}" srcOrd="1" destOrd="0" presId="urn:microsoft.com/office/officeart/2005/8/layout/orgChart1"/>
    <dgm:cxn modelId="{017B13C5-610E-4CAE-9925-3E2283585002}" type="presParOf" srcId="{D3E8329F-D5DE-48BD-9A85-7E8F59D197D7}" destId="{FB03B027-D165-4F47-B47A-ABDFA6B44646}" srcOrd="1" destOrd="0" presId="urn:microsoft.com/office/officeart/2005/8/layout/orgChart1"/>
    <dgm:cxn modelId="{AC31E5E7-75A1-4FF4-A4C7-FDB3A42C112D}" type="presParOf" srcId="{FB03B027-D165-4F47-B47A-ABDFA6B44646}" destId="{4DFAAC4C-5C43-4286-96F7-CA2DDCDFE2EB}" srcOrd="0" destOrd="0" presId="urn:microsoft.com/office/officeart/2005/8/layout/orgChart1"/>
    <dgm:cxn modelId="{28A1547A-6926-47E8-A521-3DB9DA64AB09}" type="presParOf" srcId="{FB03B027-D165-4F47-B47A-ABDFA6B44646}" destId="{891DFF60-5F0E-4C3B-AE66-1F278C996CC9}" srcOrd="1" destOrd="0" presId="urn:microsoft.com/office/officeart/2005/8/layout/orgChart1"/>
    <dgm:cxn modelId="{6F87DE0D-C4B4-43BF-A89A-D3E350AE5C89}" type="presParOf" srcId="{891DFF60-5F0E-4C3B-AE66-1F278C996CC9}" destId="{EDB020EC-77A4-4707-9BD2-B9EC8A2671B3}" srcOrd="0" destOrd="0" presId="urn:microsoft.com/office/officeart/2005/8/layout/orgChart1"/>
    <dgm:cxn modelId="{71162ABB-0B34-445C-8724-387769F4B6DE}" type="presParOf" srcId="{EDB020EC-77A4-4707-9BD2-B9EC8A2671B3}" destId="{4F035D5A-D179-48D0-A532-4338A117511F}" srcOrd="0" destOrd="0" presId="urn:microsoft.com/office/officeart/2005/8/layout/orgChart1"/>
    <dgm:cxn modelId="{DB7939BF-BF66-4D86-9B6A-4C81925E143E}" type="presParOf" srcId="{EDB020EC-77A4-4707-9BD2-B9EC8A2671B3}" destId="{DB7E58F1-A873-49DC-8A20-4F895450113F}" srcOrd="1" destOrd="0" presId="urn:microsoft.com/office/officeart/2005/8/layout/orgChart1"/>
    <dgm:cxn modelId="{20E21FDB-F6EE-4226-AF07-EE91B218921B}" type="presParOf" srcId="{891DFF60-5F0E-4C3B-AE66-1F278C996CC9}" destId="{252A346C-48BD-4FBA-BF1A-07947CBE5FB1}" srcOrd="1" destOrd="0" presId="urn:microsoft.com/office/officeart/2005/8/layout/orgChart1"/>
    <dgm:cxn modelId="{3D3A168E-41B7-4AD4-B18F-4BA704112E62}" type="presParOf" srcId="{891DFF60-5F0E-4C3B-AE66-1F278C996CC9}" destId="{F461404F-1148-4F8E-B10B-975F7A7C66F1}" srcOrd="2" destOrd="0" presId="urn:microsoft.com/office/officeart/2005/8/layout/orgChart1"/>
    <dgm:cxn modelId="{E121853E-0DC6-4046-A53E-7993F5895993}" type="presParOf" srcId="{FB03B027-D165-4F47-B47A-ABDFA6B44646}" destId="{852935F1-953C-4B37-9AF2-FBDB531BCB44}" srcOrd="2" destOrd="0" presId="urn:microsoft.com/office/officeart/2005/8/layout/orgChart1"/>
    <dgm:cxn modelId="{C148A017-5326-4947-B3A8-FB88E7C448C4}" type="presParOf" srcId="{FB03B027-D165-4F47-B47A-ABDFA6B44646}" destId="{4DFF7169-66C8-4E4A-ADC9-116D029429F6}" srcOrd="3" destOrd="0" presId="urn:microsoft.com/office/officeart/2005/8/layout/orgChart1"/>
    <dgm:cxn modelId="{AFE1FA31-4EBC-407D-BF55-D60F2D96BA4E}" type="presParOf" srcId="{4DFF7169-66C8-4E4A-ADC9-116D029429F6}" destId="{9FB589BD-BA52-449D-8093-BD6ADC9ACACD}" srcOrd="0" destOrd="0" presId="urn:microsoft.com/office/officeart/2005/8/layout/orgChart1"/>
    <dgm:cxn modelId="{91D7D3DA-CE8A-49F2-84B4-4FD97CF87F3F}" type="presParOf" srcId="{9FB589BD-BA52-449D-8093-BD6ADC9ACACD}" destId="{139C0522-3964-4DDE-A8F8-E4FB27732DD6}" srcOrd="0" destOrd="0" presId="urn:microsoft.com/office/officeart/2005/8/layout/orgChart1"/>
    <dgm:cxn modelId="{E516DF3C-70B2-478E-9C62-97551D0AEB23}" type="presParOf" srcId="{9FB589BD-BA52-449D-8093-BD6ADC9ACACD}" destId="{772EC6C8-5A9C-4165-8704-45ABC0891908}" srcOrd="1" destOrd="0" presId="urn:microsoft.com/office/officeart/2005/8/layout/orgChart1"/>
    <dgm:cxn modelId="{379A227C-F4CD-4FD7-8B17-EF7D402E8BCD}" type="presParOf" srcId="{4DFF7169-66C8-4E4A-ADC9-116D029429F6}" destId="{5F8D0073-17D2-4957-A0E8-AD9715228DC8}" srcOrd="1" destOrd="0" presId="urn:microsoft.com/office/officeart/2005/8/layout/orgChart1"/>
    <dgm:cxn modelId="{CC255B25-F568-4CAE-8327-15284595BDB2}" type="presParOf" srcId="{4DFF7169-66C8-4E4A-ADC9-116D029429F6}" destId="{A1E33A59-1FDE-4B4C-96F9-AB66CADE61F3}" srcOrd="2" destOrd="0" presId="urn:microsoft.com/office/officeart/2005/8/layout/orgChart1"/>
    <dgm:cxn modelId="{52A02F7A-DA38-42F0-B256-529602C3E527}" type="presParOf" srcId="{FB03B027-D165-4F47-B47A-ABDFA6B44646}" destId="{AE4603D4-81FE-4AD2-A728-827D164DCB12}" srcOrd="4" destOrd="0" presId="urn:microsoft.com/office/officeart/2005/8/layout/orgChart1"/>
    <dgm:cxn modelId="{8ABA7F47-E603-483F-8EF5-C05F425D899D}" type="presParOf" srcId="{FB03B027-D165-4F47-B47A-ABDFA6B44646}" destId="{8D1A733E-F4EB-4379-B308-17F43206A02C}" srcOrd="5" destOrd="0" presId="urn:microsoft.com/office/officeart/2005/8/layout/orgChart1"/>
    <dgm:cxn modelId="{B0EF6370-8746-49B2-9198-B259FB18FB03}" type="presParOf" srcId="{8D1A733E-F4EB-4379-B308-17F43206A02C}" destId="{428C67A6-BF30-4767-839B-BA83E9E09C41}" srcOrd="0" destOrd="0" presId="urn:microsoft.com/office/officeart/2005/8/layout/orgChart1"/>
    <dgm:cxn modelId="{C5B829F0-4667-4B80-854E-76650705AA3A}" type="presParOf" srcId="{428C67A6-BF30-4767-839B-BA83E9E09C41}" destId="{DFDB97BD-E119-4D4A-902E-4F1750AB7EEA}" srcOrd="0" destOrd="0" presId="urn:microsoft.com/office/officeart/2005/8/layout/orgChart1"/>
    <dgm:cxn modelId="{7510BF76-2062-4D4A-8A29-6A5AEDC6E389}" type="presParOf" srcId="{428C67A6-BF30-4767-839B-BA83E9E09C41}" destId="{1CB0831A-8147-469E-9F0C-431D38D36157}" srcOrd="1" destOrd="0" presId="urn:microsoft.com/office/officeart/2005/8/layout/orgChart1"/>
    <dgm:cxn modelId="{A347F70A-0CC5-4B7A-913D-47C539DC4321}" type="presParOf" srcId="{8D1A733E-F4EB-4379-B308-17F43206A02C}" destId="{A86F1A4B-A0BA-4CA4-92D8-44A76DE83410}" srcOrd="1" destOrd="0" presId="urn:microsoft.com/office/officeart/2005/8/layout/orgChart1"/>
    <dgm:cxn modelId="{5E4251E7-F98F-4F0A-B9C4-87AA818B3CFB}" type="presParOf" srcId="{8D1A733E-F4EB-4379-B308-17F43206A02C}" destId="{D1207205-14E8-4290-8C9D-D2D9CC68A423}" srcOrd="2" destOrd="0" presId="urn:microsoft.com/office/officeart/2005/8/layout/orgChart1"/>
    <dgm:cxn modelId="{44E56E93-29A1-4FEA-B7D8-7A8022BFC93A}" type="presParOf" srcId="{D3E8329F-D5DE-48BD-9A85-7E8F59D197D7}" destId="{10AC9CB5-F64B-401C-90B7-F5820841ED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88D8F-1282-4F17-B36E-8AB93F4EF6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F87F34-F748-408E-8EBB-84EF6720996C}">
      <dgm:prSet phldrT="[Text]" phldr="1"/>
      <dgm:spPr>
        <a:noFill/>
        <a:ln>
          <a:noFill/>
        </a:ln>
      </dgm:spPr>
      <dgm:t>
        <a:bodyPr/>
        <a:lstStyle/>
        <a:p>
          <a:endParaRPr lang="en-US"/>
        </a:p>
      </dgm:t>
    </dgm:pt>
    <dgm:pt modelId="{D4AEF5CD-B970-4677-B95E-9710CEFC3A01}" type="parTrans" cxnId="{37358098-BC07-438E-A013-65BE74A310B5}">
      <dgm:prSet/>
      <dgm:spPr/>
      <dgm:t>
        <a:bodyPr/>
        <a:lstStyle/>
        <a:p>
          <a:endParaRPr lang="en-US"/>
        </a:p>
      </dgm:t>
    </dgm:pt>
    <dgm:pt modelId="{2545C0F1-8A36-4BB5-A449-D86970E71BCB}" type="sibTrans" cxnId="{37358098-BC07-438E-A013-65BE74A310B5}">
      <dgm:prSet/>
      <dgm:spPr/>
      <dgm:t>
        <a:bodyPr/>
        <a:lstStyle/>
        <a:p>
          <a:endParaRPr lang="en-US"/>
        </a:p>
      </dgm:t>
    </dgm:pt>
    <dgm:pt modelId="{B9DF9473-0C2C-4C2F-972D-7C2D6A1A2943}">
      <dgm:prSet phldrT="[Text]"/>
      <dgm:spPr/>
      <dgm:t>
        <a:bodyPr/>
        <a:lstStyle/>
        <a:p>
          <a:r>
            <a:rPr lang="en-US" dirty="0"/>
            <a:t>Car</a:t>
          </a:r>
        </a:p>
      </dgm:t>
    </dgm:pt>
    <dgm:pt modelId="{C1081363-0A4A-412A-92A2-9B68F8DA375F}" type="parTrans" cxnId="{B10B5A60-E06B-45F5-8F17-F12E221DC770}">
      <dgm:prSet/>
      <dgm:spPr/>
      <dgm:t>
        <a:bodyPr/>
        <a:lstStyle/>
        <a:p>
          <a:endParaRPr lang="en-US"/>
        </a:p>
      </dgm:t>
    </dgm:pt>
    <dgm:pt modelId="{ADA99998-C8C3-4EAE-B8A7-37055B21BC10}" type="sibTrans" cxnId="{B10B5A60-E06B-45F5-8F17-F12E221DC770}">
      <dgm:prSet/>
      <dgm:spPr/>
      <dgm:t>
        <a:bodyPr/>
        <a:lstStyle/>
        <a:p>
          <a:endParaRPr lang="en-US"/>
        </a:p>
      </dgm:t>
    </dgm:pt>
    <dgm:pt modelId="{15263BF0-FC3D-4197-A61E-498F440F0F27}">
      <dgm:prSet phldrT="[Text]"/>
      <dgm:spPr/>
      <dgm:t>
        <a:bodyPr/>
        <a:lstStyle/>
        <a:p>
          <a:r>
            <a:rPr lang="en-US" dirty="0"/>
            <a:t>Bus</a:t>
          </a:r>
        </a:p>
      </dgm:t>
    </dgm:pt>
    <dgm:pt modelId="{0072E2B9-8272-4489-A9AE-E94298A46BAB}" type="parTrans" cxnId="{E2B74477-2700-4321-917D-207216B4B98F}">
      <dgm:prSet/>
      <dgm:spPr/>
      <dgm:t>
        <a:bodyPr/>
        <a:lstStyle/>
        <a:p>
          <a:endParaRPr lang="en-US"/>
        </a:p>
      </dgm:t>
    </dgm:pt>
    <dgm:pt modelId="{C9FC9D13-81A1-4945-92B7-09B73102A774}" type="sibTrans" cxnId="{E2B74477-2700-4321-917D-207216B4B98F}">
      <dgm:prSet/>
      <dgm:spPr/>
      <dgm:t>
        <a:bodyPr/>
        <a:lstStyle/>
        <a:p>
          <a:endParaRPr lang="en-US"/>
        </a:p>
      </dgm:t>
    </dgm:pt>
    <dgm:pt modelId="{E9A454D1-2DC3-4E24-A9A1-D055BD2B73EE}" type="pres">
      <dgm:prSet presAssocID="{D2388D8F-1282-4F17-B36E-8AB93F4EF6D2}" presName="hierChild1" presStyleCnt="0">
        <dgm:presLayoutVars>
          <dgm:orgChart val="1"/>
          <dgm:chPref val="1"/>
          <dgm:dir/>
          <dgm:animOne val="branch"/>
          <dgm:animLvl val="lvl"/>
          <dgm:resizeHandles/>
        </dgm:presLayoutVars>
      </dgm:prSet>
      <dgm:spPr/>
    </dgm:pt>
    <dgm:pt modelId="{DEB12F49-D4DB-48C2-8DD2-368DD1CF1DB3}" type="pres">
      <dgm:prSet presAssocID="{6EF87F34-F748-408E-8EBB-84EF6720996C}" presName="hierRoot1" presStyleCnt="0">
        <dgm:presLayoutVars>
          <dgm:hierBranch val="init"/>
        </dgm:presLayoutVars>
      </dgm:prSet>
      <dgm:spPr/>
    </dgm:pt>
    <dgm:pt modelId="{DB947731-6873-42E9-95A9-F9722FEADB04}" type="pres">
      <dgm:prSet presAssocID="{6EF87F34-F748-408E-8EBB-84EF6720996C}" presName="rootComposite1" presStyleCnt="0"/>
      <dgm:spPr/>
    </dgm:pt>
    <dgm:pt modelId="{BD1D2E31-392D-42B4-B018-9DAC297D018A}" type="pres">
      <dgm:prSet presAssocID="{6EF87F34-F748-408E-8EBB-84EF6720996C}" presName="rootText1" presStyleLbl="node0" presStyleIdx="0" presStyleCnt="1">
        <dgm:presLayoutVars>
          <dgm:chPref val="3"/>
        </dgm:presLayoutVars>
      </dgm:prSet>
      <dgm:spPr/>
    </dgm:pt>
    <dgm:pt modelId="{39BB1098-EDC7-44BE-AE3B-D0BB7A63FACC}" type="pres">
      <dgm:prSet presAssocID="{6EF87F34-F748-408E-8EBB-84EF6720996C}" presName="rootConnector1" presStyleLbl="node1" presStyleIdx="0" presStyleCnt="0"/>
      <dgm:spPr/>
    </dgm:pt>
    <dgm:pt modelId="{6F3E6305-5EC3-43B4-A46E-9B48B39667B8}" type="pres">
      <dgm:prSet presAssocID="{6EF87F34-F748-408E-8EBB-84EF6720996C}" presName="hierChild2" presStyleCnt="0"/>
      <dgm:spPr/>
    </dgm:pt>
    <dgm:pt modelId="{A6E7FD02-599B-4D14-B1BE-40D989A1E7C0}" type="pres">
      <dgm:prSet presAssocID="{C1081363-0A4A-412A-92A2-9B68F8DA375F}" presName="Name37" presStyleLbl="parChTrans1D2" presStyleIdx="0" presStyleCnt="2"/>
      <dgm:spPr/>
    </dgm:pt>
    <dgm:pt modelId="{353E191C-AFB6-4B89-9203-0115BE943A82}" type="pres">
      <dgm:prSet presAssocID="{B9DF9473-0C2C-4C2F-972D-7C2D6A1A2943}" presName="hierRoot2" presStyleCnt="0">
        <dgm:presLayoutVars>
          <dgm:hierBranch val="init"/>
        </dgm:presLayoutVars>
      </dgm:prSet>
      <dgm:spPr/>
    </dgm:pt>
    <dgm:pt modelId="{4229A4D1-F274-495E-B73E-C3F974548FA6}" type="pres">
      <dgm:prSet presAssocID="{B9DF9473-0C2C-4C2F-972D-7C2D6A1A2943}" presName="rootComposite" presStyleCnt="0"/>
      <dgm:spPr/>
    </dgm:pt>
    <dgm:pt modelId="{38F9F7A3-DBAE-457F-8E52-7FCEDDAC4B70}" type="pres">
      <dgm:prSet presAssocID="{B9DF9473-0C2C-4C2F-972D-7C2D6A1A2943}" presName="rootText" presStyleLbl="node2" presStyleIdx="0" presStyleCnt="2">
        <dgm:presLayoutVars>
          <dgm:chPref val="3"/>
        </dgm:presLayoutVars>
      </dgm:prSet>
      <dgm:spPr/>
    </dgm:pt>
    <dgm:pt modelId="{7F4A6960-ED70-45C4-A4E1-1F1E76E35786}" type="pres">
      <dgm:prSet presAssocID="{B9DF9473-0C2C-4C2F-972D-7C2D6A1A2943}" presName="rootConnector" presStyleLbl="node2" presStyleIdx="0" presStyleCnt="2"/>
      <dgm:spPr/>
    </dgm:pt>
    <dgm:pt modelId="{54C98FA7-50E4-429D-9A8C-9CC4E03A5D56}" type="pres">
      <dgm:prSet presAssocID="{B9DF9473-0C2C-4C2F-972D-7C2D6A1A2943}" presName="hierChild4" presStyleCnt="0"/>
      <dgm:spPr/>
    </dgm:pt>
    <dgm:pt modelId="{9EC6FB47-F869-413F-84B7-6241B4515922}" type="pres">
      <dgm:prSet presAssocID="{B9DF9473-0C2C-4C2F-972D-7C2D6A1A2943}" presName="hierChild5" presStyleCnt="0"/>
      <dgm:spPr/>
    </dgm:pt>
    <dgm:pt modelId="{983AC395-8CE2-43A7-A54F-5CA65BEFF972}" type="pres">
      <dgm:prSet presAssocID="{0072E2B9-8272-4489-A9AE-E94298A46BAB}" presName="Name37" presStyleLbl="parChTrans1D2" presStyleIdx="1" presStyleCnt="2"/>
      <dgm:spPr/>
    </dgm:pt>
    <dgm:pt modelId="{2EC9B924-345B-4CD5-98C4-22E6F7342E55}" type="pres">
      <dgm:prSet presAssocID="{15263BF0-FC3D-4197-A61E-498F440F0F27}" presName="hierRoot2" presStyleCnt="0">
        <dgm:presLayoutVars>
          <dgm:hierBranch val="init"/>
        </dgm:presLayoutVars>
      </dgm:prSet>
      <dgm:spPr/>
    </dgm:pt>
    <dgm:pt modelId="{F3F4F960-D1AD-4299-84EF-C860D0DA3DD6}" type="pres">
      <dgm:prSet presAssocID="{15263BF0-FC3D-4197-A61E-498F440F0F27}" presName="rootComposite" presStyleCnt="0"/>
      <dgm:spPr/>
    </dgm:pt>
    <dgm:pt modelId="{5AB2368E-12AE-4BD7-B510-02C89933CE89}" type="pres">
      <dgm:prSet presAssocID="{15263BF0-FC3D-4197-A61E-498F440F0F27}" presName="rootText" presStyleLbl="node2" presStyleIdx="1" presStyleCnt="2">
        <dgm:presLayoutVars>
          <dgm:chPref val="3"/>
        </dgm:presLayoutVars>
      </dgm:prSet>
      <dgm:spPr/>
    </dgm:pt>
    <dgm:pt modelId="{5536BCFE-7945-4DD4-9C4B-429589F9E6B3}" type="pres">
      <dgm:prSet presAssocID="{15263BF0-FC3D-4197-A61E-498F440F0F27}" presName="rootConnector" presStyleLbl="node2" presStyleIdx="1" presStyleCnt="2"/>
      <dgm:spPr/>
    </dgm:pt>
    <dgm:pt modelId="{F0AE76A7-3C4E-421D-9E6D-D291647E3974}" type="pres">
      <dgm:prSet presAssocID="{15263BF0-FC3D-4197-A61E-498F440F0F27}" presName="hierChild4" presStyleCnt="0"/>
      <dgm:spPr/>
    </dgm:pt>
    <dgm:pt modelId="{52211CC4-994E-4D47-A98F-11B0EB3C927B}" type="pres">
      <dgm:prSet presAssocID="{15263BF0-FC3D-4197-A61E-498F440F0F27}" presName="hierChild5" presStyleCnt="0"/>
      <dgm:spPr/>
    </dgm:pt>
    <dgm:pt modelId="{A51CB815-8C21-4184-B155-722BCA52B152}" type="pres">
      <dgm:prSet presAssocID="{6EF87F34-F748-408E-8EBB-84EF6720996C}" presName="hierChild3" presStyleCnt="0"/>
      <dgm:spPr/>
    </dgm:pt>
  </dgm:ptLst>
  <dgm:cxnLst>
    <dgm:cxn modelId="{126D3506-82A5-4747-BCF1-4A47A930223D}" type="presOf" srcId="{6EF87F34-F748-408E-8EBB-84EF6720996C}" destId="{BD1D2E31-392D-42B4-B018-9DAC297D018A}" srcOrd="0" destOrd="0" presId="urn:microsoft.com/office/officeart/2005/8/layout/orgChart1"/>
    <dgm:cxn modelId="{AC76A90D-5508-48F0-83FD-53470B7124DC}" type="presOf" srcId="{15263BF0-FC3D-4197-A61E-498F440F0F27}" destId="{5AB2368E-12AE-4BD7-B510-02C89933CE89}" srcOrd="0" destOrd="0" presId="urn:microsoft.com/office/officeart/2005/8/layout/orgChart1"/>
    <dgm:cxn modelId="{3C2DD611-E9F7-4671-A9E3-0A4C7BBB1D13}" type="presOf" srcId="{C1081363-0A4A-412A-92A2-9B68F8DA375F}" destId="{A6E7FD02-599B-4D14-B1BE-40D989A1E7C0}" srcOrd="0" destOrd="0" presId="urn:microsoft.com/office/officeart/2005/8/layout/orgChart1"/>
    <dgm:cxn modelId="{9E12CC20-63D5-4455-A067-79A358AD6528}" type="presOf" srcId="{6EF87F34-F748-408E-8EBB-84EF6720996C}" destId="{39BB1098-EDC7-44BE-AE3B-D0BB7A63FACC}" srcOrd="1" destOrd="0" presId="urn:microsoft.com/office/officeart/2005/8/layout/orgChart1"/>
    <dgm:cxn modelId="{B10B5A60-E06B-45F5-8F17-F12E221DC770}" srcId="{6EF87F34-F748-408E-8EBB-84EF6720996C}" destId="{B9DF9473-0C2C-4C2F-972D-7C2D6A1A2943}" srcOrd="0" destOrd="0" parTransId="{C1081363-0A4A-412A-92A2-9B68F8DA375F}" sibTransId="{ADA99998-C8C3-4EAE-B8A7-37055B21BC10}"/>
    <dgm:cxn modelId="{D0D5564B-385E-405D-9DE7-146ACA53C570}" type="presOf" srcId="{D2388D8F-1282-4F17-B36E-8AB93F4EF6D2}" destId="{E9A454D1-2DC3-4E24-A9A1-D055BD2B73EE}" srcOrd="0" destOrd="0" presId="urn:microsoft.com/office/officeart/2005/8/layout/orgChart1"/>
    <dgm:cxn modelId="{E2B74477-2700-4321-917D-207216B4B98F}" srcId="{6EF87F34-F748-408E-8EBB-84EF6720996C}" destId="{15263BF0-FC3D-4197-A61E-498F440F0F27}" srcOrd="1" destOrd="0" parTransId="{0072E2B9-8272-4489-A9AE-E94298A46BAB}" sibTransId="{C9FC9D13-81A1-4945-92B7-09B73102A774}"/>
    <dgm:cxn modelId="{A96FAE77-4D5E-4824-B1E2-14FA568B0A70}" type="presOf" srcId="{0072E2B9-8272-4489-A9AE-E94298A46BAB}" destId="{983AC395-8CE2-43A7-A54F-5CA65BEFF972}" srcOrd="0" destOrd="0" presId="urn:microsoft.com/office/officeart/2005/8/layout/orgChart1"/>
    <dgm:cxn modelId="{37358098-BC07-438E-A013-65BE74A310B5}" srcId="{D2388D8F-1282-4F17-B36E-8AB93F4EF6D2}" destId="{6EF87F34-F748-408E-8EBB-84EF6720996C}" srcOrd="0" destOrd="0" parTransId="{D4AEF5CD-B970-4677-B95E-9710CEFC3A01}" sibTransId="{2545C0F1-8A36-4BB5-A449-D86970E71BCB}"/>
    <dgm:cxn modelId="{E2E095B7-9E3C-41C9-B2B2-459202CFE638}" type="presOf" srcId="{15263BF0-FC3D-4197-A61E-498F440F0F27}" destId="{5536BCFE-7945-4DD4-9C4B-429589F9E6B3}" srcOrd="1" destOrd="0" presId="urn:microsoft.com/office/officeart/2005/8/layout/orgChart1"/>
    <dgm:cxn modelId="{2BE8D1D2-8414-4D80-9B23-F7F69F156D43}" type="presOf" srcId="{B9DF9473-0C2C-4C2F-972D-7C2D6A1A2943}" destId="{7F4A6960-ED70-45C4-A4E1-1F1E76E35786}" srcOrd="1" destOrd="0" presId="urn:microsoft.com/office/officeart/2005/8/layout/orgChart1"/>
    <dgm:cxn modelId="{F01720F1-B059-4540-8D88-6740325BFA69}" type="presOf" srcId="{B9DF9473-0C2C-4C2F-972D-7C2D6A1A2943}" destId="{38F9F7A3-DBAE-457F-8E52-7FCEDDAC4B70}" srcOrd="0" destOrd="0" presId="urn:microsoft.com/office/officeart/2005/8/layout/orgChart1"/>
    <dgm:cxn modelId="{67C3D001-7934-454A-9B24-A9D21CABD54F}" type="presParOf" srcId="{E9A454D1-2DC3-4E24-A9A1-D055BD2B73EE}" destId="{DEB12F49-D4DB-48C2-8DD2-368DD1CF1DB3}" srcOrd="0" destOrd="0" presId="urn:microsoft.com/office/officeart/2005/8/layout/orgChart1"/>
    <dgm:cxn modelId="{84CD2241-B51D-4377-A2CD-1AA5B05292CE}" type="presParOf" srcId="{DEB12F49-D4DB-48C2-8DD2-368DD1CF1DB3}" destId="{DB947731-6873-42E9-95A9-F9722FEADB04}" srcOrd="0" destOrd="0" presId="urn:microsoft.com/office/officeart/2005/8/layout/orgChart1"/>
    <dgm:cxn modelId="{6FA4BC6E-FFEF-4D7B-A253-0CB8206F13F4}" type="presParOf" srcId="{DB947731-6873-42E9-95A9-F9722FEADB04}" destId="{BD1D2E31-392D-42B4-B018-9DAC297D018A}" srcOrd="0" destOrd="0" presId="urn:microsoft.com/office/officeart/2005/8/layout/orgChart1"/>
    <dgm:cxn modelId="{BF1C1161-2883-4014-A2C3-0D04A278D670}" type="presParOf" srcId="{DB947731-6873-42E9-95A9-F9722FEADB04}" destId="{39BB1098-EDC7-44BE-AE3B-D0BB7A63FACC}" srcOrd="1" destOrd="0" presId="urn:microsoft.com/office/officeart/2005/8/layout/orgChart1"/>
    <dgm:cxn modelId="{8F5234A7-220B-4310-BC44-60A1B1CF59E2}" type="presParOf" srcId="{DEB12F49-D4DB-48C2-8DD2-368DD1CF1DB3}" destId="{6F3E6305-5EC3-43B4-A46E-9B48B39667B8}" srcOrd="1" destOrd="0" presId="urn:microsoft.com/office/officeart/2005/8/layout/orgChart1"/>
    <dgm:cxn modelId="{1C31936C-0FA0-4B62-92F3-95793C98C078}" type="presParOf" srcId="{6F3E6305-5EC3-43B4-A46E-9B48B39667B8}" destId="{A6E7FD02-599B-4D14-B1BE-40D989A1E7C0}" srcOrd="0" destOrd="0" presId="urn:microsoft.com/office/officeart/2005/8/layout/orgChart1"/>
    <dgm:cxn modelId="{4519DD7D-B44A-4F9A-A2F2-17927C7A1F2E}" type="presParOf" srcId="{6F3E6305-5EC3-43B4-A46E-9B48B39667B8}" destId="{353E191C-AFB6-4B89-9203-0115BE943A82}" srcOrd="1" destOrd="0" presId="urn:microsoft.com/office/officeart/2005/8/layout/orgChart1"/>
    <dgm:cxn modelId="{C90A0A96-4687-4A1A-98CD-BCE97A6AAE58}" type="presParOf" srcId="{353E191C-AFB6-4B89-9203-0115BE943A82}" destId="{4229A4D1-F274-495E-B73E-C3F974548FA6}" srcOrd="0" destOrd="0" presId="urn:microsoft.com/office/officeart/2005/8/layout/orgChart1"/>
    <dgm:cxn modelId="{D7306556-1F35-4F4F-922E-772C4F590EC9}" type="presParOf" srcId="{4229A4D1-F274-495E-B73E-C3F974548FA6}" destId="{38F9F7A3-DBAE-457F-8E52-7FCEDDAC4B70}" srcOrd="0" destOrd="0" presId="urn:microsoft.com/office/officeart/2005/8/layout/orgChart1"/>
    <dgm:cxn modelId="{31712438-28EA-4A6F-99E4-A61D3CFFC072}" type="presParOf" srcId="{4229A4D1-F274-495E-B73E-C3F974548FA6}" destId="{7F4A6960-ED70-45C4-A4E1-1F1E76E35786}" srcOrd="1" destOrd="0" presId="urn:microsoft.com/office/officeart/2005/8/layout/orgChart1"/>
    <dgm:cxn modelId="{F75058EC-1A24-4C88-9342-FCFDB0558539}" type="presParOf" srcId="{353E191C-AFB6-4B89-9203-0115BE943A82}" destId="{54C98FA7-50E4-429D-9A8C-9CC4E03A5D56}" srcOrd="1" destOrd="0" presId="urn:microsoft.com/office/officeart/2005/8/layout/orgChart1"/>
    <dgm:cxn modelId="{D038D2F7-6B5D-4B6B-8132-223FFA4591E3}" type="presParOf" srcId="{353E191C-AFB6-4B89-9203-0115BE943A82}" destId="{9EC6FB47-F869-413F-84B7-6241B4515922}" srcOrd="2" destOrd="0" presId="urn:microsoft.com/office/officeart/2005/8/layout/orgChart1"/>
    <dgm:cxn modelId="{D225CFB1-7561-4B4F-A5F5-DE6F05813D4A}" type="presParOf" srcId="{6F3E6305-5EC3-43B4-A46E-9B48B39667B8}" destId="{983AC395-8CE2-43A7-A54F-5CA65BEFF972}" srcOrd="2" destOrd="0" presId="urn:microsoft.com/office/officeart/2005/8/layout/orgChart1"/>
    <dgm:cxn modelId="{B433C3BF-065E-4F62-B4A1-A2F3E0D60225}" type="presParOf" srcId="{6F3E6305-5EC3-43B4-A46E-9B48B39667B8}" destId="{2EC9B924-345B-4CD5-98C4-22E6F7342E55}" srcOrd="3" destOrd="0" presId="urn:microsoft.com/office/officeart/2005/8/layout/orgChart1"/>
    <dgm:cxn modelId="{10F74C09-A11D-456D-A000-809D8ED500AD}" type="presParOf" srcId="{2EC9B924-345B-4CD5-98C4-22E6F7342E55}" destId="{F3F4F960-D1AD-4299-84EF-C860D0DA3DD6}" srcOrd="0" destOrd="0" presId="urn:microsoft.com/office/officeart/2005/8/layout/orgChart1"/>
    <dgm:cxn modelId="{A33AABE3-39E8-4BE5-B448-A7D9BC2086C4}" type="presParOf" srcId="{F3F4F960-D1AD-4299-84EF-C860D0DA3DD6}" destId="{5AB2368E-12AE-4BD7-B510-02C89933CE89}" srcOrd="0" destOrd="0" presId="urn:microsoft.com/office/officeart/2005/8/layout/orgChart1"/>
    <dgm:cxn modelId="{AB073140-3859-470E-AB80-80289ECD5F47}" type="presParOf" srcId="{F3F4F960-D1AD-4299-84EF-C860D0DA3DD6}" destId="{5536BCFE-7945-4DD4-9C4B-429589F9E6B3}" srcOrd="1" destOrd="0" presId="urn:microsoft.com/office/officeart/2005/8/layout/orgChart1"/>
    <dgm:cxn modelId="{2D988036-59D8-45F1-B703-EF9B7AECF4AA}" type="presParOf" srcId="{2EC9B924-345B-4CD5-98C4-22E6F7342E55}" destId="{F0AE76A7-3C4E-421D-9E6D-D291647E3974}" srcOrd="1" destOrd="0" presId="urn:microsoft.com/office/officeart/2005/8/layout/orgChart1"/>
    <dgm:cxn modelId="{568F1F55-28C5-4767-9AAC-88CFE642EB9E}" type="presParOf" srcId="{2EC9B924-345B-4CD5-98C4-22E6F7342E55}" destId="{52211CC4-994E-4D47-A98F-11B0EB3C927B}" srcOrd="2" destOrd="0" presId="urn:microsoft.com/office/officeart/2005/8/layout/orgChart1"/>
    <dgm:cxn modelId="{93F2CA4A-E6DD-46B6-8971-4C2631CB3FD0}" type="presParOf" srcId="{DEB12F49-D4DB-48C2-8DD2-368DD1CF1DB3}" destId="{A51CB815-8C21-4184-B155-722BCA52B1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388D8F-1282-4F17-B36E-8AB93F4EF6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F87F34-F748-408E-8EBB-84EF6720996C}">
      <dgm:prSet phldrT="[Text]" phldr="1"/>
      <dgm:spPr>
        <a:noFill/>
        <a:ln>
          <a:noFill/>
        </a:ln>
      </dgm:spPr>
      <dgm:t>
        <a:bodyPr/>
        <a:lstStyle/>
        <a:p>
          <a:endParaRPr lang="en-US"/>
        </a:p>
      </dgm:t>
    </dgm:pt>
    <dgm:pt modelId="{D4AEF5CD-B970-4677-B95E-9710CEFC3A01}" type="parTrans" cxnId="{37358098-BC07-438E-A013-65BE74A310B5}">
      <dgm:prSet/>
      <dgm:spPr/>
      <dgm:t>
        <a:bodyPr/>
        <a:lstStyle/>
        <a:p>
          <a:endParaRPr lang="en-US"/>
        </a:p>
      </dgm:t>
    </dgm:pt>
    <dgm:pt modelId="{2545C0F1-8A36-4BB5-A449-D86970E71BCB}" type="sibTrans" cxnId="{37358098-BC07-438E-A013-65BE74A310B5}">
      <dgm:prSet/>
      <dgm:spPr/>
      <dgm:t>
        <a:bodyPr/>
        <a:lstStyle/>
        <a:p>
          <a:endParaRPr lang="en-US"/>
        </a:p>
      </dgm:t>
    </dgm:pt>
    <dgm:pt modelId="{B9DF9473-0C2C-4C2F-972D-7C2D6A1A2943}">
      <dgm:prSet phldrT="[Text]"/>
      <dgm:spPr/>
      <dgm:t>
        <a:bodyPr/>
        <a:lstStyle/>
        <a:p>
          <a:r>
            <a:rPr lang="en-US" dirty="0"/>
            <a:t>Car</a:t>
          </a:r>
        </a:p>
      </dgm:t>
    </dgm:pt>
    <dgm:pt modelId="{C1081363-0A4A-412A-92A2-9B68F8DA375F}" type="parTrans" cxnId="{B10B5A60-E06B-45F5-8F17-F12E221DC770}">
      <dgm:prSet/>
      <dgm:spPr/>
      <dgm:t>
        <a:bodyPr/>
        <a:lstStyle/>
        <a:p>
          <a:endParaRPr lang="en-US"/>
        </a:p>
      </dgm:t>
    </dgm:pt>
    <dgm:pt modelId="{ADA99998-C8C3-4EAE-B8A7-37055B21BC10}" type="sibTrans" cxnId="{B10B5A60-E06B-45F5-8F17-F12E221DC770}">
      <dgm:prSet/>
      <dgm:spPr/>
      <dgm:t>
        <a:bodyPr/>
        <a:lstStyle/>
        <a:p>
          <a:endParaRPr lang="en-US"/>
        </a:p>
      </dgm:t>
    </dgm:pt>
    <dgm:pt modelId="{15263BF0-FC3D-4197-A61E-498F440F0F27}">
      <dgm:prSet phldrT="[Text]"/>
      <dgm:spPr/>
      <dgm:t>
        <a:bodyPr/>
        <a:lstStyle/>
        <a:p>
          <a:r>
            <a:rPr lang="en-US" dirty="0"/>
            <a:t>Bus</a:t>
          </a:r>
        </a:p>
      </dgm:t>
    </dgm:pt>
    <dgm:pt modelId="{0072E2B9-8272-4489-A9AE-E94298A46BAB}" type="parTrans" cxnId="{E2B74477-2700-4321-917D-207216B4B98F}">
      <dgm:prSet/>
      <dgm:spPr/>
      <dgm:t>
        <a:bodyPr/>
        <a:lstStyle/>
        <a:p>
          <a:endParaRPr lang="en-US"/>
        </a:p>
      </dgm:t>
    </dgm:pt>
    <dgm:pt modelId="{C9FC9D13-81A1-4945-92B7-09B73102A774}" type="sibTrans" cxnId="{E2B74477-2700-4321-917D-207216B4B98F}">
      <dgm:prSet/>
      <dgm:spPr/>
      <dgm:t>
        <a:bodyPr/>
        <a:lstStyle/>
        <a:p>
          <a:endParaRPr lang="en-US"/>
        </a:p>
      </dgm:t>
    </dgm:pt>
    <dgm:pt modelId="{E9A454D1-2DC3-4E24-A9A1-D055BD2B73EE}" type="pres">
      <dgm:prSet presAssocID="{D2388D8F-1282-4F17-B36E-8AB93F4EF6D2}" presName="hierChild1" presStyleCnt="0">
        <dgm:presLayoutVars>
          <dgm:orgChart val="1"/>
          <dgm:chPref val="1"/>
          <dgm:dir/>
          <dgm:animOne val="branch"/>
          <dgm:animLvl val="lvl"/>
          <dgm:resizeHandles/>
        </dgm:presLayoutVars>
      </dgm:prSet>
      <dgm:spPr/>
    </dgm:pt>
    <dgm:pt modelId="{DEB12F49-D4DB-48C2-8DD2-368DD1CF1DB3}" type="pres">
      <dgm:prSet presAssocID="{6EF87F34-F748-408E-8EBB-84EF6720996C}" presName="hierRoot1" presStyleCnt="0">
        <dgm:presLayoutVars>
          <dgm:hierBranch val="init"/>
        </dgm:presLayoutVars>
      </dgm:prSet>
      <dgm:spPr/>
    </dgm:pt>
    <dgm:pt modelId="{DB947731-6873-42E9-95A9-F9722FEADB04}" type="pres">
      <dgm:prSet presAssocID="{6EF87F34-F748-408E-8EBB-84EF6720996C}" presName="rootComposite1" presStyleCnt="0"/>
      <dgm:spPr/>
    </dgm:pt>
    <dgm:pt modelId="{BD1D2E31-392D-42B4-B018-9DAC297D018A}" type="pres">
      <dgm:prSet presAssocID="{6EF87F34-F748-408E-8EBB-84EF6720996C}" presName="rootText1" presStyleLbl="node0" presStyleIdx="0" presStyleCnt="1">
        <dgm:presLayoutVars>
          <dgm:chPref val="3"/>
        </dgm:presLayoutVars>
      </dgm:prSet>
      <dgm:spPr/>
    </dgm:pt>
    <dgm:pt modelId="{39BB1098-EDC7-44BE-AE3B-D0BB7A63FACC}" type="pres">
      <dgm:prSet presAssocID="{6EF87F34-F748-408E-8EBB-84EF6720996C}" presName="rootConnector1" presStyleLbl="node1" presStyleIdx="0" presStyleCnt="0"/>
      <dgm:spPr/>
    </dgm:pt>
    <dgm:pt modelId="{6F3E6305-5EC3-43B4-A46E-9B48B39667B8}" type="pres">
      <dgm:prSet presAssocID="{6EF87F34-F748-408E-8EBB-84EF6720996C}" presName="hierChild2" presStyleCnt="0"/>
      <dgm:spPr/>
    </dgm:pt>
    <dgm:pt modelId="{A6E7FD02-599B-4D14-B1BE-40D989A1E7C0}" type="pres">
      <dgm:prSet presAssocID="{C1081363-0A4A-412A-92A2-9B68F8DA375F}" presName="Name37" presStyleLbl="parChTrans1D2" presStyleIdx="0" presStyleCnt="2"/>
      <dgm:spPr/>
    </dgm:pt>
    <dgm:pt modelId="{353E191C-AFB6-4B89-9203-0115BE943A82}" type="pres">
      <dgm:prSet presAssocID="{B9DF9473-0C2C-4C2F-972D-7C2D6A1A2943}" presName="hierRoot2" presStyleCnt="0">
        <dgm:presLayoutVars>
          <dgm:hierBranch val="init"/>
        </dgm:presLayoutVars>
      </dgm:prSet>
      <dgm:spPr/>
    </dgm:pt>
    <dgm:pt modelId="{4229A4D1-F274-495E-B73E-C3F974548FA6}" type="pres">
      <dgm:prSet presAssocID="{B9DF9473-0C2C-4C2F-972D-7C2D6A1A2943}" presName="rootComposite" presStyleCnt="0"/>
      <dgm:spPr/>
    </dgm:pt>
    <dgm:pt modelId="{38F9F7A3-DBAE-457F-8E52-7FCEDDAC4B70}" type="pres">
      <dgm:prSet presAssocID="{B9DF9473-0C2C-4C2F-972D-7C2D6A1A2943}" presName="rootText" presStyleLbl="node2" presStyleIdx="0" presStyleCnt="2">
        <dgm:presLayoutVars>
          <dgm:chPref val="3"/>
        </dgm:presLayoutVars>
      </dgm:prSet>
      <dgm:spPr/>
    </dgm:pt>
    <dgm:pt modelId="{7F4A6960-ED70-45C4-A4E1-1F1E76E35786}" type="pres">
      <dgm:prSet presAssocID="{B9DF9473-0C2C-4C2F-972D-7C2D6A1A2943}" presName="rootConnector" presStyleLbl="node2" presStyleIdx="0" presStyleCnt="2"/>
      <dgm:spPr/>
    </dgm:pt>
    <dgm:pt modelId="{54C98FA7-50E4-429D-9A8C-9CC4E03A5D56}" type="pres">
      <dgm:prSet presAssocID="{B9DF9473-0C2C-4C2F-972D-7C2D6A1A2943}" presName="hierChild4" presStyleCnt="0"/>
      <dgm:spPr/>
    </dgm:pt>
    <dgm:pt modelId="{9EC6FB47-F869-413F-84B7-6241B4515922}" type="pres">
      <dgm:prSet presAssocID="{B9DF9473-0C2C-4C2F-972D-7C2D6A1A2943}" presName="hierChild5" presStyleCnt="0"/>
      <dgm:spPr/>
    </dgm:pt>
    <dgm:pt modelId="{983AC395-8CE2-43A7-A54F-5CA65BEFF972}" type="pres">
      <dgm:prSet presAssocID="{0072E2B9-8272-4489-A9AE-E94298A46BAB}" presName="Name37" presStyleLbl="parChTrans1D2" presStyleIdx="1" presStyleCnt="2"/>
      <dgm:spPr/>
    </dgm:pt>
    <dgm:pt modelId="{2EC9B924-345B-4CD5-98C4-22E6F7342E55}" type="pres">
      <dgm:prSet presAssocID="{15263BF0-FC3D-4197-A61E-498F440F0F27}" presName="hierRoot2" presStyleCnt="0">
        <dgm:presLayoutVars>
          <dgm:hierBranch val="init"/>
        </dgm:presLayoutVars>
      </dgm:prSet>
      <dgm:spPr/>
    </dgm:pt>
    <dgm:pt modelId="{F3F4F960-D1AD-4299-84EF-C860D0DA3DD6}" type="pres">
      <dgm:prSet presAssocID="{15263BF0-FC3D-4197-A61E-498F440F0F27}" presName="rootComposite" presStyleCnt="0"/>
      <dgm:spPr/>
    </dgm:pt>
    <dgm:pt modelId="{5AB2368E-12AE-4BD7-B510-02C89933CE89}" type="pres">
      <dgm:prSet presAssocID="{15263BF0-FC3D-4197-A61E-498F440F0F27}" presName="rootText" presStyleLbl="node2" presStyleIdx="1" presStyleCnt="2">
        <dgm:presLayoutVars>
          <dgm:chPref val="3"/>
        </dgm:presLayoutVars>
      </dgm:prSet>
      <dgm:spPr/>
    </dgm:pt>
    <dgm:pt modelId="{5536BCFE-7945-4DD4-9C4B-429589F9E6B3}" type="pres">
      <dgm:prSet presAssocID="{15263BF0-FC3D-4197-A61E-498F440F0F27}" presName="rootConnector" presStyleLbl="node2" presStyleIdx="1" presStyleCnt="2"/>
      <dgm:spPr/>
    </dgm:pt>
    <dgm:pt modelId="{F0AE76A7-3C4E-421D-9E6D-D291647E3974}" type="pres">
      <dgm:prSet presAssocID="{15263BF0-FC3D-4197-A61E-498F440F0F27}" presName="hierChild4" presStyleCnt="0"/>
      <dgm:spPr/>
    </dgm:pt>
    <dgm:pt modelId="{52211CC4-994E-4D47-A98F-11B0EB3C927B}" type="pres">
      <dgm:prSet presAssocID="{15263BF0-FC3D-4197-A61E-498F440F0F27}" presName="hierChild5" presStyleCnt="0"/>
      <dgm:spPr/>
    </dgm:pt>
    <dgm:pt modelId="{A51CB815-8C21-4184-B155-722BCA52B152}" type="pres">
      <dgm:prSet presAssocID="{6EF87F34-F748-408E-8EBB-84EF6720996C}" presName="hierChild3" presStyleCnt="0"/>
      <dgm:spPr/>
    </dgm:pt>
  </dgm:ptLst>
  <dgm:cxnLst>
    <dgm:cxn modelId="{126D3506-82A5-4747-BCF1-4A47A930223D}" type="presOf" srcId="{6EF87F34-F748-408E-8EBB-84EF6720996C}" destId="{BD1D2E31-392D-42B4-B018-9DAC297D018A}" srcOrd="0" destOrd="0" presId="urn:microsoft.com/office/officeart/2005/8/layout/orgChart1"/>
    <dgm:cxn modelId="{AC76A90D-5508-48F0-83FD-53470B7124DC}" type="presOf" srcId="{15263BF0-FC3D-4197-A61E-498F440F0F27}" destId="{5AB2368E-12AE-4BD7-B510-02C89933CE89}" srcOrd="0" destOrd="0" presId="urn:microsoft.com/office/officeart/2005/8/layout/orgChart1"/>
    <dgm:cxn modelId="{3C2DD611-E9F7-4671-A9E3-0A4C7BBB1D13}" type="presOf" srcId="{C1081363-0A4A-412A-92A2-9B68F8DA375F}" destId="{A6E7FD02-599B-4D14-B1BE-40D989A1E7C0}" srcOrd="0" destOrd="0" presId="urn:microsoft.com/office/officeart/2005/8/layout/orgChart1"/>
    <dgm:cxn modelId="{9E12CC20-63D5-4455-A067-79A358AD6528}" type="presOf" srcId="{6EF87F34-F748-408E-8EBB-84EF6720996C}" destId="{39BB1098-EDC7-44BE-AE3B-D0BB7A63FACC}" srcOrd="1" destOrd="0" presId="urn:microsoft.com/office/officeart/2005/8/layout/orgChart1"/>
    <dgm:cxn modelId="{B10B5A60-E06B-45F5-8F17-F12E221DC770}" srcId="{6EF87F34-F748-408E-8EBB-84EF6720996C}" destId="{B9DF9473-0C2C-4C2F-972D-7C2D6A1A2943}" srcOrd="0" destOrd="0" parTransId="{C1081363-0A4A-412A-92A2-9B68F8DA375F}" sibTransId="{ADA99998-C8C3-4EAE-B8A7-37055B21BC10}"/>
    <dgm:cxn modelId="{D0D5564B-385E-405D-9DE7-146ACA53C570}" type="presOf" srcId="{D2388D8F-1282-4F17-B36E-8AB93F4EF6D2}" destId="{E9A454D1-2DC3-4E24-A9A1-D055BD2B73EE}" srcOrd="0" destOrd="0" presId="urn:microsoft.com/office/officeart/2005/8/layout/orgChart1"/>
    <dgm:cxn modelId="{E2B74477-2700-4321-917D-207216B4B98F}" srcId="{6EF87F34-F748-408E-8EBB-84EF6720996C}" destId="{15263BF0-FC3D-4197-A61E-498F440F0F27}" srcOrd="1" destOrd="0" parTransId="{0072E2B9-8272-4489-A9AE-E94298A46BAB}" sibTransId="{C9FC9D13-81A1-4945-92B7-09B73102A774}"/>
    <dgm:cxn modelId="{A96FAE77-4D5E-4824-B1E2-14FA568B0A70}" type="presOf" srcId="{0072E2B9-8272-4489-A9AE-E94298A46BAB}" destId="{983AC395-8CE2-43A7-A54F-5CA65BEFF972}" srcOrd="0" destOrd="0" presId="urn:microsoft.com/office/officeart/2005/8/layout/orgChart1"/>
    <dgm:cxn modelId="{37358098-BC07-438E-A013-65BE74A310B5}" srcId="{D2388D8F-1282-4F17-B36E-8AB93F4EF6D2}" destId="{6EF87F34-F748-408E-8EBB-84EF6720996C}" srcOrd="0" destOrd="0" parTransId="{D4AEF5CD-B970-4677-B95E-9710CEFC3A01}" sibTransId="{2545C0F1-8A36-4BB5-A449-D86970E71BCB}"/>
    <dgm:cxn modelId="{E2E095B7-9E3C-41C9-B2B2-459202CFE638}" type="presOf" srcId="{15263BF0-FC3D-4197-A61E-498F440F0F27}" destId="{5536BCFE-7945-4DD4-9C4B-429589F9E6B3}" srcOrd="1" destOrd="0" presId="urn:microsoft.com/office/officeart/2005/8/layout/orgChart1"/>
    <dgm:cxn modelId="{2BE8D1D2-8414-4D80-9B23-F7F69F156D43}" type="presOf" srcId="{B9DF9473-0C2C-4C2F-972D-7C2D6A1A2943}" destId="{7F4A6960-ED70-45C4-A4E1-1F1E76E35786}" srcOrd="1" destOrd="0" presId="urn:microsoft.com/office/officeart/2005/8/layout/orgChart1"/>
    <dgm:cxn modelId="{F01720F1-B059-4540-8D88-6740325BFA69}" type="presOf" srcId="{B9DF9473-0C2C-4C2F-972D-7C2D6A1A2943}" destId="{38F9F7A3-DBAE-457F-8E52-7FCEDDAC4B70}" srcOrd="0" destOrd="0" presId="urn:microsoft.com/office/officeart/2005/8/layout/orgChart1"/>
    <dgm:cxn modelId="{67C3D001-7934-454A-9B24-A9D21CABD54F}" type="presParOf" srcId="{E9A454D1-2DC3-4E24-A9A1-D055BD2B73EE}" destId="{DEB12F49-D4DB-48C2-8DD2-368DD1CF1DB3}" srcOrd="0" destOrd="0" presId="urn:microsoft.com/office/officeart/2005/8/layout/orgChart1"/>
    <dgm:cxn modelId="{84CD2241-B51D-4377-A2CD-1AA5B05292CE}" type="presParOf" srcId="{DEB12F49-D4DB-48C2-8DD2-368DD1CF1DB3}" destId="{DB947731-6873-42E9-95A9-F9722FEADB04}" srcOrd="0" destOrd="0" presId="urn:microsoft.com/office/officeart/2005/8/layout/orgChart1"/>
    <dgm:cxn modelId="{6FA4BC6E-FFEF-4D7B-A253-0CB8206F13F4}" type="presParOf" srcId="{DB947731-6873-42E9-95A9-F9722FEADB04}" destId="{BD1D2E31-392D-42B4-B018-9DAC297D018A}" srcOrd="0" destOrd="0" presId="urn:microsoft.com/office/officeart/2005/8/layout/orgChart1"/>
    <dgm:cxn modelId="{BF1C1161-2883-4014-A2C3-0D04A278D670}" type="presParOf" srcId="{DB947731-6873-42E9-95A9-F9722FEADB04}" destId="{39BB1098-EDC7-44BE-AE3B-D0BB7A63FACC}" srcOrd="1" destOrd="0" presId="urn:microsoft.com/office/officeart/2005/8/layout/orgChart1"/>
    <dgm:cxn modelId="{8F5234A7-220B-4310-BC44-60A1B1CF59E2}" type="presParOf" srcId="{DEB12F49-D4DB-48C2-8DD2-368DD1CF1DB3}" destId="{6F3E6305-5EC3-43B4-A46E-9B48B39667B8}" srcOrd="1" destOrd="0" presId="urn:microsoft.com/office/officeart/2005/8/layout/orgChart1"/>
    <dgm:cxn modelId="{1C31936C-0FA0-4B62-92F3-95793C98C078}" type="presParOf" srcId="{6F3E6305-5EC3-43B4-A46E-9B48B39667B8}" destId="{A6E7FD02-599B-4D14-B1BE-40D989A1E7C0}" srcOrd="0" destOrd="0" presId="urn:microsoft.com/office/officeart/2005/8/layout/orgChart1"/>
    <dgm:cxn modelId="{4519DD7D-B44A-4F9A-A2F2-17927C7A1F2E}" type="presParOf" srcId="{6F3E6305-5EC3-43B4-A46E-9B48B39667B8}" destId="{353E191C-AFB6-4B89-9203-0115BE943A82}" srcOrd="1" destOrd="0" presId="urn:microsoft.com/office/officeart/2005/8/layout/orgChart1"/>
    <dgm:cxn modelId="{C90A0A96-4687-4A1A-98CD-BCE97A6AAE58}" type="presParOf" srcId="{353E191C-AFB6-4B89-9203-0115BE943A82}" destId="{4229A4D1-F274-495E-B73E-C3F974548FA6}" srcOrd="0" destOrd="0" presId="urn:microsoft.com/office/officeart/2005/8/layout/orgChart1"/>
    <dgm:cxn modelId="{D7306556-1F35-4F4F-922E-772C4F590EC9}" type="presParOf" srcId="{4229A4D1-F274-495E-B73E-C3F974548FA6}" destId="{38F9F7A3-DBAE-457F-8E52-7FCEDDAC4B70}" srcOrd="0" destOrd="0" presId="urn:microsoft.com/office/officeart/2005/8/layout/orgChart1"/>
    <dgm:cxn modelId="{31712438-28EA-4A6F-99E4-A61D3CFFC072}" type="presParOf" srcId="{4229A4D1-F274-495E-B73E-C3F974548FA6}" destId="{7F4A6960-ED70-45C4-A4E1-1F1E76E35786}" srcOrd="1" destOrd="0" presId="urn:microsoft.com/office/officeart/2005/8/layout/orgChart1"/>
    <dgm:cxn modelId="{F75058EC-1A24-4C88-9342-FCFDB0558539}" type="presParOf" srcId="{353E191C-AFB6-4B89-9203-0115BE943A82}" destId="{54C98FA7-50E4-429D-9A8C-9CC4E03A5D56}" srcOrd="1" destOrd="0" presId="urn:microsoft.com/office/officeart/2005/8/layout/orgChart1"/>
    <dgm:cxn modelId="{D038D2F7-6B5D-4B6B-8132-223FFA4591E3}" type="presParOf" srcId="{353E191C-AFB6-4B89-9203-0115BE943A82}" destId="{9EC6FB47-F869-413F-84B7-6241B4515922}" srcOrd="2" destOrd="0" presId="urn:microsoft.com/office/officeart/2005/8/layout/orgChart1"/>
    <dgm:cxn modelId="{D225CFB1-7561-4B4F-A5F5-DE6F05813D4A}" type="presParOf" srcId="{6F3E6305-5EC3-43B4-A46E-9B48B39667B8}" destId="{983AC395-8CE2-43A7-A54F-5CA65BEFF972}" srcOrd="2" destOrd="0" presId="urn:microsoft.com/office/officeart/2005/8/layout/orgChart1"/>
    <dgm:cxn modelId="{B433C3BF-065E-4F62-B4A1-A2F3E0D60225}" type="presParOf" srcId="{6F3E6305-5EC3-43B4-A46E-9B48B39667B8}" destId="{2EC9B924-345B-4CD5-98C4-22E6F7342E55}" srcOrd="3" destOrd="0" presId="urn:microsoft.com/office/officeart/2005/8/layout/orgChart1"/>
    <dgm:cxn modelId="{10F74C09-A11D-456D-A000-809D8ED500AD}" type="presParOf" srcId="{2EC9B924-345B-4CD5-98C4-22E6F7342E55}" destId="{F3F4F960-D1AD-4299-84EF-C860D0DA3DD6}" srcOrd="0" destOrd="0" presId="urn:microsoft.com/office/officeart/2005/8/layout/orgChart1"/>
    <dgm:cxn modelId="{A33AABE3-39E8-4BE5-B448-A7D9BC2086C4}" type="presParOf" srcId="{F3F4F960-D1AD-4299-84EF-C860D0DA3DD6}" destId="{5AB2368E-12AE-4BD7-B510-02C89933CE89}" srcOrd="0" destOrd="0" presId="urn:microsoft.com/office/officeart/2005/8/layout/orgChart1"/>
    <dgm:cxn modelId="{AB073140-3859-470E-AB80-80289ECD5F47}" type="presParOf" srcId="{F3F4F960-D1AD-4299-84EF-C860D0DA3DD6}" destId="{5536BCFE-7945-4DD4-9C4B-429589F9E6B3}" srcOrd="1" destOrd="0" presId="urn:microsoft.com/office/officeart/2005/8/layout/orgChart1"/>
    <dgm:cxn modelId="{2D988036-59D8-45F1-B703-EF9B7AECF4AA}" type="presParOf" srcId="{2EC9B924-345B-4CD5-98C4-22E6F7342E55}" destId="{F0AE76A7-3C4E-421D-9E6D-D291647E3974}" srcOrd="1" destOrd="0" presId="urn:microsoft.com/office/officeart/2005/8/layout/orgChart1"/>
    <dgm:cxn modelId="{568F1F55-28C5-4767-9AAC-88CFE642EB9E}" type="presParOf" srcId="{2EC9B924-345B-4CD5-98C4-22E6F7342E55}" destId="{52211CC4-994E-4D47-A98F-11B0EB3C927B}" srcOrd="2" destOrd="0" presId="urn:microsoft.com/office/officeart/2005/8/layout/orgChart1"/>
    <dgm:cxn modelId="{93F2CA4A-E6DD-46B6-8971-4C2631CB3FD0}" type="presParOf" srcId="{DEB12F49-D4DB-48C2-8DD2-368DD1CF1DB3}" destId="{A51CB815-8C21-4184-B155-722BCA52B1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388D8F-1282-4F17-B36E-8AB93F4EF6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F87F34-F748-408E-8EBB-84EF6720996C}">
      <dgm:prSet phldrT="[Text]" phldr="1"/>
      <dgm:spPr>
        <a:noFill/>
        <a:ln>
          <a:noFill/>
        </a:ln>
      </dgm:spPr>
      <dgm:t>
        <a:bodyPr/>
        <a:lstStyle/>
        <a:p>
          <a:endParaRPr lang="en-US" dirty="0"/>
        </a:p>
      </dgm:t>
    </dgm:pt>
    <dgm:pt modelId="{D4AEF5CD-B970-4677-B95E-9710CEFC3A01}" type="parTrans" cxnId="{37358098-BC07-438E-A013-65BE74A310B5}">
      <dgm:prSet/>
      <dgm:spPr/>
      <dgm:t>
        <a:bodyPr/>
        <a:lstStyle/>
        <a:p>
          <a:endParaRPr lang="en-US"/>
        </a:p>
      </dgm:t>
    </dgm:pt>
    <dgm:pt modelId="{2545C0F1-8A36-4BB5-A449-D86970E71BCB}" type="sibTrans" cxnId="{37358098-BC07-438E-A013-65BE74A310B5}">
      <dgm:prSet/>
      <dgm:spPr/>
      <dgm:t>
        <a:bodyPr/>
        <a:lstStyle/>
        <a:p>
          <a:endParaRPr lang="en-US"/>
        </a:p>
      </dgm:t>
    </dgm:pt>
    <dgm:pt modelId="{B9DF9473-0C2C-4C2F-972D-7C2D6A1A2943}">
      <dgm:prSet phldrT="[Text]"/>
      <dgm:spPr/>
      <dgm:t>
        <a:bodyPr/>
        <a:lstStyle/>
        <a:p>
          <a:r>
            <a:rPr lang="en-US" dirty="0"/>
            <a:t>Car</a:t>
          </a:r>
        </a:p>
      </dgm:t>
    </dgm:pt>
    <dgm:pt modelId="{C1081363-0A4A-412A-92A2-9B68F8DA375F}" type="parTrans" cxnId="{B10B5A60-E06B-45F5-8F17-F12E221DC770}">
      <dgm:prSet/>
      <dgm:spPr/>
      <dgm:t>
        <a:bodyPr/>
        <a:lstStyle/>
        <a:p>
          <a:endParaRPr lang="en-US"/>
        </a:p>
      </dgm:t>
    </dgm:pt>
    <dgm:pt modelId="{ADA99998-C8C3-4EAE-B8A7-37055B21BC10}" type="sibTrans" cxnId="{B10B5A60-E06B-45F5-8F17-F12E221DC770}">
      <dgm:prSet/>
      <dgm:spPr/>
      <dgm:t>
        <a:bodyPr/>
        <a:lstStyle/>
        <a:p>
          <a:endParaRPr lang="en-US"/>
        </a:p>
      </dgm:t>
    </dgm:pt>
    <dgm:pt modelId="{15263BF0-FC3D-4197-A61E-498F440F0F27}">
      <dgm:prSet phldrT="[Text]"/>
      <dgm:spPr/>
      <dgm:t>
        <a:bodyPr/>
        <a:lstStyle/>
        <a:p>
          <a:r>
            <a:rPr lang="en-US" dirty="0"/>
            <a:t>Red Bus</a:t>
          </a:r>
        </a:p>
      </dgm:t>
    </dgm:pt>
    <dgm:pt modelId="{0072E2B9-8272-4489-A9AE-E94298A46BAB}" type="parTrans" cxnId="{E2B74477-2700-4321-917D-207216B4B98F}">
      <dgm:prSet/>
      <dgm:spPr/>
      <dgm:t>
        <a:bodyPr/>
        <a:lstStyle/>
        <a:p>
          <a:endParaRPr lang="en-US"/>
        </a:p>
      </dgm:t>
    </dgm:pt>
    <dgm:pt modelId="{C9FC9D13-81A1-4945-92B7-09B73102A774}" type="sibTrans" cxnId="{E2B74477-2700-4321-917D-207216B4B98F}">
      <dgm:prSet/>
      <dgm:spPr/>
      <dgm:t>
        <a:bodyPr/>
        <a:lstStyle/>
        <a:p>
          <a:endParaRPr lang="en-US"/>
        </a:p>
      </dgm:t>
    </dgm:pt>
    <dgm:pt modelId="{A17329D2-507C-45CD-BCBE-0B33863E461C}">
      <dgm:prSet/>
      <dgm:spPr/>
      <dgm:t>
        <a:bodyPr/>
        <a:lstStyle/>
        <a:p>
          <a:r>
            <a:rPr lang="en-US" dirty="0"/>
            <a:t>Blue Bus</a:t>
          </a:r>
        </a:p>
      </dgm:t>
    </dgm:pt>
    <dgm:pt modelId="{AD905503-6DC6-453E-B3A8-BB068EAD1B62}" type="parTrans" cxnId="{1D713A30-B716-46DB-863B-79DD8B82F12A}">
      <dgm:prSet/>
      <dgm:spPr/>
      <dgm:t>
        <a:bodyPr/>
        <a:lstStyle/>
        <a:p>
          <a:endParaRPr lang="en-US"/>
        </a:p>
      </dgm:t>
    </dgm:pt>
    <dgm:pt modelId="{3FA3FF9C-8DA6-4B3A-9EA4-A3C422854B2F}" type="sibTrans" cxnId="{1D713A30-B716-46DB-863B-79DD8B82F12A}">
      <dgm:prSet/>
      <dgm:spPr/>
      <dgm:t>
        <a:bodyPr/>
        <a:lstStyle/>
        <a:p>
          <a:endParaRPr lang="en-US"/>
        </a:p>
      </dgm:t>
    </dgm:pt>
    <dgm:pt modelId="{E9A454D1-2DC3-4E24-A9A1-D055BD2B73EE}" type="pres">
      <dgm:prSet presAssocID="{D2388D8F-1282-4F17-B36E-8AB93F4EF6D2}" presName="hierChild1" presStyleCnt="0">
        <dgm:presLayoutVars>
          <dgm:orgChart val="1"/>
          <dgm:chPref val="1"/>
          <dgm:dir/>
          <dgm:animOne val="branch"/>
          <dgm:animLvl val="lvl"/>
          <dgm:resizeHandles/>
        </dgm:presLayoutVars>
      </dgm:prSet>
      <dgm:spPr/>
    </dgm:pt>
    <dgm:pt modelId="{DEB12F49-D4DB-48C2-8DD2-368DD1CF1DB3}" type="pres">
      <dgm:prSet presAssocID="{6EF87F34-F748-408E-8EBB-84EF6720996C}" presName="hierRoot1" presStyleCnt="0">
        <dgm:presLayoutVars>
          <dgm:hierBranch val="init"/>
        </dgm:presLayoutVars>
      </dgm:prSet>
      <dgm:spPr/>
    </dgm:pt>
    <dgm:pt modelId="{DB947731-6873-42E9-95A9-F9722FEADB04}" type="pres">
      <dgm:prSet presAssocID="{6EF87F34-F748-408E-8EBB-84EF6720996C}" presName="rootComposite1" presStyleCnt="0"/>
      <dgm:spPr/>
    </dgm:pt>
    <dgm:pt modelId="{BD1D2E31-392D-42B4-B018-9DAC297D018A}" type="pres">
      <dgm:prSet presAssocID="{6EF87F34-F748-408E-8EBB-84EF6720996C}" presName="rootText1" presStyleLbl="node0" presStyleIdx="0" presStyleCnt="1">
        <dgm:presLayoutVars>
          <dgm:chPref val="3"/>
        </dgm:presLayoutVars>
      </dgm:prSet>
      <dgm:spPr/>
    </dgm:pt>
    <dgm:pt modelId="{39BB1098-EDC7-44BE-AE3B-D0BB7A63FACC}" type="pres">
      <dgm:prSet presAssocID="{6EF87F34-F748-408E-8EBB-84EF6720996C}" presName="rootConnector1" presStyleLbl="node1" presStyleIdx="0" presStyleCnt="0"/>
      <dgm:spPr/>
    </dgm:pt>
    <dgm:pt modelId="{6F3E6305-5EC3-43B4-A46E-9B48B39667B8}" type="pres">
      <dgm:prSet presAssocID="{6EF87F34-F748-408E-8EBB-84EF6720996C}" presName="hierChild2" presStyleCnt="0"/>
      <dgm:spPr/>
    </dgm:pt>
    <dgm:pt modelId="{A6E7FD02-599B-4D14-B1BE-40D989A1E7C0}" type="pres">
      <dgm:prSet presAssocID="{C1081363-0A4A-412A-92A2-9B68F8DA375F}" presName="Name37" presStyleLbl="parChTrans1D2" presStyleIdx="0" presStyleCnt="3"/>
      <dgm:spPr/>
    </dgm:pt>
    <dgm:pt modelId="{353E191C-AFB6-4B89-9203-0115BE943A82}" type="pres">
      <dgm:prSet presAssocID="{B9DF9473-0C2C-4C2F-972D-7C2D6A1A2943}" presName="hierRoot2" presStyleCnt="0">
        <dgm:presLayoutVars>
          <dgm:hierBranch val="init"/>
        </dgm:presLayoutVars>
      </dgm:prSet>
      <dgm:spPr/>
    </dgm:pt>
    <dgm:pt modelId="{4229A4D1-F274-495E-B73E-C3F974548FA6}" type="pres">
      <dgm:prSet presAssocID="{B9DF9473-0C2C-4C2F-972D-7C2D6A1A2943}" presName="rootComposite" presStyleCnt="0"/>
      <dgm:spPr/>
    </dgm:pt>
    <dgm:pt modelId="{38F9F7A3-DBAE-457F-8E52-7FCEDDAC4B70}" type="pres">
      <dgm:prSet presAssocID="{B9DF9473-0C2C-4C2F-972D-7C2D6A1A2943}" presName="rootText" presStyleLbl="node2" presStyleIdx="0" presStyleCnt="3">
        <dgm:presLayoutVars>
          <dgm:chPref val="3"/>
        </dgm:presLayoutVars>
      </dgm:prSet>
      <dgm:spPr/>
    </dgm:pt>
    <dgm:pt modelId="{7F4A6960-ED70-45C4-A4E1-1F1E76E35786}" type="pres">
      <dgm:prSet presAssocID="{B9DF9473-0C2C-4C2F-972D-7C2D6A1A2943}" presName="rootConnector" presStyleLbl="node2" presStyleIdx="0" presStyleCnt="3"/>
      <dgm:spPr/>
    </dgm:pt>
    <dgm:pt modelId="{54C98FA7-50E4-429D-9A8C-9CC4E03A5D56}" type="pres">
      <dgm:prSet presAssocID="{B9DF9473-0C2C-4C2F-972D-7C2D6A1A2943}" presName="hierChild4" presStyleCnt="0"/>
      <dgm:spPr/>
    </dgm:pt>
    <dgm:pt modelId="{9EC6FB47-F869-413F-84B7-6241B4515922}" type="pres">
      <dgm:prSet presAssocID="{B9DF9473-0C2C-4C2F-972D-7C2D6A1A2943}" presName="hierChild5" presStyleCnt="0"/>
      <dgm:spPr/>
    </dgm:pt>
    <dgm:pt modelId="{983AC395-8CE2-43A7-A54F-5CA65BEFF972}" type="pres">
      <dgm:prSet presAssocID="{0072E2B9-8272-4489-A9AE-E94298A46BAB}" presName="Name37" presStyleLbl="parChTrans1D2" presStyleIdx="1" presStyleCnt="3"/>
      <dgm:spPr/>
    </dgm:pt>
    <dgm:pt modelId="{2EC9B924-345B-4CD5-98C4-22E6F7342E55}" type="pres">
      <dgm:prSet presAssocID="{15263BF0-FC3D-4197-A61E-498F440F0F27}" presName="hierRoot2" presStyleCnt="0">
        <dgm:presLayoutVars>
          <dgm:hierBranch val="init"/>
        </dgm:presLayoutVars>
      </dgm:prSet>
      <dgm:spPr/>
    </dgm:pt>
    <dgm:pt modelId="{F3F4F960-D1AD-4299-84EF-C860D0DA3DD6}" type="pres">
      <dgm:prSet presAssocID="{15263BF0-FC3D-4197-A61E-498F440F0F27}" presName="rootComposite" presStyleCnt="0"/>
      <dgm:spPr/>
    </dgm:pt>
    <dgm:pt modelId="{5AB2368E-12AE-4BD7-B510-02C89933CE89}" type="pres">
      <dgm:prSet presAssocID="{15263BF0-FC3D-4197-A61E-498F440F0F27}" presName="rootText" presStyleLbl="node2" presStyleIdx="1" presStyleCnt="3">
        <dgm:presLayoutVars>
          <dgm:chPref val="3"/>
        </dgm:presLayoutVars>
      </dgm:prSet>
      <dgm:spPr/>
    </dgm:pt>
    <dgm:pt modelId="{5536BCFE-7945-4DD4-9C4B-429589F9E6B3}" type="pres">
      <dgm:prSet presAssocID="{15263BF0-FC3D-4197-A61E-498F440F0F27}" presName="rootConnector" presStyleLbl="node2" presStyleIdx="1" presStyleCnt="3"/>
      <dgm:spPr/>
    </dgm:pt>
    <dgm:pt modelId="{F0AE76A7-3C4E-421D-9E6D-D291647E3974}" type="pres">
      <dgm:prSet presAssocID="{15263BF0-FC3D-4197-A61E-498F440F0F27}" presName="hierChild4" presStyleCnt="0"/>
      <dgm:spPr/>
    </dgm:pt>
    <dgm:pt modelId="{52211CC4-994E-4D47-A98F-11B0EB3C927B}" type="pres">
      <dgm:prSet presAssocID="{15263BF0-FC3D-4197-A61E-498F440F0F27}" presName="hierChild5" presStyleCnt="0"/>
      <dgm:spPr/>
    </dgm:pt>
    <dgm:pt modelId="{7F49F98D-DC81-4094-88AE-ADACD4A62463}" type="pres">
      <dgm:prSet presAssocID="{AD905503-6DC6-453E-B3A8-BB068EAD1B62}" presName="Name37" presStyleLbl="parChTrans1D2" presStyleIdx="2" presStyleCnt="3"/>
      <dgm:spPr/>
    </dgm:pt>
    <dgm:pt modelId="{CDACCD95-49E1-4156-BD0D-BE942F0FE4E3}" type="pres">
      <dgm:prSet presAssocID="{A17329D2-507C-45CD-BCBE-0B33863E461C}" presName="hierRoot2" presStyleCnt="0">
        <dgm:presLayoutVars>
          <dgm:hierBranch val="init"/>
        </dgm:presLayoutVars>
      </dgm:prSet>
      <dgm:spPr/>
    </dgm:pt>
    <dgm:pt modelId="{C0FE6F1D-C5B8-4157-BC5F-0E5B175D4BB8}" type="pres">
      <dgm:prSet presAssocID="{A17329D2-507C-45CD-BCBE-0B33863E461C}" presName="rootComposite" presStyleCnt="0"/>
      <dgm:spPr/>
    </dgm:pt>
    <dgm:pt modelId="{09A42218-362C-4AD0-A24A-182C0A204FA0}" type="pres">
      <dgm:prSet presAssocID="{A17329D2-507C-45CD-BCBE-0B33863E461C}" presName="rootText" presStyleLbl="node2" presStyleIdx="2" presStyleCnt="3">
        <dgm:presLayoutVars>
          <dgm:chPref val="3"/>
        </dgm:presLayoutVars>
      </dgm:prSet>
      <dgm:spPr/>
    </dgm:pt>
    <dgm:pt modelId="{34844570-BDA5-4845-91A8-5D21506DE9CD}" type="pres">
      <dgm:prSet presAssocID="{A17329D2-507C-45CD-BCBE-0B33863E461C}" presName="rootConnector" presStyleLbl="node2" presStyleIdx="2" presStyleCnt="3"/>
      <dgm:spPr/>
    </dgm:pt>
    <dgm:pt modelId="{DA127C11-325A-4C94-B2D1-3A0AC7573BF9}" type="pres">
      <dgm:prSet presAssocID="{A17329D2-507C-45CD-BCBE-0B33863E461C}" presName="hierChild4" presStyleCnt="0"/>
      <dgm:spPr/>
    </dgm:pt>
    <dgm:pt modelId="{3650BA6B-3DB5-45EF-902E-EB7A96D519F8}" type="pres">
      <dgm:prSet presAssocID="{A17329D2-507C-45CD-BCBE-0B33863E461C}" presName="hierChild5" presStyleCnt="0"/>
      <dgm:spPr/>
    </dgm:pt>
    <dgm:pt modelId="{A51CB815-8C21-4184-B155-722BCA52B152}" type="pres">
      <dgm:prSet presAssocID="{6EF87F34-F748-408E-8EBB-84EF6720996C}" presName="hierChild3" presStyleCnt="0"/>
      <dgm:spPr/>
    </dgm:pt>
  </dgm:ptLst>
  <dgm:cxnLst>
    <dgm:cxn modelId="{CBFF0908-ACDA-4668-A406-E08D733EB76F}" type="presOf" srcId="{15263BF0-FC3D-4197-A61E-498F440F0F27}" destId="{5AB2368E-12AE-4BD7-B510-02C89933CE89}" srcOrd="0" destOrd="0" presId="urn:microsoft.com/office/officeart/2005/8/layout/orgChart1"/>
    <dgm:cxn modelId="{709C3A1D-1EBD-4453-AA3C-AC5AF5678914}" type="presOf" srcId="{D2388D8F-1282-4F17-B36E-8AB93F4EF6D2}" destId="{E9A454D1-2DC3-4E24-A9A1-D055BD2B73EE}" srcOrd="0" destOrd="0" presId="urn:microsoft.com/office/officeart/2005/8/layout/orgChart1"/>
    <dgm:cxn modelId="{1D713A30-B716-46DB-863B-79DD8B82F12A}" srcId="{6EF87F34-F748-408E-8EBB-84EF6720996C}" destId="{A17329D2-507C-45CD-BCBE-0B33863E461C}" srcOrd="2" destOrd="0" parTransId="{AD905503-6DC6-453E-B3A8-BB068EAD1B62}" sibTransId="{3FA3FF9C-8DA6-4B3A-9EA4-A3C422854B2F}"/>
    <dgm:cxn modelId="{0DAF1531-8129-4157-8771-53A36AD47682}" type="presOf" srcId="{6EF87F34-F748-408E-8EBB-84EF6720996C}" destId="{BD1D2E31-392D-42B4-B018-9DAC297D018A}" srcOrd="0" destOrd="0" presId="urn:microsoft.com/office/officeart/2005/8/layout/orgChart1"/>
    <dgm:cxn modelId="{B10B5A60-E06B-45F5-8F17-F12E221DC770}" srcId="{6EF87F34-F748-408E-8EBB-84EF6720996C}" destId="{B9DF9473-0C2C-4C2F-972D-7C2D6A1A2943}" srcOrd="0" destOrd="0" parTransId="{C1081363-0A4A-412A-92A2-9B68F8DA375F}" sibTransId="{ADA99998-C8C3-4EAE-B8A7-37055B21BC10}"/>
    <dgm:cxn modelId="{AA411063-96D8-4A89-AE71-77EEED4D6535}" type="presOf" srcId="{6EF87F34-F748-408E-8EBB-84EF6720996C}" destId="{39BB1098-EDC7-44BE-AE3B-D0BB7A63FACC}" srcOrd="1" destOrd="0" presId="urn:microsoft.com/office/officeart/2005/8/layout/orgChart1"/>
    <dgm:cxn modelId="{D5AAA968-3FC1-40B2-878B-93975B0DB65B}" type="presOf" srcId="{0072E2B9-8272-4489-A9AE-E94298A46BAB}" destId="{983AC395-8CE2-43A7-A54F-5CA65BEFF972}" srcOrd="0" destOrd="0" presId="urn:microsoft.com/office/officeart/2005/8/layout/orgChart1"/>
    <dgm:cxn modelId="{E539E56D-D4BB-44A7-BAEA-1C60CF943696}" type="presOf" srcId="{AD905503-6DC6-453E-B3A8-BB068EAD1B62}" destId="{7F49F98D-DC81-4094-88AE-ADACD4A62463}" srcOrd="0" destOrd="0" presId="urn:microsoft.com/office/officeart/2005/8/layout/orgChart1"/>
    <dgm:cxn modelId="{114DF46F-A417-4732-9E10-578006B7ED41}" type="presOf" srcId="{B9DF9473-0C2C-4C2F-972D-7C2D6A1A2943}" destId="{38F9F7A3-DBAE-457F-8E52-7FCEDDAC4B70}" srcOrd="0" destOrd="0" presId="urn:microsoft.com/office/officeart/2005/8/layout/orgChart1"/>
    <dgm:cxn modelId="{AEC92D50-AA21-457D-8B1F-528F5D8C8A19}" type="presOf" srcId="{A17329D2-507C-45CD-BCBE-0B33863E461C}" destId="{09A42218-362C-4AD0-A24A-182C0A204FA0}" srcOrd="0" destOrd="0" presId="urn:microsoft.com/office/officeart/2005/8/layout/orgChart1"/>
    <dgm:cxn modelId="{28C91472-78B6-4C10-883D-7B06B4609A13}" type="presOf" srcId="{A17329D2-507C-45CD-BCBE-0B33863E461C}" destId="{34844570-BDA5-4845-91A8-5D21506DE9CD}" srcOrd="1" destOrd="0" presId="urn:microsoft.com/office/officeart/2005/8/layout/orgChart1"/>
    <dgm:cxn modelId="{E2B74477-2700-4321-917D-207216B4B98F}" srcId="{6EF87F34-F748-408E-8EBB-84EF6720996C}" destId="{15263BF0-FC3D-4197-A61E-498F440F0F27}" srcOrd="1" destOrd="0" parTransId="{0072E2B9-8272-4489-A9AE-E94298A46BAB}" sibTransId="{C9FC9D13-81A1-4945-92B7-09B73102A774}"/>
    <dgm:cxn modelId="{5332D386-EE8C-4ECD-A0AE-9DB560B13D65}" type="presOf" srcId="{C1081363-0A4A-412A-92A2-9B68F8DA375F}" destId="{A6E7FD02-599B-4D14-B1BE-40D989A1E7C0}" srcOrd="0" destOrd="0" presId="urn:microsoft.com/office/officeart/2005/8/layout/orgChart1"/>
    <dgm:cxn modelId="{5BF9CE8D-1FCE-4E68-90D1-3D68DD210BC6}" type="presOf" srcId="{15263BF0-FC3D-4197-A61E-498F440F0F27}" destId="{5536BCFE-7945-4DD4-9C4B-429589F9E6B3}" srcOrd="1" destOrd="0" presId="urn:microsoft.com/office/officeart/2005/8/layout/orgChart1"/>
    <dgm:cxn modelId="{37358098-BC07-438E-A013-65BE74A310B5}" srcId="{D2388D8F-1282-4F17-B36E-8AB93F4EF6D2}" destId="{6EF87F34-F748-408E-8EBB-84EF6720996C}" srcOrd="0" destOrd="0" parTransId="{D4AEF5CD-B970-4677-B95E-9710CEFC3A01}" sibTransId="{2545C0F1-8A36-4BB5-A449-D86970E71BCB}"/>
    <dgm:cxn modelId="{1E9328D9-6ABC-4181-A643-FFC5D59CE631}" type="presOf" srcId="{B9DF9473-0C2C-4C2F-972D-7C2D6A1A2943}" destId="{7F4A6960-ED70-45C4-A4E1-1F1E76E35786}" srcOrd="1" destOrd="0" presId="urn:microsoft.com/office/officeart/2005/8/layout/orgChart1"/>
    <dgm:cxn modelId="{9E7E51BE-44F2-4D61-A62F-C1CAE74ED7D4}" type="presParOf" srcId="{E9A454D1-2DC3-4E24-A9A1-D055BD2B73EE}" destId="{DEB12F49-D4DB-48C2-8DD2-368DD1CF1DB3}" srcOrd="0" destOrd="0" presId="urn:microsoft.com/office/officeart/2005/8/layout/orgChart1"/>
    <dgm:cxn modelId="{E86B1C47-E5FD-4EB7-9A38-AE63939E7B7C}" type="presParOf" srcId="{DEB12F49-D4DB-48C2-8DD2-368DD1CF1DB3}" destId="{DB947731-6873-42E9-95A9-F9722FEADB04}" srcOrd="0" destOrd="0" presId="urn:microsoft.com/office/officeart/2005/8/layout/orgChart1"/>
    <dgm:cxn modelId="{B9110541-BBA7-496F-B786-0CACA93E6FF6}" type="presParOf" srcId="{DB947731-6873-42E9-95A9-F9722FEADB04}" destId="{BD1D2E31-392D-42B4-B018-9DAC297D018A}" srcOrd="0" destOrd="0" presId="urn:microsoft.com/office/officeart/2005/8/layout/orgChart1"/>
    <dgm:cxn modelId="{92286DD0-EE16-4014-90B8-57C4AAC8C0EC}" type="presParOf" srcId="{DB947731-6873-42E9-95A9-F9722FEADB04}" destId="{39BB1098-EDC7-44BE-AE3B-D0BB7A63FACC}" srcOrd="1" destOrd="0" presId="urn:microsoft.com/office/officeart/2005/8/layout/orgChart1"/>
    <dgm:cxn modelId="{B4D8E070-4848-49C8-874F-D789BA64A187}" type="presParOf" srcId="{DEB12F49-D4DB-48C2-8DD2-368DD1CF1DB3}" destId="{6F3E6305-5EC3-43B4-A46E-9B48B39667B8}" srcOrd="1" destOrd="0" presId="urn:microsoft.com/office/officeart/2005/8/layout/orgChart1"/>
    <dgm:cxn modelId="{3AF16000-4E78-43B7-A33D-B36D7302B96C}" type="presParOf" srcId="{6F3E6305-5EC3-43B4-A46E-9B48B39667B8}" destId="{A6E7FD02-599B-4D14-B1BE-40D989A1E7C0}" srcOrd="0" destOrd="0" presId="urn:microsoft.com/office/officeart/2005/8/layout/orgChart1"/>
    <dgm:cxn modelId="{4FFE0BE9-F758-4644-BBEC-146A1628EDBD}" type="presParOf" srcId="{6F3E6305-5EC3-43B4-A46E-9B48B39667B8}" destId="{353E191C-AFB6-4B89-9203-0115BE943A82}" srcOrd="1" destOrd="0" presId="urn:microsoft.com/office/officeart/2005/8/layout/orgChart1"/>
    <dgm:cxn modelId="{5AA412B5-A0CB-49EE-8134-0C29F73A0ECE}" type="presParOf" srcId="{353E191C-AFB6-4B89-9203-0115BE943A82}" destId="{4229A4D1-F274-495E-B73E-C3F974548FA6}" srcOrd="0" destOrd="0" presId="urn:microsoft.com/office/officeart/2005/8/layout/orgChart1"/>
    <dgm:cxn modelId="{4EB54214-0494-42AE-8377-3406DC35F995}" type="presParOf" srcId="{4229A4D1-F274-495E-B73E-C3F974548FA6}" destId="{38F9F7A3-DBAE-457F-8E52-7FCEDDAC4B70}" srcOrd="0" destOrd="0" presId="urn:microsoft.com/office/officeart/2005/8/layout/orgChart1"/>
    <dgm:cxn modelId="{0683469C-177D-401C-8492-EDC8D531D9FD}" type="presParOf" srcId="{4229A4D1-F274-495E-B73E-C3F974548FA6}" destId="{7F4A6960-ED70-45C4-A4E1-1F1E76E35786}" srcOrd="1" destOrd="0" presId="urn:microsoft.com/office/officeart/2005/8/layout/orgChart1"/>
    <dgm:cxn modelId="{6E33EEA8-B12D-4411-8ED3-0F59CE398E85}" type="presParOf" srcId="{353E191C-AFB6-4B89-9203-0115BE943A82}" destId="{54C98FA7-50E4-429D-9A8C-9CC4E03A5D56}" srcOrd="1" destOrd="0" presId="urn:microsoft.com/office/officeart/2005/8/layout/orgChart1"/>
    <dgm:cxn modelId="{B08844A5-1224-4EDB-8CBA-33BEFAE4D8AC}" type="presParOf" srcId="{353E191C-AFB6-4B89-9203-0115BE943A82}" destId="{9EC6FB47-F869-413F-84B7-6241B4515922}" srcOrd="2" destOrd="0" presId="urn:microsoft.com/office/officeart/2005/8/layout/orgChart1"/>
    <dgm:cxn modelId="{76572F69-7387-4769-BF3C-AF43C7EF04C7}" type="presParOf" srcId="{6F3E6305-5EC3-43B4-A46E-9B48B39667B8}" destId="{983AC395-8CE2-43A7-A54F-5CA65BEFF972}" srcOrd="2" destOrd="0" presId="urn:microsoft.com/office/officeart/2005/8/layout/orgChart1"/>
    <dgm:cxn modelId="{E359BDAB-9A3A-41EE-BB80-086BD673F48F}" type="presParOf" srcId="{6F3E6305-5EC3-43B4-A46E-9B48B39667B8}" destId="{2EC9B924-345B-4CD5-98C4-22E6F7342E55}" srcOrd="3" destOrd="0" presId="urn:microsoft.com/office/officeart/2005/8/layout/orgChart1"/>
    <dgm:cxn modelId="{582F00A1-EBD3-4A54-A720-B10690F6A442}" type="presParOf" srcId="{2EC9B924-345B-4CD5-98C4-22E6F7342E55}" destId="{F3F4F960-D1AD-4299-84EF-C860D0DA3DD6}" srcOrd="0" destOrd="0" presId="urn:microsoft.com/office/officeart/2005/8/layout/orgChart1"/>
    <dgm:cxn modelId="{02309681-D2E3-4266-93A9-3EC07495B694}" type="presParOf" srcId="{F3F4F960-D1AD-4299-84EF-C860D0DA3DD6}" destId="{5AB2368E-12AE-4BD7-B510-02C89933CE89}" srcOrd="0" destOrd="0" presId="urn:microsoft.com/office/officeart/2005/8/layout/orgChart1"/>
    <dgm:cxn modelId="{2D877DA8-FE45-420C-AA3D-716619676393}" type="presParOf" srcId="{F3F4F960-D1AD-4299-84EF-C860D0DA3DD6}" destId="{5536BCFE-7945-4DD4-9C4B-429589F9E6B3}" srcOrd="1" destOrd="0" presId="urn:microsoft.com/office/officeart/2005/8/layout/orgChart1"/>
    <dgm:cxn modelId="{E3C06218-D950-4DFB-B8EC-9AFD12CAA1AA}" type="presParOf" srcId="{2EC9B924-345B-4CD5-98C4-22E6F7342E55}" destId="{F0AE76A7-3C4E-421D-9E6D-D291647E3974}" srcOrd="1" destOrd="0" presId="urn:microsoft.com/office/officeart/2005/8/layout/orgChart1"/>
    <dgm:cxn modelId="{666D2C82-A61F-42D3-B293-4E89BCC71715}" type="presParOf" srcId="{2EC9B924-345B-4CD5-98C4-22E6F7342E55}" destId="{52211CC4-994E-4D47-A98F-11B0EB3C927B}" srcOrd="2" destOrd="0" presId="urn:microsoft.com/office/officeart/2005/8/layout/orgChart1"/>
    <dgm:cxn modelId="{62D7F73C-211D-4B72-9BE6-28833B708930}" type="presParOf" srcId="{6F3E6305-5EC3-43B4-A46E-9B48B39667B8}" destId="{7F49F98D-DC81-4094-88AE-ADACD4A62463}" srcOrd="4" destOrd="0" presId="urn:microsoft.com/office/officeart/2005/8/layout/orgChart1"/>
    <dgm:cxn modelId="{0E5C4B9E-B293-4E66-8D85-1BD4B8ACF144}" type="presParOf" srcId="{6F3E6305-5EC3-43B4-A46E-9B48B39667B8}" destId="{CDACCD95-49E1-4156-BD0D-BE942F0FE4E3}" srcOrd="5" destOrd="0" presId="urn:microsoft.com/office/officeart/2005/8/layout/orgChart1"/>
    <dgm:cxn modelId="{F1606B73-0012-4525-B5EA-3E38F7F151E2}" type="presParOf" srcId="{CDACCD95-49E1-4156-BD0D-BE942F0FE4E3}" destId="{C0FE6F1D-C5B8-4157-BC5F-0E5B175D4BB8}" srcOrd="0" destOrd="0" presId="urn:microsoft.com/office/officeart/2005/8/layout/orgChart1"/>
    <dgm:cxn modelId="{453AD7B2-3148-4BA8-A07C-4BB507669422}" type="presParOf" srcId="{C0FE6F1D-C5B8-4157-BC5F-0E5B175D4BB8}" destId="{09A42218-362C-4AD0-A24A-182C0A204FA0}" srcOrd="0" destOrd="0" presId="urn:microsoft.com/office/officeart/2005/8/layout/orgChart1"/>
    <dgm:cxn modelId="{E790071F-16A0-4E7B-98F3-D0D321AF5FBA}" type="presParOf" srcId="{C0FE6F1D-C5B8-4157-BC5F-0E5B175D4BB8}" destId="{34844570-BDA5-4845-91A8-5D21506DE9CD}" srcOrd="1" destOrd="0" presId="urn:microsoft.com/office/officeart/2005/8/layout/orgChart1"/>
    <dgm:cxn modelId="{18FD6091-4241-46AD-8088-582A74177D64}" type="presParOf" srcId="{CDACCD95-49E1-4156-BD0D-BE942F0FE4E3}" destId="{DA127C11-325A-4C94-B2D1-3A0AC7573BF9}" srcOrd="1" destOrd="0" presId="urn:microsoft.com/office/officeart/2005/8/layout/orgChart1"/>
    <dgm:cxn modelId="{DC91335F-E5E6-4F16-A55A-8297DC238149}" type="presParOf" srcId="{CDACCD95-49E1-4156-BD0D-BE942F0FE4E3}" destId="{3650BA6B-3DB5-45EF-902E-EB7A96D519F8}" srcOrd="2" destOrd="0" presId="urn:microsoft.com/office/officeart/2005/8/layout/orgChart1"/>
    <dgm:cxn modelId="{BB5C207B-0E71-4C47-9C9B-B01DD22953E0}" type="presParOf" srcId="{DEB12F49-D4DB-48C2-8DD2-368DD1CF1DB3}" destId="{A51CB815-8C21-4184-B155-722BCA52B152}"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388D8F-1282-4F17-B36E-8AB93F4EF6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F87F34-F748-408E-8EBB-84EF6720996C}">
      <dgm:prSet phldrT="[Text]" phldr="1"/>
      <dgm:spPr>
        <a:noFill/>
        <a:ln>
          <a:noFill/>
        </a:ln>
      </dgm:spPr>
      <dgm:t>
        <a:bodyPr/>
        <a:lstStyle/>
        <a:p>
          <a:endParaRPr lang="en-US"/>
        </a:p>
      </dgm:t>
    </dgm:pt>
    <dgm:pt modelId="{D4AEF5CD-B970-4677-B95E-9710CEFC3A01}" type="parTrans" cxnId="{37358098-BC07-438E-A013-65BE74A310B5}">
      <dgm:prSet/>
      <dgm:spPr/>
      <dgm:t>
        <a:bodyPr/>
        <a:lstStyle/>
        <a:p>
          <a:endParaRPr lang="en-US"/>
        </a:p>
      </dgm:t>
    </dgm:pt>
    <dgm:pt modelId="{2545C0F1-8A36-4BB5-A449-D86970E71BCB}" type="sibTrans" cxnId="{37358098-BC07-438E-A013-65BE74A310B5}">
      <dgm:prSet/>
      <dgm:spPr/>
      <dgm:t>
        <a:bodyPr/>
        <a:lstStyle/>
        <a:p>
          <a:endParaRPr lang="en-US"/>
        </a:p>
      </dgm:t>
    </dgm:pt>
    <dgm:pt modelId="{B9DF9473-0C2C-4C2F-972D-7C2D6A1A2943}">
      <dgm:prSet phldrT="[Text]"/>
      <dgm:spPr/>
      <dgm:t>
        <a:bodyPr/>
        <a:lstStyle/>
        <a:p>
          <a:r>
            <a:rPr lang="en-US" dirty="0"/>
            <a:t>Car</a:t>
          </a:r>
        </a:p>
      </dgm:t>
    </dgm:pt>
    <dgm:pt modelId="{C1081363-0A4A-412A-92A2-9B68F8DA375F}" type="parTrans" cxnId="{B10B5A60-E06B-45F5-8F17-F12E221DC770}">
      <dgm:prSet/>
      <dgm:spPr/>
      <dgm:t>
        <a:bodyPr/>
        <a:lstStyle/>
        <a:p>
          <a:endParaRPr lang="en-US"/>
        </a:p>
      </dgm:t>
    </dgm:pt>
    <dgm:pt modelId="{ADA99998-C8C3-4EAE-B8A7-37055B21BC10}" type="sibTrans" cxnId="{B10B5A60-E06B-45F5-8F17-F12E221DC770}">
      <dgm:prSet/>
      <dgm:spPr/>
      <dgm:t>
        <a:bodyPr/>
        <a:lstStyle/>
        <a:p>
          <a:endParaRPr lang="en-US"/>
        </a:p>
      </dgm:t>
    </dgm:pt>
    <dgm:pt modelId="{15263BF0-FC3D-4197-A61E-498F440F0F27}">
      <dgm:prSet phldrT="[Text]"/>
      <dgm:spPr/>
      <dgm:t>
        <a:bodyPr/>
        <a:lstStyle/>
        <a:p>
          <a:r>
            <a:rPr lang="en-US" dirty="0"/>
            <a:t>Bus</a:t>
          </a:r>
        </a:p>
      </dgm:t>
    </dgm:pt>
    <dgm:pt modelId="{0072E2B9-8272-4489-A9AE-E94298A46BAB}" type="parTrans" cxnId="{E2B74477-2700-4321-917D-207216B4B98F}">
      <dgm:prSet/>
      <dgm:spPr/>
      <dgm:t>
        <a:bodyPr/>
        <a:lstStyle/>
        <a:p>
          <a:endParaRPr lang="en-US"/>
        </a:p>
      </dgm:t>
    </dgm:pt>
    <dgm:pt modelId="{C9FC9D13-81A1-4945-92B7-09B73102A774}" type="sibTrans" cxnId="{E2B74477-2700-4321-917D-207216B4B98F}">
      <dgm:prSet/>
      <dgm:spPr/>
      <dgm:t>
        <a:bodyPr/>
        <a:lstStyle/>
        <a:p>
          <a:endParaRPr lang="en-US"/>
        </a:p>
      </dgm:t>
    </dgm:pt>
    <dgm:pt modelId="{E9A454D1-2DC3-4E24-A9A1-D055BD2B73EE}" type="pres">
      <dgm:prSet presAssocID="{D2388D8F-1282-4F17-B36E-8AB93F4EF6D2}" presName="hierChild1" presStyleCnt="0">
        <dgm:presLayoutVars>
          <dgm:orgChart val="1"/>
          <dgm:chPref val="1"/>
          <dgm:dir/>
          <dgm:animOne val="branch"/>
          <dgm:animLvl val="lvl"/>
          <dgm:resizeHandles/>
        </dgm:presLayoutVars>
      </dgm:prSet>
      <dgm:spPr/>
    </dgm:pt>
    <dgm:pt modelId="{DEB12F49-D4DB-48C2-8DD2-368DD1CF1DB3}" type="pres">
      <dgm:prSet presAssocID="{6EF87F34-F748-408E-8EBB-84EF6720996C}" presName="hierRoot1" presStyleCnt="0">
        <dgm:presLayoutVars>
          <dgm:hierBranch val="init"/>
        </dgm:presLayoutVars>
      </dgm:prSet>
      <dgm:spPr/>
    </dgm:pt>
    <dgm:pt modelId="{DB947731-6873-42E9-95A9-F9722FEADB04}" type="pres">
      <dgm:prSet presAssocID="{6EF87F34-F748-408E-8EBB-84EF6720996C}" presName="rootComposite1" presStyleCnt="0"/>
      <dgm:spPr/>
    </dgm:pt>
    <dgm:pt modelId="{BD1D2E31-392D-42B4-B018-9DAC297D018A}" type="pres">
      <dgm:prSet presAssocID="{6EF87F34-F748-408E-8EBB-84EF6720996C}" presName="rootText1" presStyleLbl="node0" presStyleIdx="0" presStyleCnt="1">
        <dgm:presLayoutVars>
          <dgm:chPref val="3"/>
        </dgm:presLayoutVars>
      </dgm:prSet>
      <dgm:spPr/>
    </dgm:pt>
    <dgm:pt modelId="{39BB1098-EDC7-44BE-AE3B-D0BB7A63FACC}" type="pres">
      <dgm:prSet presAssocID="{6EF87F34-F748-408E-8EBB-84EF6720996C}" presName="rootConnector1" presStyleLbl="node1" presStyleIdx="0" presStyleCnt="0"/>
      <dgm:spPr/>
    </dgm:pt>
    <dgm:pt modelId="{6F3E6305-5EC3-43B4-A46E-9B48B39667B8}" type="pres">
      <dgm:prSet presAssocID="{6EF87F34-F748-408E-8EBB-84EF6720996C}" presName="hierChild2" presStyleCnt="0"/>
      <dgm:spPr/>
    </dgm:pt>
    <dgm:pt modelId="{A6E7FD02-599B-4D14-B1BE-40D989A1E7C0}" type="pres">
      <dgm:prSet presAssocID="{C1081363-0A4A-412A-92A2-9B68F8DA375F}" presName="Name37" presStyleLbl="parChTrans1D2" presStyleIdx="0" presStyleCnt="2"/>
      <dgm:spPr/>
    </dgm:pt>
    <dgm:pt modelId="{353E191C-AFB6-4B89-9203-0115BE943A82}" type="pres">
      <dgm:prSet presAssocID="{B9DF9473-0C2C-4C2F-972D-7C2D6A1A2943}" presName="hierRoot2" presStyleCnt="0">
        <dgm:presLayoutVars>
          <dgm:hierBranch val="init"/>
        </dgm:presLayoutVars>
      </dgm:prSet>
      <dgm:spPr/>
    </dgm:pt>
    <dgm:pt modelId="{4229A4D1-F274-495E-B73E-C3F974548FA6}" type="pres">
      <dgm:prSet presAssocID="{B9DF9473-0C2C-4C2F-972D-7C2D6A1A2943}" presName="rootComposite" presStyleCnt="0"/>
      <dgm:spPr/>
    </dgm:pt>
    <dgm:pt modelId="{38F9F7A3-DBAE-457F-8E52-7FCEDDAC4B70}" type="pres">
      <dgm:prSet presAssocID="{B9DF9473-0C2C-4C2F-972D-7C2D6A1A2943}" presName="rootText" presStyleLbl="node2" presStyleIdx="0" presStyleCnt="2">
        <dgm:presLayoutVars>
          <dgm:chPref val="3"/>
        </dgm:presLayoutVars>
      </dgm:prSet>
      <dgm:spPr/>
    </dgm:pt>
    <dgm:pt modelId="{7F4A6960-ED70-45C4-A4E1-1F1E76E35786}" type="pres">
      <dgm:prSet presAssocID="{B9DF9473-0C2C-4C2F-972D-7C2D6A1A2943}" presName="rootConnector" presStyleLbl="node2" presStyleIdx="0" presStyleCnt="2"/>
      <dgm:spPr/>
    </dgm:pt>
    <dgm:pt modelId="{54C98FA7-50E4-429D-9A8C-9CC4E03A5D56}" type="pres">
      <dgm:prSet presAssocID="{B9DF9473-0C2C-4C2F-972D-7C2D6A1A2943}" presName="hierChild4" presStyleCnt="0"/>
      <dgm:spPr/>
    </dgm:pt>
    <dgm:pt modelId="{9EC6FB47-F869-413F-84B7-6241B4515922}" type="pres">
      <dgm:prSet presAssocID="{B9DF9473-0C2C-4C2F-972D-7C2D6A1A2943}" presName="hierChild5" presStyleCnt="0"/>
      <dgm:spPr/>
    </dgm:pt>
    <dgm:pt modelId="{983AC395-8CE2-43A7-A54F-5CA65BEFF972}" type="pres">
      <dgm:prSet presAssocID="{0072E2B9-8272-4489-A9AE-E94298A46BAB}" presName="Name37" presStyleLbl="parChTrans1D2" presStyleIdx="1" presStyleCnt="2"/>
      <dgm:spPr/>
    </dgm:pt>
    <dgm:pt modelId="{2EC9B924-345B-4CD5-98C4-22E6F7342E55}" type="pres">
      <dgm:prSet presAssocID="{15263BF0-FC3D-4197-A61E-498F440F0F27}" presName="hierRoot2" presStyleCnt="0">
        <dgm:presLayoutVars>
          <dgm:hierBranch val="init"/>
        </dgm:presLayoutVars>
      </dgm:prSet>
      <dgm:spPr/>
    </dgm:pt>
    <dgm:pt modelId="{F3F4F960-D1AD-4299-84EF-C860D0DA3DD6}" type="pres">
      <dgm:prSet presAssocID="{15263BF0-FC3D-4197-A61E-498F440F0F27}" presName="rootComposite" presStyleCnt="0"/>
      <dgm:spPr/>
    </dgm:pt>
    <dgm:pt modelId="{5AB2368E-12AE-4BD7-B510-02C89933CE89}" type="pres">
      <dgm:prSet presAssocID="{15263BF0-FC3D-4197-A61E-498F440F0F27}" presName="rootText" presStyleLbl="node2" presStyleIdx="1" presStyleCnt="2">
        <dgm:presLayoutVars>
          <dgm:chPref val="3"/>
        </dgm:presLayoutVars>
      </dgm:prSet>
      <dgm:spPr/>
    </dgm:pt>
    <dgm:pt modelId="{5536BCFE-7945-4DD4-9C4B-429589F9E6B3}" type="pres">
      <dgm:prSet presAssocID="{15263BF0-FC3D-4197-A61E-498F440F0F27}" presName="rootConnector" presStyleLbl="node2" presStyleIdx="1" presStyleCnt="2"/>
      <dgm:spPr/>
    </dgm:pt>
    <dgm:pt modelId="{F0AE76A7-3C4E-421D-9E6D-D291647E3974}" type="pres">
      <dgm:prSet presAssocID="{15263BF0-FC3D-4197-A61E-498F440F0F27}" presName="hierChild4" presStyleCnt="0"/>
      <dgm:spPr/>
    </dgm:pt>
    <dgm:pt modelId="{52211CC4-994E-4D47-A98F-11B0EB3C927B}" type="pres">
      <dgm:prSet presAssocID="{15263BF0-FC3D-4197-A61E-498F440F0F27}" presName="hierChild5" presStyleCnt="0"/>
      <dgm:spPr/>
    </dgm:pt>
    <dgm:pt modelId="{A51CB815-8C21-4184-B155-722BCA52B152}" type="pres">
      <dgm:prSet presAssocID="{6EF87F34-F748-408E-8EBB-84EF6720996C}" presName="hierChild3" presStyleCnt="0"/>
      <dgm:spPr/>
    </dgm:pt>
  </dgm:ptLst>
  <dgm:cxnLst>
    <dgm:cxn modelId="{126D3506-82A5-4747-BCF1-4A47A930223D}" type="presOf" srcId="{6EF87F34-F748-408E-8EBB-84EF6720996C}" destId="{BD1D2E31-392D-42B4-B018-9DAC297D018A}" srcOrd="0" destOrd="0" presId="urn:microsoft.com/office/officeart/2005/8/layout/orgChart1"/>
    <dgm:cxn modelId="{AC76A90D-5508-48F0-83FD-53470B7124DC}" type="presOf" srcId="{15263BF0-FC3D-4197-A61E-498F440F0F27}" destId="{5AB2368E-12AE-4BD7-B510-02C89933CE89}" srcOrd="0" destOrd="0" presId="urn:microsoft.com/office/officeart/2005/8/layout/orgChart1"/>
    <dgm:cxn modelId="{3C2DD611-E9F7-4671-A9E3-0A4C7BBB1D13}" type="presOf" srcId="{C1081363-0A4A-412A-92A2-9B68F8DA375F}" destId="{A6E7FD02-599B-4D14-B1BE-40D989A1E7C0}" srcOrd="0" destOrd="0" presId="urn:microsoft.com/office/officeart/2005/8/layout/orgChart1"/>
    <dgm:cxn modelId="{9E12CC20-63D5-4455-A067-79A358AD6528}" type="presOf" srcId="{6EF87F34-F748-408E-8EBB-84EF6720996C}" destId="{39BB1098-EDC7-44BE-AE3B-D0BB7A63FACC}" srcOrd="1" destOrd="0" presId="urn:microsoft.com/office/officeart/2005/8/layout/orgChart1"/>
    <dgm:cxn modelId="{B10B5A60-E06B-45F5-8F17-F12E221DC770}" srcId="{6EF87F34-F748-408E-8EBB-84EF6720996C}" destId="{B9DF9473-0C2C-4C2F-972D-7C2D6A1A2943}" srcOrd="0" destOrd="0" parTransId="{C1081363-0A4A-412A-92A2-9B68F8DA375F}" sibTransId="{ADA99998-C8C3-4EAE-B8A7-37055B21BC10}"/>
    <dgm:cxn modelId="{D0D5564B-385E-405D-9DE7-146ACA53C570}" type="presOf" srcId="{D2388D8F-1282-4F17-B36E-8AB93F4EF6D2}" destId="{E9A454D1-2DC3-4E24-A9A1-D055BD2B73EE}" srcOrd="0" destOrd="0" presId="urn:microsoft.com/office/officeart/2005/8/layout/orgChart1"/>
    <dgm:cxn modelId="{E2B74477-2700-4321-917D-207216B4B98F}" srcId="{6EF87F34-F748-408E-8EBB-84EF6720996C}" destId="{15263BF0-FC3D-4197-A61E-498F440F0F27}" srcOrd="1" destOrd="0" parTransId="{0072E2B9-8272-4489-A9AE-E94298A46BAB}" sibTransId="{C9FC9D13-81A1-4945-92B7-09B73102A774}"/>
    <dgm:cxn modelId="{A96FAE77-4D5E-4824-B1E2-14FA568B0A70}" type="presOf" srcId="{0072E2B9-8272-4489-A9AE-E94298A46BAB}" destId="{983AC395-8CE2-43A7-A54F-5CA65BEFF972}" srcOrd="0" destOrd="0" presId="urn:microsoft.com/office/officeart/2005/8/layout/orgChart1"/>
    <dgm:cxn modelId="{37358098-BC07-438E-A013-65BE74A310B5}" srcId="{D2388D8F-1282-4F17-B36E-8AB93F4EF6D2}" destId="{6EF87F34-F748-408E-8EBB-84EF6720996C}" srcOrd="0" destOrd="0" parTransId="{D4AEF5CD-B970-4677-B95E-9710CEFC3A01}" sibTransId="{2545C0F1-8A36-4BB5-A449-D86970E71BCB}"/>
    <dgm:cxn modelId="{E2E095B7-9E3C-41C9-B2B2-459202CFE638}" type="presOf" srcId="{15263BF0-FC3D-4197-A61E-498F440F0F27}" destId="{5536BCFE-7945-4DD4-9C4B-429589F9E6B3}" srcOrd="1" destOrd="0" presId="urn:microsoft.com/office/officeart/2005/8/layout/orgChart1"/>
    <dgm:cxn modelId="{2BE8D1D2-8414-4D80-9B23-F7F69F156D43}" type="presOf" srcId="{B9DF9473-0C2C-4C2F-972D-7C2D6A1A2943}" destId="{7F4A6960-ED70-45C4-A4E1-1F1E76E35786}" srcOrd="1" destOrd="0" presId="urn:microsoft.com/office/officeart/2005/8/layout/orgChart1"/>
    <dgm:cxn modelId="{F01720F1-B059-4540-8D88-6740325BFA69}" type="presOf" srcId="{B9DF9473-0C2C-4C2F-972D-7C2D6A1A2943}" destId="{38F9F7A3-DBAE-457F-8E52-7FCEDDAC4B70}" srcOrd="0" destOrd="0" presId="urn:microsoft.com/office/officeart/2005/8/layout/orgChart1"/>
    <dgm:cxn modelId="{67C3D001-7934-454A-9B24-A9D21CABD54F}" type="presParOf" srcId="{E9A454D1-2DC3-4E24-A9A1-D055BD2B73EE}" destId="{DEB12F49-D4DB-48C2-8DD2-368DD1CF1DB3}" srcOrd="0" destOrd="0" presId="urn:microsoft.com/office/officeart/2005/8/layout/orgChart1"/>
    <dgm:cxn modelId="{84CD2241-B51D-4377-A2CD-1AA5B05292CE}" type="presParOf" srcId="{DEB12F49-D4DB-48C2-8DD2-368DD1CF1DB3}" destId="{DB947731-6873-42E9-95A9-F9722FEADB04}" srcOrd="0" destOrd="0" presId="urn:microsoft.com/office/officeart/2005/8/layout/orgChart1"/>
    <dgm:cxn modelId="{6FA4BC6E-FFEF-4D7B-A253-0CB8206F13F4}" type="presParOf" srcId="{DB947731-6873-42E9-95A9-F9722FEADB04}" destId="{BD1D2E31-392D-42B4-B018-9DAC297D018A}" srcOrd="0" destOrd="0" presId="urn:microsoft.com/office/officeart/2005/8/layout/orgChart1"/>
    <dgm:cxn modelId="{BF1C1161-2883-4014-A2C3-0D04A278D670}" type="presParOf" srcId="{DB947731-6873-42E9-95A9-F9722FEADB04}" destId="{39BB1098-EDC7-44BE-AE3B-D0BB7A63FACC}" srcOrd="1" destOrd="0" presId="urn:microsoft.com/office/officeart/2005/8/layout/orgChart1"/>
    <dgm:cxn modelId="{8F5234A7-220B-4310-BC44-60A1B1CF59E2}" type="presParOf" srcId="{DEB12F49-D4DB-48C2-8DD2-368DD1CF1DB3}" destId="{6F3E6305-5EC3-43B4-A46E-9B48B39667B8}" srcOrd="1" destOrd="0" presId="urn:microsoft.com/office/officeart/2005/8/layout/orgChart1"/>
    <dgm:cxn modelId="{1C31936C-0FA0-4B62-92F3-95793C98C078}" type="presParOf" srcId="{6F3E6305-5EC3-43B4-A46E-9B48B39667B8}" destId="{A6E7FD02-599B-4D14-B1BE-40D989A1E7C0}" srcOrd="0" destOrd="0" presId="urn:microsoft.com/office/officeart/2005/8/layout/orgChart1"/>
    <dgm:cxn modelId="{4519DD7D-B44A-4F9A-A2F2-17927C7A1F2E}" type="presParOf" srcId="{6F3E6305-5EC3-43B4-A46E-9B48B39667B8}" destId="{353E191C-AFB6-4B89-9203-0115BE943A82}" srcOrd="1" destOrd="0" presId="urn:microsoft.com/office/officeart/2005/8/layout/orgChart1"/>
    <dgm:cxn modelId="{C90A0A96-4687-4A1A-98CD-BCE97A6AAE58}" type="presParOf" srcId="{353E191C-AFB6-4B89-9203-0115BE943A82}" destId="{4229A4D1-F274-495E-B73E-C3F974548FA6}" srcOrd="0" destOrd="0" presId="urn:microsoft.com/office/officeart/2005/8/layout/orgChart1"/>
    <dgm:cxn modelId="{D7306556-1F35-4F4F-922E-772C4F590EC9}" type="presParOf" srcId="{4229A4D1-F274-495E-B73E-C3F974548FA6}" destId="{38F9F7A3-DBAE-457F-8E52-7FCEDDAC4B70}" srcOrd="0" destOrd="0" presId="urn:microsoft.com/office/officeart/2005/8/layout/orgChart1"/>
    <dgm:cxn modelId="{31712438-28EA-4A6F-99E4-A61D3CFFC072}" type="presParOf" srcId="{4229A4D1-F274-495E-B73E-C3F974548FA6}" destId="{7F4A6960-ED70-45C4-A4E1-1F1E76E35786}" srcOrd="1" destOrd="0" presId="urn:microsoft.com/office/officeart/2005/8/layout/orgChart1"/>
    <dgm:cxn modelId="{F75058EC-1A24-4C88-9342-FCFDB0558539}" type="presParOf" srcId="{353E191C-AFB6-4B89-9203-0115BE943A82}" destId="{54C98FA7-50E4-429D-9A8C-9CC4E03A5D56}" srcOrd="1" destOrd="0" presId="urn:microsoft.com/office/officeart/2005/8/layout/orgChart1"/>
    <dgm:cxn modelId="{D038D2F7-6B5D-4B6B-8132-223FFA4591E3}" type="presParOf" srcId="{353E191C-AFB6-4B89-9203-0115BE943A82}" destId="{9EC6FB47-F869-413F-84B7-6241B4515922}" srcOrd="2" destOrd="0" presId="urn:microsoft.com/office/officeart/2005/8/layout/orgChart1"/>
    <dgm:cxn modelId="{D225CFB1-7561-4B4F-A5F5-DE6F05813D4A}" type="presParOf" srcId="{6F3E6305-5EC3-43B4-A46E-9B48B39667B8}" destId="{983AC395-8CE2-43A7-A54F-5CA65BEFF972}" srcOrd="2" destOrd="0" presId="urn:microsoft.com/office/officeart/2005/8/layout/orgChart1"/>
    <dgm:cxn modelId="{B433C3BF-065E-4F62-B4A1-A2F3E0D60225}" type="presParOf" srcId="{6F3E6305-5EC3-43B4-A46E-9B48B39667B8}" destId="{2EC9B924-345B-4CD5-98C4-22E6F7342E55}" srcOrd="3" destOrd="0" presId="urn:microsoft.com/office/officeart/2005/8/layout/orgChart1"/>
    <dgm:cxn modelId="{10F74C09-A11D-456D-A000-809D8ED500AD}" type="presParOf" srcId="{2EC9B924-345B-4CD5-98C4-22E6F7342E55}" destId="{F3F4F960-D1AD-4299-84EF-C860D0DA3DD6}" srcOrd="0" destOrd="0" presId="urn:microsoft.com/office/officeart/2005/8/layout/orgChart1"/>
    <dgm:cxn modelId="{A33AABE3-39E8-4BE5-B448-A7D9BC2086C4}" type="presParOf" srcId="{F3F4F960-D1AD-4299-84EF-C860D0DA3DD6}" destId="{5AB2368E-12AE-4BD7-B510-02C89933CE89}" srcOrd="0" destOrd="0" presId="urn:microsoft.com/office/officeart/2005/8/layout/orgChart1"/>
    <dgm:cxn modelId="{AB073140-3859-470E-AB80-80289ECD5F47}" type="presParOf" srcId="{F3F4F960-D1AD-4299-84EF-C860D0DA3DD6}" destId="{5536BCFE-7945-4DD4-9C4B-429589F9E6B3}" srcOrd="1" destOrd="0" presId="urn:microsoft.com/office/officeart/2005/8/layout/orgChart1"/>
    <dgm:cxn modelId="{2D988036-59D8-45F1-B703-EF9B7AECF4AA}" type="presParOf" srcId="{2EC9B924-345B-4CD5-98C4-22E6F7342E55}" destId="{F0AE76A7-3C4E-421D-9E6D-D291647E3974}" srcOrd="1" destOrd="0" presId="urn:microsoft.com/office/officeart/2005/8/layout/orgChart1"/>
    <dgm:cxn modelId="{568F1F55-28C5-4767-9AAC-88CFE642EB9E}" type="presParOf" srcId="{2EC9B924-345B-4CD5-98C4-22E6F7342E55}" destId="{52211CC4-994E-4D47-A98F-11B0EB3C927B}" srcOrd="2" destOrd="0" presId="urn:microsoft.com/office/officeart/2005/8/layout/orgChart1"/>
    <dgm:cxn modelId="{93F2CA4A-E6DD-46B6-8971-4C2631CB3FD0}" type="presParOf" srcId="{DEB12F49-D4DB-48C2-8DD2-368DD1CF1DB3}" destId="{A51CB815-8C21-4184-B155-722BCA52B1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388D8F-1282-4F17-B36E-8AB93F4EF6D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EF87F34-F748-408E-8EBB-84EF6720996C}">
      <dgm:prSet phldrT="[Text]" phldr="1"/>
      <dgm:spPr>
        <a:noFill/>
        <a:ln>
          <a:noFill/>
        </a:ln>
      </dgm:spPr>
      <dgm:t>
        <a:bodyPr/>
        <a:lstStyle/>
        <a:p>
          <a:endParaRPr lang="en-US" dirty="0"/>
        </a:p>
      </dgm:t>
    </dgm:pt>
    <dgm:pt modelId="{D4AEF5CD-B970-4677-B95E-9710CEFC3A01}" type="parTrans" cxnId="{37358098-BC07-438E-A013-65BE74A310B5}">
      <dgm:prSet/>
      <dgm:spPr/>
      <dgm:t>
        <a:bodyPr/>
        <a:lstStyle/>
        <a:p>
          <a:endParaRPr lang="en-US"/>
        </a:p>
      </dgm:t>
    </dgm:pt>
    <dgm:pt modelId="{2545C0F1-8A36-4BB5-A449-D86970E71BCB}" type="sibTrans" cxnId="{37358098-BC07-438E-A013-65BE74A310B5}">
      <dgm:prSet/>
      <dgm:spPr/>
      <dgm:t>
        <a:bodyPr/>
        <a:lstStyle/>
        <a:p>
          <a:endParaRPr lang="en-US"/>
        </a:p>
      </dgm:t>
    </dgm:pt>
    <dgm:pt modelId="{B9DF9473-0C2C-4C2F-972D-7C2D6A1A2943}">
      <dgm:prSet phldrT="[Text]"/>
      <dgm:spPr/>
      <dgm:t>
        <a:bodyPr/>
        <a:lstStyle/>
        <a:p>
          <a:r>
            <a:rPr lang="en-US" dirty="0"/>
            <a:t>Car</a:t>
          </a:r>
        </a:p>
      </dgm:t>
    </dgm:pt>
    <dgm:pt modelId="{C1081363-0A4A-412A-92A2-9B68F8DA375F}" type="parTrans" cxnId="{B10B5A60-E06B-45F5-8F17-F12E221DC770}">
      <dgm:prSet/>
      <dgm:spPr/>
      <dgm:t>
        <a:bodyPr/>
        <a:lstStyle/>
        <a:p>
          <a:endParaRPr lang="en-US"/>
        </a:p>
      </dgm:t>
    </dgm:pt>
    <dgm:pt modelId="{ADA99998-C8C3-4EAE-B8A7-37055B21BC10}" type="sibTrans" cxnId="{B10B5A60-E06B-45F5-8F17-F12E221DC770}">
      <dgm:prSet/>
      <dgm:spPr/>
      <dgm:t>
        <a:bodyPr/>
        <a:lstStyle/>
        <a:p>
          <a:endParaRPr lang="en-US"/>
        </a:p>
      </dgm:t>
    </dgm:pt>
    <dgm:pt modelId="{15263BF0-FC3D-4197-A61E-498F440F0F27}">
      <dgm:prSet phldrT="[Text]"/>
      <dgm:spPr/>
      <dgm:t>
        <a:bodyPr/>
        <a:lstStyle/>
        <a:p>
          <a:r>
            <a:rPr lang="en-US" dirty="0"/>
            <a:t>Red Bus</a:t>
          </a:r>
        </a:p>
      </dgm:t>
    </dgm:pt>
    <dgm:pt modelId="{0072E2B9-8272-4489-A9AE-E94298A46BAB}" type="parTrans" cxnId="{E2B74477-2700-4321-917D-207216B4B98F}">
      <dgm:prSet/>
      <dgm:spPr/>
      <dgm:t>
        <a:bodyPr/>
        <a:lstStyle/>
        <a:p>
          <a:endParaRPr lang="en-US"/>
        </a:p>
      </dgm:t>
    </dgm:pt>
    <dgm:pt modelId="{C9FC9D13-81A1-4945-92B7-09B73102A774}" type="sibTrans" cxnId="{E2B74477-2700-4321-917D-207216B4B98F}">
      <dgm:prSet/>
      <dgm:spPr/>
      <dgm:t>
        <a:bodyPr/>
        <a:lstStyle/>
        <a:p>
          <a:endParaRPr lang="en-US"/>
        </a:p>
      </dgm:t>
    </dgm:pt>
    <dgm:pt modelId="{A17329D2-507C-45CD-BCBE-0B33863E461C}">
      <dgm:prSet/>
      <dgm:spPr/>
      <dgm:t>
        <a:bodyPr/>
        <a:lstStyle/>
        <a:p>
          <a:r>
            <a:rPr lang="en-US" dirty="0"/>
            <a:t>Blue Bus</a:t>
          </a:r>
        </a:p>
      </dgm:t>
    </dgm:pt>
    <dgm:pt modelId="{AD905503-6DC6-453E-B3A8-BB068EAD1B62}" type="parTrans" cxnId="{1D713A30-B716-46DB-863B-79DD8B82F12A}">
      <dgm:prSet/>
      <dgm:spPr/>
      <dgm:t>
        <a:bodyPr/>
        <a:lstStyle/>
        <a:p>
          <a:endParaRPr lang="en-US"/>
        </a:p>
      </dgm:t>
    </dgm:pt>
    <dgm:pt modelId="{3FA3FF9C-8DA6-4B3A-9EA4-A3C422854B2F}" type="sibTrans" cxnId="{1D713A30-B716-46DB-863B-79DD8B82F12A}">
      <dgm:prSet/>
      <dgm:spPr/>
      <dgm:t>
        <a:bodyPr/>
        <a:lstStyle/>
        <a:p>
          <a:endParaRPr lang="en-US"/>
        </a:p>
      </dgm:t>
    </dgm:pt>
    <dgm:pt modelId="{E9A454D1-2DC3-4E24-A9A1-D055BD2B73EE}" type="pres">
      <dgm:prSet presAssocID="{D2388D8F-1282-4F17-B36E-8AB93F4EF6D2}" presName="hierChild1" presStyleCnt="0">
        <dgm:presLayoutVars>
          <dgm:orgChart val="1"/>
          <dgm:chPref val="1"/>
          <dgm:dir/>
          <dgm:animOne val="branch"/>
          <dgm:animLvl val="lvl"/>
          <dgm:resizeHandles/>
        </dgm:presLayoutVars>
      </dgm:prSet>
      <dgm:spPr/>
    </dgm:pt>
    <dgm:pt modelId="{DEB12F49-D4DB-48C2-8DD2-368DD1CF1DB3}" type="pres">
      <dgm:prSet presAssocID="{6EF87F34-F748-408E-8EBB-84EF6720996C}" presName="hierRoot1" presStyleCnt="0">
        <dgm:presLayoutVars>
          <dgm:hierBranch val="init"/>
        </dgm:presLayoutVars>
      </dgm:prSet>
      <dgm:spPr/>
    </dgm:pt>
    <dgm:pt modelId="{DB947731-6873-42E9-95A9-F9722FEADB04}" type="pres">
      <dgm:prSet presAssocID="{6EF87F34-F748-408E-8EBB-84EF6720996C}" presName="rootComposite1" presStyleCnt="0"/>
      <dgm:spPr/>
    </dgm:pt>
    <dgm:pt modelId="{BD1D2E31-392D-42B4-B018-9DAC297D018A}" type="pres">
      <dgm:prSet presAssocID="{6EF87F34-F748-408E-8EBB-84EF6720996C}" presName="rootText1" presStyleLbl="node0" presStyleIdx="0" presStyleCnt="1">
        <dgm:presLayoutVars>
          <dgm:chPref val="3"/>
        </dgm:presLayoutVars>
      </dgm:prSet>
      <dgm:spPr/>
    </dgm:pt>
    <dgm:pt modelId="{39BB1098-EDC7-44BE-AE3B-D0BB7A63FACC}" type="pres">
      <dgm:prSet presAssocID="{6EF87F34-F748-408E-8EBB-84EF6720996C}" presName="rootConnector1" presStyleLbl="node1" presStyleIdx="0" presStyleCnt="0"/>
      <dgm:spPr/>
    </dgm:pt>
    <dgm:pt modelId="{6F3E6305-5EC3-43B4-A46E-9B48B39667B8}" type="pres">
      <dgm:prSet presAssocID="{6EF87F34-F748-408E-8EBB-84EF6720996C}" presName="hierChild2" presStyleCnt="0"/>
      <dgm:spPr/>
    </dgm:pt>
    <dgm:pt modelId="{A6E7FD02-599B-4D14-B1BE-40D989A1E7C0}" type="pres">
      <dgm:prSet presAssocID="{C1081363-0A4A-412A-92A2-9B68F8DA375F}" presName="Name37" presStyleLbl="parChTrans1D2" presStyleIdx="0" presStyleCnt="3"/>
      <dgm:spPr/>
    </dgm:pt>
    <dgm:pt modelId="{353E191C-AFB6-4B89-9203-0115BE943A82}" type="pres">
      <dgm:prSet presAssocID="{B9DF9473-0C2C-4C2F-972D-7C2D6A1A2943}" presName="hierRoot2" presStyleCnt="0">
        <dgm:presLayoutVars>
          <dgm:hierBranch val="init"/>
        </dgm:presLayoutVars>
      </dgm:prSet>
      <dgm:spPr/>
    </dgm:pt>
    <dgm:pt modelId="{4229A4D1-F274-495E-B73E-C3F974548FA6}" type="pres">
      <dgm:prSet presAssocID="{B9DF9473-0C2C-4C2F-972D-7C2D6A1A2943}" presName="rootComposite" presStyleCnt="0"/>
      <dgm:spPr/>
    </dgm:pt>
    <dgm:pt modelId="{38F9F7A3-DBAE-457F-8E52-7FCEDDAC4B70}" type="pres">
      <dgm:prSet presAssocID="{B9DF9473-0C2C-4C2F-972D-7C2D6A1A2943}" presName="rootText" presStyleLbl="node2" presStyleIdx="0" presStyleCnt="3">
        <dgm:presLayoutVars>
          <dgm:chPref val="3"/>
        </dgm:presLayoutVars>
      </dgm:prSet>
      <dgm:spPr/>
    </dgm:pt>
    <dgm:pt modelId="{7F4A6960-ED70-45C4-A4E1-1F1E76E35786}" type="pres">
      <dgm:prSet presAssocID="{B9DF9473-0C2C-4C2F-972D-7C2D6A1A2943}" presName="rootConnector" presStyleLbl="node2" presStyleIdx="0" presStyleCnt="3"/>
      <dgm:spPr/>
    </dgm:pt>
    <dgm:pt modelId="{54C98FA7-50E4-429D-9A8C-9CC4E03A5D56}" type="pres">
      <dgm:prSet presAssocID="{B9DF9473-0C2C-4C2F-972D-7C2D6A1A2943}" presName="hierChild4" presStyleCnt="0"/>
      <dgm:spPr/>
    </dgm:pt>
    <dgm:pt modelId="{9EC6FB47-F869-413F-84B7-6241B4515922}" type="pres">
      <dgm:prSet presAssocID="{B9DF9473-0C2C-4C2F-972D-7C2D6A1A2943}" presName="hierChild5" presStyleCnt="0"/>
      <dgm:spPr/>
    </dgm:pt>
    <dgm:pt modelId="{983AC395-8CE2-43A7-A54F-5CA65BEFF972}" type="pres">
      <dgm:prSet presAssocID="{0072E2B9-8272-4489-A9AE-E94298A46BAB}" presName="Name37" presStyleLbl="parChTrans1D2" presStyleIdx="1" presStyleCnt="3"/>
      <dgm:spPr/>
    </dgm:pt>
    <dgm:pt modelId="{2EC9B924-345B-4CD5-98C4-22E6F7342E55}" type="pres">
      <dgm:prSet presAssocID="{15263BF0-FC3D-4197-A61E-498F440F0F27}" presName="hierRoot2" presStyleCnt="0">
        <dgm:presLayoutVars>
          <dgm:hierBranch val="init"/>
        </dgm:presLayoutVars>
      </dgm:prSet>
      <dgm:spPr/>
    </dgm:pt>
    <dgm:pt modelId="{F3F4F960-D1AD-4299-84EF-C860D0DA3DD6}" type="pres">
      <dgm:prSet presAssocID="{15263BF0-FC3D-4197-A61E-498F440F0F27}" presName="rootComposite" presStyleCnt="0"/>
      <dgm:spPr/>
    </dgm:pt>
    <dgm:pt modelId="{5AB2368E-12AE-4BD7-B510-02C89933CE89}" type="pres">
      <dgm:prSet presAssocID="{15263BF0-FC3D-4197-A61E-498F440F0F27}" presName="rootText" presStyleLbl="node2" presStyleIdx="1" presStyleCnt="3">
        <dgm:presLayoutVars>
          <dgm:chPref val="3"/>
        </dgm:presLayoutVars>
      </dgm:prSet>
      <dgm:spPr/>
    </dgm:pt>
    <dgm:pt modelId="{5536BCFE-7945-4DD4-9C4B-429589F9E6B3}" type="pres">
      <dgm:prSet presAssocID="{15263BF0-FC3D-4197-A61E-498F440F0F27}" presName="rootConnector" presStyleLbl="node2" presStyleIdx="1" presStyleCnt="3"/>
      <dgm:spPr/>
    </dgm:pt>
    <dgm:pt modelId="{F0AE76A7-3C4E-421D-9E6D-D291647E3974}" type="pres">
      <dgm:prSet presAssocID="{15263BF0-FC3D-4197-A61E-498F440F0F27}" presName="hierChild4" presStyleCnt="0"/>
      <dgm:spPr/>
    </dgm:pt>
    <dgm:pt modelId="{52211CC4-994E-4D47-A98F-11B0EB3C927B}" type="pres">
      <dgm:prSet presAssocID="{15263BF0-FC3D-4197-A61E-498F440F0F27}" presName="hierChild5" presStyleCnt="0"/>
      <dgm:spPr/>
    </dgm:pt>
    <dgm:pt modelId="{7F49F98D-DC81-4094-88AE-ADACD4A62463}" type="pres">
      <dgm:prSet presAssocID="{AD905503-6DC6-453E-B3A8-BB068EAD1B62}" presName="Name37" presStyleLbl="parChTrans1D2" presStyleIdx="2" presStyleCnt="3"/>
      <dgm:spPr/>
    </dgm:pt>
    <dgm:pt modelId="{CDACCD95-49E1-4156-BD0D-BE942F0FE4E3}" type="pres">
      <dgm:prSet presAssocID="{A17329D2-507C-45CD-BCBE-0B33863E461C}" presName="hierRoot2" presStyleCnt="0">
        <dgm:presLayoutVars>
          <dgm:hierBranch val="init"/>
        </dgm:presLayoutVars>
      </dgm:prSet>
      <dgm:spPr/>
    </dgm:pt>
    <dgm:pt modelId="{C0FE6F1D-C5B8-4157-BC5F-0E5B175D4BB8}" type="pres">
      <dgm:prSet presAssocID="{A17329D2-507C-45CD-BCBE-0B33863E461C}" presName="rootComposite" presStyleCnt="0"/>
      <dgm:spPr/>
    </dgm:pt>
    <dgm:pt modelId="{09A42218-362C-4AD0-A24A-182C0A204FA0}" type="pres">
      <dgm:prSet presAssocID="{A17329D2-507C-45CD-BCBE-0B33863E461C}" presName="rootText" presStyleLbl="node2" presStyleIdx="2" presStyleCnt="3">
        <dgm:presLayoutVars>
          <dgm:chPref val="3"/>
        </dgm:presLayoutVars>
      </dgm:prSet>
      <dgm:spPr/>
    </dgm:pt>
    <dgm:pt modelId="{34844570-BDA5-4845-91A8-5D21506DE9CD}" type="pres">
      <dgm:prSet presAssocID="{A17329D2-507C-45CD-BCBE-0B33863E461C}" presName="rootConnector" presStyleLbl="node2" presStyleIdx="2" presStyleCnt="3"/>
      <dgm:spPr/>
    </dgm:pt>
    <dgm:pt modelId="{DA127C11-325A-4C94-B2D1-3A0AC7573BF9}" type="pres">
      <dgm:prSet presAssocID="{A17329D2-507C-45CD-BCBE-0B33863E461C}" presName="hierChild4" presStyleCnt="0"/>
      <dgm:spPr/>
    </dgm:pt>
    <dgm:pt modelId="{3650BA6B-3DB5-45EF-902E-EB7A96D519F8}" type="pres">
      <dgm:prSet presAssocID="{A17329D2-507C-45CD-BCBE-0B33863E461C}" presName="hierChild5" presStyleCnt="0"/>
      <dgm:spPr/>
    </dgm:pt>
    <dgm:pt modelId="{A51CB815-8C21-4184-B155-722BCA52B152}" type="pres">
      <dgm:prSet presAssocID="{6EF87F34-F748-408E-8EBB-84EF6720996C}" presName="hierChild3" presStyleCnt="0"/>
      <dgm:spPr/>
    </dgm:pt>
  </dgm:ptLst>
  <dgm:cxnLst>
    <dgm:cxn modelId="{CBFF0908-ACDA-4668-A406-E08D733EB76F}" type="presOf" srcId="{15263BF0-FC3D-4197-A61E-498F440F0F27}" destId="{5AB2368E-12AE-4BD7-B510-02C89933CE89}" srcOrd="0" destOrd="0" presId="urn:microsoft.com/office/officeart/2005/8/layout/orgChart1"/>
    <dgm:cxn modelId="{709C3A1D-1EBD-4453-AA3C-AC5AF5678914}" type="presOf" srcId="{D2388D8F-1282-4F17-B36E-8AB93F4EF6D2}" destId="{E9A454D1-2DC3-4E24-A9A1-D055BD2B73EE}" srcOrd="0" destOrd="0" presId="urn:microsoft.com/office/officeart/2005/8/layout/orgChart1"/>
    <dgm:cxn modelId="{1D713A30-B716-46DB-863B-79DD8B82F12A}" srcId="{6EF87F34-F748-408E-8EBB-84EF6720996C}" destId="{A17329D2-507C-45CD-BCBE-0B33863E461C}" srcOrd="2" destOrd="0" parTransId="{AD905503-6DC6-453E-B3A8-BB068EAD1B62}" sibTransId="{3FA3FF9C-8DA6-4B3A-9EA4-A3C422854B2F}"/>
    <dgm:cxn modelId="{0DAF1531-8129-4157-8771-53A36AD47682}" type="presOf" srcId="{6EF87F34-F748-408E-8EBB-84EF6720996C}" destId="{BD1D2E31-392D-42B4-B018-9DAC297D018A}" srcOrd="0" destOrd="0" presId="urn:microsoft.com/office/officeart/2005/8/layout/orgChart1"/>
    <dgm:cxn modelId="{B10B5A60-E06B-45F5-8F17-F12E221DC770}" srcId="{6EF87F34-F748-408E-8EBB-84EF6720996C}" destId="{B9DF9473-0C2C-4C2F-972D-7C2D6A1A2943}" srcOrd="0" destOrd="0" parTransId="{C1081363-0A4A-412A-92A2-9B68F8DA375F}" sibTransId="{ADA99998-C8C3-4EAE-B8A7-37055B21BC10}"/>
    <dgm:cxn modelId="{AA411063-96D8-4A89-AE71-77EEED4D6535}" type="presOf" srcId="{6EF87F34-F748-408E-8EBB-84EF6720996C}" destId="{39BB1098-EDC7-44BE-AE3B-D0BB7A63FACC}" srcOrd="1" destOrd="0" presId="urn:microsoft.com/office/officeart/2005/8/layout/orgChart1"/>
    <dgm:cxn modelId="{D5AAA968-3FC1-40B2-878B-93975B0DB65B}" type="presOf" srcId="{0072E2B9-8272-4489-A9AE-E94298A46BAB}" destId="{983AC395-8CE2-43A7-A54F-5CA65BEFF972}" srcOrd="0" destOrd="0" presId="urn:microsoft.com/office/officeart/2005/8/layout/orgChart1"/>
    <dgm:cxn modelId="{E539E56D-D4BB-44A7-BAEA-1C60CF943696}" type="presOf" srcId="{AD905503-6DC6-453E-B3A8-BB068EAD1B62}" destId="{7F49F98D-DC81-4094-88AE-ADACD4A62463}" srcOrd="0" destOrd="0" presId="urn:microsoft.com/office/officeart/2005/8/layout/orgChart1"/>
    <dgm:cxn modelId="{114DF46F-A417-4732-9E10-578006B7ED41}" type="presOf" srcId="{B9DF9473-0C2C-4C2F-972D-7C2D6A1A2943}" destId="{38F9F7A3-DBAE-457F-8E52-7FCEDDAC4B70}" srcOrd="0" destOrd="0" presId="urn:microsoft.com/office/officeart/2005/8/layout/orgChart1"/>
    <dgm:cxn modelId="{AEC92D50-AA21-457D-8B1F-528F5D8C8A19}" type="presOf" srcId="{A17329D2-507C-45CD-BCBE-0B33863E461C}" destId="{09A42218-362C-4AD0-A24A-182C0A204FA0}" srcOrd="0" destOrd="0" presId="urn:microsoft.com/office/officeart/2005/8/layout/orgChart1"/>
    <dgm:cxn modelId="{28C91472-78B6-4C10-883D-7B06B4609A13}" type="presOf" srcId="{A17329D2-507C-45CD-BCBE-0B33863E461C}" destId="{34844570-BDA5-4845-91A8-5D21506DE9CD}" srcOrd="1" destOrd="0" presId="urn:microsoft.com/office/officeart/2005/8/layout/orgChart1"/>
    <dgm:cxn modelId="{E2B74477-2700-4321-917D-207216B4B98F}" srcId="{6EF87F34-F748-408E-8EBB-84EF6720996C}" destId="{15263BF0-FC3D-4197-A61E-498F440F0F27}" srcOrd="1" destOrd="0" parTransId="{0072E2B9-8272-4489-A9AE-E94298A46BAB}" sibTransId="{C9FC9D13-81A1-4945-92B7-09B73102A774}"/>
    <dgm:cxn modelId="{5332D386-EE8C-4ECD-A0AE-9DB560B13D65}" type="presOf" srcId="{C1081363-0A4A-412A-92A2-9B68F8DA375F}" destId="{A6E7FD02-599B-4D14-B1BE-40D989A1E7C0}" srcOrd="0" destOrd="0" presId="urn:microsoft.com/office/officeart/2005/8/layout/orgChart1"/>
    <dgm:cxn modelId="{5BF9CE8D-1FCE-4E68-90D1-3D68DD210BC6}" type="presOf" srcId="{15263BF0-FC3D-4197-A61E-498F440F0F27}" destId="{5536BCFE-7945-4DD4-9C4B-429589F9E6B3}" srcOrd="1" destOrd="0" presId="urn:microsoft.com/office/officeart/2005/8/layout/orgChart1"/>
    <dgm:cxn modelId="{37358098-BC07-438E-A013-65BE74A310B5}" srcId="{D2388D8F-1282-4F17-B36E-8AB93F4EF6D2}" destId="{6EF87F34-F748-408E-8EBB-84EF6720996C}" srcOrd="0" destOrd="0" parTransId="{D4AEF5CD-B970-4677-B95E-9710CEFC3A01}" sibTransId="{2545C0F1-8A36-4BB5-A449-D86970E71BCB}"/>
    <dgm:cxn modelId="{1E9328D9-6ABC-4181-A643-FFC5D59CE631}" type="presOf" srcId="{B9DF9473-0C2C-4C2F-972D-7C2D6A1A2943}" destId="{7F4A6960-ED70-45C4-A4E1-1F1E76E35786}" srcOrd="1" destOrd="0" presId="urn:microsoft.com/office/officeart/2005/8/layout/orgChart1"/>
    <dgm:cxn modelId="{9E7E51BE-44F2-4D61-A62F-C1CAE74ED7D4}" type="presParOf" srcId="{E9A454D1-2DC3-4E24-A9A1-D055BD2B73EE}" destId="{DEB12F49-D4DB-48C2-8DD2-368DD1CF1DB3}" srcOrd="0" destOrd="0" presId="urn:microsoft.com/office/officeart/2005/8/layout/orgChart1"/>
    <dgm:cxn modelId="{E86B1C47-E5FD-4EB7-9A38-AE63939E7B7C}" type="presParOf" srcId="{DEB12F49-D4DB-48C2-8DD2-368DD1CF1DB3}" destId="{DB947731-6873-42E9-95A9-F9722FEADB04}" srcOrd="0" destOrd="0" presId="urn:microsoft.com/office/officeart/2005/8/layout/orgChart1"/>
    <dgm:cxn modelId="{B9110541-BBA7-496F-B786-0CACA93E6FF6}" type="presParOf" srcId="{DB947731-6873-42E9-95A9-F9722FEADB04}" destId="{BD1D2E31-392D-42B4-B018-9DAC297D018A}" srcOrd="0" destOrd="0" presId="urn:microsoft.com/office/officeart/2005/8/layout/orgChart1"/>
    <dgm:cxn modelId="{92286DD0-EE16-4014-90B8-57C4AAC8C0EC}" type="presParOf" srcId="{DB947731-6873-42E9-95A9-F9722FEADB04}" destId="{39BB1098-EDC7-44BE-AE3B-D0BB7A63FACC}" srcOrd="1" destOrd="0" presId="urn:microsoft.com/office/officeart/2005/8/layout/orgChart1"/>
    <dgm:cxn modelId="{B4D8E070-4848-49C8-874F-D789BA64A187}" type="presParOf" srcId="{DEB12F49-D4DB-48C2-8DD2-368DD1CF1DB3}" destId="{6F3E6305-5EC3-43B4-A46E-9B48B39667B8}" srcOrd="1" destOrd="0" presId="urn:microsoft.com/office/officeart/2005/8/layout/orgChart1"/>
    <dgm:cxn modelId="{3AF16000-4E78-43B7-A33D-B36D7302B96C}" type="presParOf" srcId="{6F3E6305-5EC3-43B4-A46E-9B48B39667B8}" destId="{A6E7FD02-599B-4D14-B1BE-40D989A1E7C0}" srcOrd="0" destOrd="0" presId="urn:microsoft.com/office/officeart/2005/8/layout/orgChart1"/>
    <dgm:cxn modelId="{4FFE0BE9-F758-4644-BBEC-146A1628EDBD}" type="presParOf" srcId="{6F3E6305-5EC3-43B4-A46E-9B48B39667B8}" destId="{353E191C-AFB6-4B89-9203-0115BE943A82}" srcOrd="1" destOrd="0" presId="urn:microsoft.com/office/officeart/2005/8/layout/orgChart1"/>
    <dgm:cxn modelId="{5AA412B5-A0CB-49EE-8134-0C29F73A0ECE}" type="presParOf" srcId="{353E191C-AFB6-4B89-9203-0115BE943A82}" destId="{4229A4D1-F274-495E-B73E-C3F974548FA6}" srcOrd="0" destOrd="0" presId="urn:microsoft.com/office/officeart/2005/8/layout/orgChart1"/>
    <dgm:cxn modelId="{4EB54214-0494-42AE-8377-3406DC35F995}" type="presParOf" srcId="{4229A4D1-F274-495E-B73E-C3F974548FA6}" destId="{38F9F7A3-DBAE-457F-8E52-7FCEDDAC4B70}" srcOrd="0" destOrd="0" presId="urn:microsoft.com/office/officeart/2005/8/layout/orgChart1"/>
    <dgm:cxn modelId="{0683469C-177D-401C-8492-EDC8D531D9FD}" type="presParOf" srcId="{4229A4D1-F274-495E-B73E-C3F974548FA6}" destId="{7F4A6960-ED70-45C4-A4E1-1F1E76E35786}" srcOrd="1" destOrd="0" presId="urn:microsoft.com/office/officeart/2005/8/layout/orgChart1"/>
    <dgm:cxn modelId="{6E33EEA8-B12D-4411-8ED3-0F59CE398E85}" type="presParOf" srcId="{353E191C-AFB6-4B89-9203-0115BE943A82}" destId="{54C98FA7-50E4-429D-9A8C-9CC4E03A5D56}" srcOrd="1" destOrd="0" presId="urn:microsoft.com/office/officeart/2005/8/layout/orgChart1"/>
    <dgm:cxn modelId="{B08844A5-1224-4EDB-8CBA-33BEFAE4D8AC}" type="presParOf" srcId="{353E191C-AFB6-4B89-9203-0115BE943A82}" destId="{9EC6FB47-F869-413F-84B7-6241B4515922}" srcOrd="2" destOrd="0" presId="urn:microsoft.com/office/officeart/2005/8/layout/orgChart1"/>
    <dgm:cxn modelId="{76572F69-7387-4769-BF3C-AF43C7EF04C7}" type="presParOf" srcId="{6F3E6305-5EC3-43B4-A46E-9B48B39667B8}" destId="{983AC395-8CE2-43A7-A54F-5CA65BEFF972}" srcOrd="2" destOrd="0" presId="urn:microsoft.com/office/officeart/2005/8/layout/orgChart1"/>
    <dgm:cxn modelId="{E359BDAB-9A3A-41EE-BB80-086BD673F48F}" type="presParOf" srcId="{6F3E6305-5EC3-43B4-A46E-9B48B39667B8}" destId="{2EC9B924-345B-4CD5-98C4-22E6F7342E55}" srcOrd="3" destOrd="0" presId="urn:microsoft.com/office/officeart/2005/8/layout/orgChart1"/>
    <dgm:cxn modelId="{582F00A1-EBD3-4A54-A720-B10690F6A442}" type="presParOf" srcId="{2EC9B924-345B-4CD5-98C4-22E6F7342E55}" destId="{F3F4F960-D1AD-4299-84EF-C860D0DA3DD6}" srcOrd="0" destOrd="0" presId="urn:microsoft.com/office/officeart/2005/8/layout/orgChart1"/>
    <dgm:cxn modelId="{02309681-D2E3-4266-93A9-3EC07495B694}" type="presParOf" srcId="{F3F4F960-D1AD-4299-84EF-C860D0DA3DD6}" destId="{5AB2368E-12AE-4BD7-B510-02C89933CE89}" srcOrd="0" destOrd="0" presId="urn:microsoft.com/office/officeart/2005/8/layout/orgChart1"/>
    <dgm:cxn modelId="{2D877DA8-FE45-420C-AA3D-716619676393}" type="presParOf" srcId="{F3F4F960-D1AD-4299-84EF-C860D0DA3DD6}" destId="{5536BCFE-7945-4DD4-9C4B-429589F9E6B3}" srcOrd="1" destOrd="0" presId="urn:microsoft.com/office/officeart/2005/8/layout/orgChart1"/>
    <dgm:cxn modelId="{E3C06218-D950-4DFB-B8EC-9AFD12CAA1AA}" type="presParOf" srcId="{2EC9B924-345B-4CD5-98C4-22E6F7342E55}" destId="{F0AE76A7-3C4E-421D-9E6D-D291647E3974}" srcOrd="1" destOrd="0" presId="urn:microsoft.com/office/officeart/2005/8/layout/orgChart1"/>
    <dgm:cxn modelId="{666D2C82-A61F-42D3-B293-4E89BCC71715}" type="presParOf" srcId="{2EC9B924-345B-4CD5-98C4-22E6F7342E55}" destId="{52211CC4-994E-4D47-A98F-11B0EB3C927B}" srcOrd="2" destOrd="0" presId="urn:microsoft.com/office/officeart/2005/8/layout/orgChart1"/>
    <dgm:cxn modelId="{62D7F73C-211D-4B72-9BE6-28833B708930}" type="presParOf" srcId="{6F3E6305-5EC3-43B4-A46E-9B48B39667B8}" destId="{7F49F98D-DC81-4094-88AE-ADACD4A62463}" srcOrd="4" destOrd="0" presId="urn:microsoft.com/office/officeart/2005/8/layout/orgChart1"/>
    <dgm:cxn modelId="{0E5C4B9E-B293-4E66-8D85-1BD4B8ACF144}" type="presParOf" srcId="{6F3E6305-5EC3-43B4-A46E-9B48B39667B8}" destId="{CDACCD95-49E1-4156-BD0D-BE942F0FE4E3}" srcOrd="5" destOrd="0" presId="urn:microsoft.com/office/officeart/2005/8/layout/orgChart1"/>
    <dgm:cxn modelId="{F1606B73-0012-4525-B5EA-3E38F7F151E2}" type="presParOf" srcId="{CDACCD95-49E1-4156-BD0D-BE942F0FE4E3}" destId="{C0FE6F1D-C5B8-4157-BC5F-0E5B175D4BB8}" srcOrd="0" destOrd="0" presId="urn:microsoft.com/office/officeart/2005/8/layout/orgChart1"/>
    <dgm:cxn modelId="{453AD7B2-3148-4BA8-A07C-4BB507669422}" type="presParOf" srcId="{C0FE6F1D-C5B8-4157-BC5F-0E5B175D4BB8}" destId="{09A42218-362C-4AD0-A24A-182C0A204FA0}" srcOrd="0" destOrd="0" presId="urn:microsoft.com/office/officeart/2005/8/layout/orgChart1"/>
    <dgm:cxn modelId="{E790071F-16A0-4E7B-98F3-D0D321AF5FBA}" type="presParOf" srcId="{C0FE6F1D-C5B8-4157-BC5F-0E5B175D4BB8}" destId="{34844570-BDA5-4845-91A8-5D21506DE9CD}" srcOrd="1" destOrd="0" presId="urn:microsoft.com/office/officeart/2005/8/layout/orgChart1"/>
    <dgm:cxn modelId="{18FD6091-4241-46AD-8088-582A74177D64}" type="presParOf" srcId="{CDACCD95-49E1-4156-BD0D-BE942F0FE4E3}" destId="{DA127C11-325A-4C94-B2D1-3A0AC7573BF9}" srcOrd="1" destOrd="0" presId="urn:microsoft.com/office/officeart/2005/8/layout/orgChart1"/>
    <dgm:cxn modelId="{DC91335F-E5E6-4F16-A55A-8297DC238149}" type="presParOf" srcId="{CDACCD95-49E1-4156-BD0D-BE942F0FE4E3}" destId="{3650BA6B-3DB5-45EF-902E-EB7A96D519F8}" srcOrd="2" destOrd="0" presId="urn:microsoft.com/office/officeart/2005/8/layout/orgChart1"/>
    <dgm:cxn modelId="{BB5C207B-0E71-4C47-9C9B-B01DD22953E0}" type="presParOf" srcId="{DEB12F49-D4DB-48C2-8DD2-368DD1CF1DB3}" destId="{A51CB815-8C21-4184-B155-722BCA52B152}"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3E9A-5F6C-4095-837E-50BC9CD88122}">
      <dsp:nvSpPr>
        <dsp:cNvPr id="0" name=""/>
        <dsp:cNvSpPr/>
      </dsp:nvSpPr>
      <dsp:spPr>
        <a:xfrm>
          <a:off x="605789" y="0"/>
          <a:ext cx="6865620"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61A09CA-6941-43AE-8747-8200E21FFF2F}">
      <dsp:nvSpPr>
        <dsp:cNvPr id="0" name=""/>
        <dsp:cNvSpPr/>
      </dsp:nvSpPr>
      <dsp:spPr>
        <a:xfrm>
          <a:off x="4042" y="1357788"/>
          <a:ext cx="194436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Collect Information on Past Trends</a:t>
          </a:r>
        </a:p>
      </dsp:txBody>
      <dsp:txXfrm>
        <a:off x="92418" y="1446164"/>
        <a:ext cx="1767613" cy="1633633"/>
      </dsp:txXfrm>
    </dsp:sp>
    <dsp:sp modelId="{DB6567CF-C5BE-4FE8-8AC1-B21150454C4D}">
      <dsp:nvSpPr>
        <dsp:cNvPr id="0" name=""/>
        <dsp:cNvSpPr/>
      </dsp:nvSpPr>
      <dsp:spPr>
        <a:xfrm>
          <a:off x="2045625" y="1357788"/>
          <a:ext cx="194436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Develop Relationship Trends</a:t>
          </a:r>
        </a:p>
      </dsp:txBody>
      <dsp:txXfrm>
        <a:off x="2134001" y="1446164"/>
        <a:ext cx="1767613" cy="1633633"/>
      </dsp:txXfrm>
    </dsp:sp>
    <dsp:sp modelId="{7FACBC0D-A563-4F40-9E8D-4E1B2649CCF6}">
      <dsp:nvSpPr>
        <dsp:cNvPr id="0" name=""/>
        <dsp:cNvSpPr/>
      </dsp:nvSpPr>
      <dsp:spPr>
        <a:xfrm>
          <a:off x="4087209" y="1357788"/>
          <a:ext cx="194436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Estimate Future System Changes</a:t>
          </a:r>
        </a:p>
      </dsp:txBody>
      <dsp:txXfrm>
        <a:off x="4175585" y="1446164"/>
        <a:ext cx="1767613" cy="1633633"/>
      </dsp:txXfrm>
    </dsp:sp>
    <dsp:sp modelId="{F80CA027-391D-40FE-9731-883F2DCBC6BD}">
      <dsp:nvSpPr>
        <dsp:cNvPr id="0" name=""/>
        <dsp:cNvSpPr/>
      </dsp:nvSpPr>
      <dsp:spPr>
        <a:xfrm>
          <a:off x="6128792" y="1357788"/>
          <a:ext cx="194436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Predict Future Travel Behavior</a:t>
          </a:r>
        </a:p>
      </dsp:txBody>
      <dsp:txXfrm>
        <a:off x="6217168" y="1446164"/>
        <a:ext cx="1767613"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603D4-81FE-4AD2-A728-827D164DCB12}">
      <dsp:nvSpPr>
        <dsp:cNvPr id="0" name=""/>
        <dsp:cNvSpPr/>
      </dsp:nvSpPr>
      <dsp:spPr>
        <a:xfrm>
          <a:off x="2038156" y="1484120"/>
          <a:ext cx="1409813" cy="952048"/>
        </a:xfrm>
        <a:custGeom>
          <a:avLst/>
          <a:gdLst/>
          <a:ahLst/>
          <a:cxnLst/>
          <a:rect l="0" t="0" r="0" b="0"/>
          <a:pathLst>
            <a:path>
              <a:moveTo>
                <a:pt x="0" y="0"/>
              </a:moveTo>
              <a:lnTo>
                <a:pt x="0" y="828073"/>
              </a:lnTo>
              <a:lnTo>
                <a:pt x="1409813" y="828073"/>
              </a:lnTo>
              <a:lnTo>
                <a:pt x="1409813" y="952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2935F1-953C-4B37-9AF2-FBDB531BCB44}">
      <dsp:nvSpPr>
        <dsp:cNvPr id="0" name=""/>
        <dsp:cNvSpPr/>
      </dsp:nvSpPr>
      <dsp:spPr>
        <a:xfrm>
          <a:off x="1992436" y="1484120"/>
          <a:ext cx="91440" cy="1314641"/>
        </a:xfrm>
        <a:custGeom>
          <a:avLst/>
          <a:gdLst/>
          <a:ahLst/>
          <a:cxnLst/>
          <a:rect l="0" t="0" r="0" b="0"/>
          <a:pathLst>
            <a:path>
              <a:moveTo>
                <a:pt x="45720" y="0"/>
              </a:moveTo>
              <a:lnTo>
                <a:pt x="45720" y="1314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AAC4C-5C43-4286-96F7-CA2DDCDFE2EB}">
      <dsp:nvSpPr>
        <dsp:cNvPr id="0" name=""/>
        <dsp:cNvSpPr/>
      </dsp:nvSpPr>
      <dsp:spPr>
        <a:xfrm>
          <a:off x="590630" y="1484120"/>
          <a:ext cx="1447525" cy="952048"/>
        </a:xfrm>
        <a:custGeom>
          <a:avLst/>
          <a:gdLst/>
          <a:ahLst/>
          <a:cxnLst/>
          <a:rect l="0" t="0" r="0" b="0"/>
          <a:pathLst>
            <a:path>
              <a:moveTo>
                <a:pt x="1447525" y="0"/>
              </a:moveTo>
              <a:lnTo>
                <a:pt x="1447525" y="828073"/>
              </a:lnTo>
              <a:lnTo>
                <a:pt x="0" y="828073"/>
              </a:lnTo>
              <a:lnTo>
                <a:pt x="0" y="9520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EEE8B-D48C-43CD-8E8D-0599536E9A47}">
      <dsp:nvSpPr>
        <dsp:cNvPr id="0" name=""/>
        <dsp:cNvSpPr/>
      </dsp:nvSpPr>
      <dsp:spPr>
        <a:xfrm>
          <a:off x="1447796" y="893760"/>
          <a:ext cx="1180718" cy="59035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 </a:t>
          </a:r>
        </a:p>
      </dsp:txBody>
      <dsp:txXfrm>
        <a:off x="1447796" y="893760"/>
        <a:ext cx="1180718" cy="590359"/>
      </dsp:txXfrm>
    </dsp:sp>
    <dsp:sp modelId="{4F035D5A-D179-48D0-A532-4338A117511F}">
      <dsp:nvSpPr>
        <dsp:cNvPr id="0" name=""/>
        <dsp:cNvSpPr/>
      </dsp:nvSpPr>
      <dsp:spPr>
        <a:xfrm>
          <a:off x="271" y="2436168"/>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A</a:t>
          </a:r>
        </a:p>
      </dsp:txBody>
      <dsp:txXfrm>
        <a:off x="271" y="2436168"/>
        <a:ext cx="1180718" cy="590359"/>
      </dsp:txXfrm>
    </dsp:sp>
    <dsp:sp modelId="{139C0522-3964-4DDE-A8F8-E4FB27732DD6}">
      <dsp:nvSpPr>
        <dsp:cNvPr id="0" name=""/>
        <dsp:cNvSpPr/>
      </dsp:nvSpPr>
      <dsp:spPr>
        <a:xfrm>
          <a:off x="1447796" y="2798761"/>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B</a:t>
          </a:r>
        </a:p>
      </dsp:txBody>
      <dsp:txXfrm>
        <a:off x="1447796" y="2798761"/>
        <a:ext cx="1180718" cy="590359"/>
      </dsp:txXfrm>
    </dsp:sp>
    <dsp:sp modelId="{DFDB97BD-E119-4D4A-902E-4F1750AB7EEA}">
      <dsp:nvSpPr>
        <dsp:cNvPr id="0" name=""/>
        <dsp:cNvSpPr/>
      </dsp:nvSpPr>
      <dsp:spPr>
        <a:xfrm>
          <a:off x="2857610" y="2436168"/>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C</a:t>
          </a:r>
        </a:p>
      </dsp:txBody>
      <dsp:txXfrm>
        <a:off x="2857610" y="2436168"/>
        <a:ext cx="1180718" cy="590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AC395-8CE2-43A7-A54F-5CA65BEFF972}">
      <dsp:nvSpPr>
        <dsp:cNvPr id="0" name=""/>
        <dsp:cNvSpPr/>
      </dsp:nvSpPr>
      <dsp:spPr>
        <a:xfrm>
          <a:off x="2019300" y="589864"/>
          <a:ext cx="712843" cy="247433"/>
        </a:xfrm>
        <a:custGeom>
          <a:avLst/>
          <a:gdLst/>
          <a:ahLst/>
          <a:cxnLst/>
          <a:rect l="0" t="0" r="0" b="0"/>
          <a:pathLst>
            <a:path>
              <a:moveTo>
                <a:pt x="0" y="0"/>
              </a:moveTo>
              <a:lnTo>
                <a:pt x="0" y="123716"/>
              </a:lnTo>
              <a:lnTo>
                <a:pt x="712843" y="123716"/>
              </a:lnTo>
              <a:lnTo>
                <a:pt x="712843"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7FD02-599B-4D14-B1BE-40D989A1E7C0}">
      <dsp:nvSpPr>
        <dsp:cNvPr id="0" name=""/>
        <dsp:cNvSpPr/>
      </dsp:nvSpPr>
      <dsp:spPr>
        <a:xfrm>
          <a:off x="1306456" y="589864"/>
          <a:ext cx="712843" cy="247433"/>
        </a:xfrm>
        <a:custGeom>
          <a:avLst/>
          <a:gdLst/>
          <a:ahLst/>
          <a:cxnLst/>
          <a:rect l="0" t="0" r="0" b="0"/>
          <a:pathLst>
            <a:path>
              <a:moveTo>
                <a:pt x="712843" y="0"/>
              </a:moveTo>
              <a:lnTo>
                <a:pt x="712843" y="123716"/>
              </a:lnTo>
              <a:lnTo>
                <a:pt x="0" y="123716"/>
              </a:lnTo>
              <a:lnTo>
                <a:pt x="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2E31-392D-42B4-B018-9DAC297D018A}">
      <dsp:nvSpPr>
        <dsp:cNvPr id="0" name=""/>
        <dsp:cNvSpPr/>
      </dsp:nvSpPr>
      <dsp:spPr>
        <a:xfrm>
          <a:off x="1430173" y="737"/>
          <a:ext cx="1178253" cy="5891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1430173" y="737"/>
        <a:ext cx="1178253" cy="589126"/>
      </dsp:txXfrm>
    </dsp:sp>
    <dsp:sp modelId="{38F9F7A3-DBAE-457F-8E52-7FCEDDAC4B70}">
      <dsp:nvSpPr>
        <dsp:cNvPr id="0" name=""/>
        <dsp:cNvSpPr/>
      </dsp:nvSpPr>
      <dsp:spPr>
        <a:xfrm>
          <a:off x="717329"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Car</a:t>
          </a:r>
        </a:p>
      </dsp:txBody>
      <dsp:txXfrm>
        <a:off x="717329" y="837297"/>
        <a:ext cx="1178253" cy="589126"/>
      </dsp:txXfrm>
    </dsp:sp>
    <dsp:sp modelId="{5AB2368E-12AE-4BD7-B510-02C89933CE89}">
      <dsp:nvSpPr>
        <dsp:cNvPr id="0" name=""/>
        <dsp:cNvSpPr/>
      </dsp:nvSpPr>
      <dsp:spPr>
        <a:xfrm>
          <a:off x="2143016"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Bus</a:t>
          </a:r>
        </a:p>
      </dsp:txBody>
      <dsp:txXfrm>
        <a:off x="2143016" y="837297"/>
        <a:ext cx="1178253" cy="589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AC395-8CE2-43A7-A54F-5CA65BEFF972}">
      <dsp:nvSpPr>
        <dsp:cNvPr id="0" name=""/>
        <dsp:cNvSpPr/>
      </dsp:nvSpPr>
      <dsp:spPr>
        <a:xfrm>
          <a:off x="2019300" y="589864"/>
          <a:ext cx="712843" cy="247433"/>
        </a:xfrm>
        <a:custGeom>
          <a:avLst/>
          <a:gdLst/>
          <a:ahLst/>
          <a:cxnLst/>
          <a:rect l="0" t="0" r="0" b="0"/>
          <a:pathLst>
            <a:path>
              <a:moveTo>
                <a:pt x="0" y="0"/>
              </a:moveTo>
              <a:lnTo>
                <a:pt x="0" y="123716"/>
              </a:lnTo>
              <a:lnTo>
                <a:pt x="712843" y="123716"/>
              </a:lnTo>
              <a:lnTo>
                <a:pt x="712843"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7FD02-599B-4D14-B1BE-40D989A1E7C0}">
      <dsp:nvSpPr>
        <dsp:cNvPr id="0" name=""/>
        <dsp:cNvSpPr/>
      </dsp:nvSpPr>
      <dsp:spPr>
        <a:xfrm>
          <a:off x="1306456" y="589864"/>
          <a:ext cx="712843" cy="247433"/>
        </a:xfrm>
        <a:custGeom>
          <a:avLst/>
          <a:gdLst/>
          <a:ahLst/>
          <a:cxnLst/>
          <a:rect l="0" t="0" r="0" b="0"/>
          <a:pathLst>
            <a:path>
              <a:moveTo>
                <a:pt x="712843" y="0"/>
              </a:moveTo>
              <a:lnTo>
                <a:pt x="712843" y="123716"/>
              </a:lnTo>
              <a:lnTo>
                <a:pt x="0" y="123716"/>
              </a:lnTo>
              <a:lnTo>
                <a:pt x="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2E31-392D-42B4-B018-9DAC297D018A}">
      <dsp:nvSpPr>
        <dsp:cNvPr id="0" name=""/>
        <dsp:cNvSpPr/>
      </dsp:nvSpPr>
      <dsp:spPr>
        <a:xfrm>
          <a:off x="1430173" y="737"/>
          <a:ext cx="1178253" cy="5891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1430173" y="737"/>
        <a:ext cx="1178253" cy="589126"/>
      </dsp:txXfrm>
    </dsp:sp>
    <dsp:sp modelId="{38F9F7A3-DBAE-457F-8E52-7FCEDDAC4B70}">
      <dsp:nvSpPr>
        <dsp:cNvPr id="0" name=""/>
        <dsp:cNvSpPr/>
      </dsp:nvSpPr>
      <dsp:spPr>
        <a:xfrm>
          <a:off x="717329"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Car</a:t>
          </a:r>
        </a:p>
      </dsp:txBody>
      <dsp:txXfrm>
        <a:off x="717329" y="837297"/>
        <a:ext cx="1178253" cy="589126"/>
      </dsp:txXfrm>
    </dsp:sp>
    <dsp:sp modelId="{5AB2368E-12AE-4BD7-B510-02C89933CE89}">
      <dsp:nvSpPr>
        <dsp:cNvPr id="0" name=""/>
        <dsp:cNvSpPr/>
      </dsp:nvSpPr>
      <dsp:spPr>
        <a:xfrm>
          <a:off x="2143016"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Bus</a:t>
          </a:r>
        </a:p>
      </dsp:txBody>
      <dsp:txXfrm>
        <a:off x="2143016" y="837297"/>
        <a:ext cx="1178253" cy="589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F98D-DC81-4094-88AE-ADACD4A62463}">
      <dsp:nvSpPr>
        <dsp:cNvPr id="0" name=""/>
        <dsp:cNvSpPr/>
      </dsp:nvSpPr>
      <dsp:spPr>
        <a:xfrm>
          <a:off x="2019300" y="589863"/>
          <a:ext cx="1425686" cy="247433"/>
        </a:xfrm>
        <a:custGeom>
          <a:avLst/>
          <a:gdLst/>
          <a:ahLst/>
          <a:cxnLst/>
          <a:rect l="0" t="0" r="0" b="0"/>
          <a:pathLst>
            <a:path>
              <a:moveTo>
                <a:pt x="0" y="0"/>
              </a:moveTo>
              <a:lnTo>
                <a:pt x="0" y="123716"/>
              </a:lnTo>
              <a:lnTo>
                <a:pt x="1425686" y="123716"/>
              </a:lnTo>
              <a:lnTo>
                <a:pt x="1425686"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AC395-8CE2-43A7-A54F-5CA65BEFF972}">
      <dsp:nvSpPr>
        <dsp:cNvPr id="0" name=""/>
        <dsp:cNvSpPr/>
      </dsp:nvSpPr>
      <dsp:spPr>
        <a:xfrm>
          <a:off x="1973579" y="589863"/>
          <a:ext cx="91440" cy="247433"/>
        </a:xfrm>
        <a:custGeom>
          <a:avLst/>
          <a:gdLst/>
          <a:ahLst/>
          <a:cxnLst/>
          <a:rect l="0" t="0" r="0" b="0"/>
          <a:pathLst>
            <a:path>
              <a:moveTo>
                <a:pt x="45720" y="0"/>
              </a:moveTo>
              <a:lnTo>
                <a:pt x="4572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7FD02-599B-4D14-B1BE-40D989A1E7C0}">
      <dsp:nvSpPr>
        <dsp:cNvPr id="0" name=""/>
        <dsp:cNvSpPr/>
      </dsp:nvSpPr>
      <dsp:spPr>
        <a:xfrm>
          <a:off x="593613" y="589863"/>
          <a:ext cx="1425686" cy="247433"/>
        </a:xfrm>
        <a:custGeom>
          <a:avLst/>
          <a:gdLst/>
          <a:ahLst/>
          <a:cxnLst/>
          <a:rect l="0" t="0" r="0" b="0"/>
          <a:pathLst>
            <a:path>
              <a:moveTo>
                <a:pt x="1425686" y="0"/>
              </a:moveTo>
              <a:lnTo>
                <a:pt x="1425686" y="123716"/>
              </a:lnTo>
              <a:lnTo>
                <a:pt x="0" y="123716"/>
              </a:lnTo>
              <a:lnTo>
                <a:pt x="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2E31-392D-42B4-B018-9DAC297D018A}">
      <dsp:nvSpPr>
        <dsp:cNvPr id="0" name=""/>
        <dsp:cNvSpPr/>
      </dsp:nvSpPr>
      <dsp:spPr>
        <a:xfrm>
          <a:off x="1430173" y="737"/>
          <a:ext cx="1178253" cy="5891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1430173" y="737"/>
        <a:ext cx="1178253" cy="589126"/>
      </dsp:txXfrm>
    </dsp:sp>
    <dsp:sp modelId="{38F9F7A3-DBAE-457F-8E52-7FCEDDAC4B70}">
      <dsp:nvSpPr>
        <dsp:cNvPr id="0" name=""/>
        <dsp:cNvSpPr/>
      </dsp:nvSpPr>
      <dsp:spPr>
        <a:xfrm>
          <a:off x="4486"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Car</a:t>
          </a:r>
        </a:p>
      </dsp:txBody>
      <dsp:txXfrm>
        <a:off x="4486" y="837297"/>
        <a:ext cx="1178253" cy="589126"/>
      </dsp:txXfrm>
    </dsp:sp>
    <dsp:sp modelId="{5AB2368E-12AE-4BD7-B510-02C89933CE89}">
      <dsp:nvSpPr>
        <dsp:cNvPr id="0" name=""/>
        <dsp:cNvSpPr/>
      </dsp:nvSpPr>
      <dsp:spPr>
        <a:xfrm>
          <a:off x="1430173"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Red Bus</a:t>
          </a:r>
        </a:p>
      </dsp:txBody>
      <dsp:txXfrm>
        <a:off x="1430173" y="837297"/>
        <a:ext cx="1178253" cy="589126"/>
      </dsp:txXfrm>
    </dsp:sp>
    <dsp:sp modelId="{09A42218-362C-4AD0-A24A-182C0A204FA0}">
      <dsp:nvSpPr>
        <dsp:cNvPr id="0" name=""/>
        <dsp:cNvSpPr/>
      </dsp:nvSpPr>
      <dsp:spPr>
        <a:xfrm>
          <a:off x="2855860"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Blue Bus</a:t>
          </a:r>
        </a:p>
      </dsp:txBody>
      <dsp:txXfrm>
        <a:off x="2855860" y="837297"/>
        <a:ext cx="1178253" cy="589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AC395-8CE2-43A7-A54F-5CA65BEFF972}">
      <dsp:nvSpPr>
        <dsp:cNvPr id="0" name=""/>
        <dsp:cNvSpPr/>
      </dsp:nvSpPr>
      <dsp:spPr>
        <a:xfrm>
          <a:off x="2019300" y="589864"/>
          <a:ext cx="712843" cy="247433"/>
        </a:xfrm>
        <a:custGeom>
          <a:avLst/>
          <a:gdLst/>
          <a:ahLst/>
          <a:cxnLst/>
          <a:rect l="0" t="0" r="0" b="0"/>
          <a:pathLst>
            <a:path>
              <a:moveTo>
                <a:pt x="0" y="0"/>
              </a:moveTo>
              <a:lnTo>
                <a:pt x="0" y="123716"/>
              </a:lnTo>
              <a:lnTo>
                <a:pt x="712843" y="123716"/>
              </a:lnTo>
              <a:lnTo>
                <a:pt x="712843"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7FD02-599B-4D14-B1BE-40D989A1E7C0}">
      <dsp:nvSpPr>
        <dsp:cNvPr id="0" name=""/>
        <dsp:cNvSpPr/>
      </dsp:nvSpPr>
      <dsp:spPr>
        <a:xfrm>
          <a:off x="1306456" y="589864"/>
          <a:ext cx="712843" cy="247433"/>
        </a:xfrm>
        <a:custGeom>
          <a:avLst/>
          <a:gdLst/>
          <a:ahLst/>
          <a:cxnLst/>
          <a:rect l="0" t="0" r="0" b="0"/>
          <a:pathLst>
            <a:path>
              <a:moveTo>
                <a:pt x="712843" y="0"/>
              </a:moveTo>
              <a:lnTo>
                <a:pt x="712843" y="123716"/>
              </a:lnTo>
              <a:lnTo>
                <a:pt x="0" y="123716"/>
              </a:lnTo>
              <a:lnTo>
                <a:pt x="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2E31-392D-42B4-B018-9DAC297D018A}">
      <dsp:nvSpPr>
        <dsp:cNvPr id="0" name=""/>
        <dsp:cNvSpPr/>
      </dsp:nvSpPr>
      <dsp:spPr>
        <a:xfrm>
          <a:off x="1430173" y="737"/>
          <a:ext cx="1178253" cy="5891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1430173" y="737"/>
        <a:ext cx="1178253" cy="589126"/>
      </dsp:txXfrm>
    </dsp:sp>
    <dsp:sp modelId="{38F9F7A3-DBAE-457F-8E52-7FCEDDAC4B70}">
      <dsp:nvSpPr>
        <dsp:cNvPr id="0" name=""/>
        <dsp:cNvSpPr/>
      </dsp:nvSpPr>
      <dsp:spPr>
        <a:xfrm>
          <a:off x="717329"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Car</a:t>
          </a:r>
        </a:p>
      </dsp:txBody>
      <dsp:txXfrm>
        <a:off x="717329" y="837297"/>
        <a:ext cx="1178253" cy="589126"/>
      </dsp:txXfrm>
    </dsp:sp>
    <dsp:sp modelId="{5AB2368E-12AE-4BD7-B510-02C89933CE89}">
      <dsp:nvSpPr>
        <dsp:cNvPr id="0" name=""/>
        <dsp:cNvSpPr/>
      </dsp:nvSpPr>
      <dsp:spPr>
        <a:xfrm>
          <a:off x="2143016"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Bus</a:t>
          </a:r>
        </a:p>
      </dsp:txBody>
      <dsp:txXfrm>
        <a:off x="2143016" y="837297"/>
        <a:ext cx="1178253" cy="5891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F98D-DC81-4094-88AE-ADACD4A62463}">
      <dsp:nvSpPr>
        <dsp:cNvPr id="0" name=""/>
        <dsp:cNvSpPr/>
      </dsp:nvSpPr>
      <dsp:spPr>
        <a:xfrm>
          <a:off x="2019300" y="589863"/>
          <a:ext cx="1425686" cy="247433"/>
        </a:xfrm>
        <a:custGeom>
          <a:avLst/>
          <a:gdLst/>
          <a:ahLst/>
          <a:cxnLst/>
          <a:rect l="0" t="0" r="0" b="0"/>
          <a:pathLst>
            <a:path>
              <a:moveTo>
                <a:pt x="0" y="0"/>
              </a:moveTo>
              <a:lnTo>
                <a:pt x="0" y="123716"/>
              </a:lnTo>
              <a:lnTo>
                <a:pt x="1425686" y="123716"/>
              </a:lnTo>
              <a:lnTo>
                <a:pt x="1425686"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AC395-8CE2-43A7-A54F-5CA65BEFF972}">
      <dsp:nvSpPr>
        <dsp:cNvPr id="0" name=""/>
        <dsp:cNvSpPr/>
      </dsp:nvSpPr>
      <dsp:spPr>
        <a:xfrm>
          <a:off x="1973579" y="589863"/>
          <a:ext cx="91440" cy="247433"/>
        </a:xfrm>
        <a:custGeom>
          <a:avLst/>
          <a:gdLst/>
          <a:ahLst/>
          <a:cxnLst/>
          <a:rect l="0" t="0" r="0" b="0"/>
          <a:pathLst>
            <a:path>
              <a:moveTo>
                <a:pt x="45720" y="0"/>
              </a:moveTo>
              <a:lnTo>
                <a:pt x="4572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7FD02-599B-4D14-B1BE-40D989A1E7C0}">
      <dsp:nvSpPr>
        <dsp:cNvPr id="0" name=""/>
        <dsp:cNvSpPr/>
      </dsp:nvSpPr>
      <dsp:spPr>
        <a:xfrm>
          <a:off x="593613" y="589863"/>
          <a:ext cx="1425686" cy="247433"/>
        </a:xfrm>
        <a:custGeom>
          <a:avLst/>
          <a:gdLst/>
          <a:ahLst/>
          <a:cxnLst/>
          <a:rect l="0" t="0" r="0" b="0"/>
          <a:pathLst>
            <a:path>
              <a:moveTo>
                <a:pt x="1425686" y="0"/>
              </a:moveTo>
              <a:lnTo>
                <a:pt x="1425686" y="123716"/>
              </a:lnTo>
              <a:lnTo>
                <a:pt x="0" y="123716"/>
              </a:lnTo>
              <a:lnTo>
                <a:pt x="0" y="247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2E31-392D-42B4-B018-9DAC297D018A}">
      <dsp:nvSpPr>
        <dsp:cNvPr id="0" name=""/>
        <dsp:cNvSpPr/>
      </dsp:nvSpPr>
      <dsp:spPr>
        <a:xfrm>
          <a:off x="1430173" y="737"/>
          <a:ext cx="1178253" cy="5891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1430173" y="737"/>
        <a:ext cx="1178253" cy="589126"/>
      </dsp:txXfrm>
    </dsp:sp>
    <dsp:sp modelId="{38F9F7A3-DBAE-457F-8E52-7FCEDDAC4B70}">
      <dsp:nvSpPr>
        <dsp:cNvPr id="0" name=""/>
        <dsp:cNvSpPr/>
      </dsp:nvSpPr>
      <dsp:spPr>
        <a:xfrm>
          <a:off x="4486"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Car</a:t>
          </a:r>
        </a:p>
      </dsp:txBody>
      <dsp:txXfrm>
        <a:off x="4486" y="837297"/>
        <a:ext cx="1178253" cy="589126"/>
      </dsp:txXfrm>
    </dsp:sp>
    <dsp:sp modelId="{5AB2368E-12AE-4BD7-B510-02C89933CE89}">
      <dsp:nvSpPr>
        <dsp:cNvPr id="0" name=""/>
        <dsp:cNvSpPr/>
      </dsp:nvSpPr>
      <dsp:spPr>
        <a:xfrm>
          <a:off x="1430173"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Red Bus</a:t>
          </a:r>
        </a:p>
      </dsp:txBody>
      <dsp:txXfrm>
        <a:off x="1430173" y="837297"/>
        <a:ext cx="1178253" cy="589126"/>
      </dsp:txXfrm>
    </dsp:sp>
    <dsp:sp modelId="{09A42218-362C-4AD0-A24A-182C0A204FA0}">
      <dsp:nvSpPr>
        <dsp:cNvPr id="0" name=""/>
        <dsp:cNvSpPr/>
      </dsp:nvSpPr>
      <dsp:spPr>
        <a:xfrm>
          <a:off x="2855860" y="837297"/>
          <a:ext cx="1178253" cy="5891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Blue Bus</a:t>
          </a:r>
        </a:p>
      </dsp:txBody>
      <dsp:txXfrm>
        <a:off x="2855860" y="837297"/>
        <a:ext cx="1178253" cy="5891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8248F21-CDC7-4C98-BA24-37BE7EEDC1D3}" type="datetimeFigureOut">
              <a:rPr lang="en-US" smtClean="0"/>
              <a:t>10/31/2022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4EE2DD-8D84-49B1-A13B-996C95F1A642}" type="slidenum">
              <a:rPr lang="en-US" smtClean="0"/>
              <a:t>‹#›</a:t>
            </a:fld>
            <a:endParaRPr lang="en-US"/>
          </a:p>
        </p:txBody>
      </p:sp>
    </p:spTree>
    <p:extLst>
      <p:ext uri="{BB962C8B-B14F-4D97-AF65-F5344CB8AC3E}">
        <p14:creationId xmlns:p14="http://schemas.microsoft.com/office/powerpoint/2010/main" val="2459582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07739E-EFF5-41DC-9F7B-9B1AFF2E0FD6}" type="datetimeFigureOut">
              <a:rPr lang="en-US" smtClean="0"/>
              <a:pPr/>
              <a:t>10/31/2022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6C79C-A519-437B-A687-1962AE5608E6}" type="slidenum">
              <a:rPr lang="en-US" smtClean="0"/>
              <a:pPr/>
              <a:t>‹#›</a:t>
            </a:fld>
            <a:endParaRPr lang="en-US"/>
          </a:p>
        </p:txBody>
      </p:sp>
    </p:spTree>
    <p:extLst>
      <p:ext uri="{BB962C8B-B14F-4D97-AF65-F5344CB8AC3E}">
        <p14:creationId xmlns:p14="http://schemas.microsoft.com/office/powerpoint/2010/main" val="823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E1821-6D2F-41B0-802C-0692B1DB78A9}" type="slidenum">
              <a:rPr lang="en-US" smtClean="0"/>
              <a:t>1</a:t>
            </a:fld>
            <a:endParaRPr lang="en-US"/>
          </a:p>
        </p:txBody>
      </p:sp>
    </p:spTree>
    <p:extLst>
      <p:ext uri="{BB962C8B-B14F-4D97-AF65-F5344CB8AC3E}">
        <p14:creationId xmlns:p14="http://schemas.microsoft.com/office/powerpoint/2010/main" val="399314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From National Transit Database (NTD): July 2006 – July 2012</a:t>
            </a:r>
          </a:p>
          <a:p>
            <a:endParaRPr lang="en-US" i="0" dirty="0"/>
          </a:p>
          <a:p>
            <a:r>
              <a:rPr lang="en-US" i="0" dirty="0"/>
              <a:t>Blue line: Transit ridership</a:t>
            </a:r>
          </a:p>
          <a:p>
            <a:r>
              <a:rPr lang="en-US" i="0" dirty="0"/>
              <a:t>Green bars: Gasoline prices</a:t>
            </a:r>
          </a:p>
          <a:p>
            <a:r>
              <a:rPr lang="en-US" i="0" dirty="0"/>
              <a:t>Red line: Employment levels </a:t>
            </a:r>
          </a:p>
          <a:p>
            <a:endParaRPr lang="en-US" i="0" dirty="0"/>
          </a:p>
          <a:p>
            <a:r>
              <a:rPr lang="en-US" i="0" dirty="0"/>
              <a:t>Complex relationship</a:t>
            </a:r>
            <a:r>
              <a:rPr lang="en-US" i="0" baseline="0" dirty="0"/>
              <a:t> between transit ridership, gas prices, and employment.</a:t>
            </a:r>
          </a:p>
          <a:p>
            <a:pPr marL="171450" indent="-171450">
              <a:buFont typeface="Arial" panose="020B0604020202020204" pitchFamily="34" charset="0"/>
              <a:buChar char="•"/>
            </a:pPr>
            <a:r>
              <a:rPr lang="en-US" i="0" baseline="0" dirty="0"/>
              <a:t>High employment … high travel (both transit and individual vehicles)</a:t>
            </a:r>
          </a:p>
          <a:p>
            <a:pPr marL="171450" indent="-171450">
              <a:buFont typeface="Arial" panose="020B0604020202020204" pitchFamily="34" charset="0"/>
              <a:buChar char="•"/>
            </a:pPr>
            <a:r>
              <a:rPr lang="en-US" i="0" baseline="0" dirty="0"/>
              <a:t>Low gas prices … more individual vehicles trips and less transit</a:t>
            </a:r>
          </a:p>
          <a:p>
            <a:endParaRPr lang="en-US" i="0" baseline="0" dirty="0"/>
          </a:p>
          <a:p>
            <a:endParaRPr lang="en-US" i="0"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10</a:t>
            </a:fld>
            <a:endParaRPr lang="en-US"/>
          </a:p>
        </p:txBody>
      </p:sp>
    </p:spTree>
    <p:extLst>
      <p:ext uri="{BB962C8B-B14F-4D97-AF65-F5344CB8AC3E}">
        <p14:creationId xmlns:p14="http://schemas.microsoft.com/office/powerpoint/2010/main" val="4611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Considerations when we do any kind of behavior analysis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11</a:t>
            </a:fld>
            <a:endParaRPr lang="en-US"/>
          </a:p>
        </p:txBody>
      </p:sp>
    </p:spTree>
    <p:extLst>
      <p:ext uri="{BB962C8B-B14F-4D97-AF65-F5344CB8AC3E}">
        <p14:creationId xmlns:p14="http://schemas.microsoft.com/office/powerpoint/2010/main" val="175104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a:t>
            </a:r>
            <a:r>
              <a:rPr lang="en-US" baseline="0" dirty="0"/>
              <a:t> the order of the process. Collect info about today to predict the future.</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12</a:t>
            </a:fld>
            <a:endParaRPr lang="en-US"/>
          </a:p>
        </p:txBody>
      </p:sp>
    </p:spTree>
    <p:extLst>
      <p:ext uri="{BB962C8B-B14F-4D97-AF65-F5344CB8AC3E}">
        <p14:creationId xmlns:p14="http://schemas.microsoft.com/office/powerpoint/2010/main" val="421218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13</a:t>
            </a:fld>
            <a:endParaRPr lang="en-US"/>
          </a:p>
        </p:txBody>
      </p:sp>
    </p:spTree>
    <p:extLst>
      <p:ext uri="{BB962C8B-B14F-4D97-AF65-F5344CB8AC3E}">
        <p14:creationId xmlns:p14="http://schemas.microsoft.com/office/powerpoint/2010/main" val="8671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Fixed-route transit ridership forecasting and service planning methods</a:t>
            </a:r>
          </a:p>
          <a:p>
            <a:br>
              <a:rPr lang="en-US" sz="1200" b="1"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Surveyed approximately 35 transit agencies: What data sources they were using and how they are forecasting. </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14</a:t>
            </a:fld>
            <a:endParaRPr lang="en-US"/>
          </a:p>
        </p:txBody>
      </p:sp>
    </p:spTree>
    <p:extLst>
      <p:ext uri="{BB962C8B-B14F-4D97-AF65-F5344CB8AC3E}">
        <p14:creationId xmlns:p14="http://schemas.microsoft.com/office/powerpoint/2010/main" val="192725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 through service elasticities and the four-step travel demand model</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15</a:t>
            </a:fld>
            <a:endParaRPr lang="en-US"/>
          </a:p>
        </p:txBody>
      </p:sp>
    </p:spTree>
    <p:extLst>
      <p:ext uri="{BB962C8B-B14F-4D97-AF65-F5344CB8AC3E}">
        <p14:creationId xmlns:p14="http://schemas.microsoft.com/office/powerpoint/2010/main" val="369006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16</a:t>
            </a:fld>
            <a:endParaRPr lang="en-US"/>
          </a:p>
        </p:txBody>
      </p:sp>
    </p:spTree>
    <p:extLst>
      <p:ext uri="{BB962C8B-B14F-4D97-AF65-F5344CB8AC3E}">
        <p14:creationId xmlns:p14="http://schemas.microsoft.com/office/powerpoint/2010/main" val="119210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rule comes from a number of sources, but it is to simplistic</a:t>
            </a:r>
            <a:r>
              <a:rPr lang="en-US" baseline="0" dirty="0"/>
              <a:t> and out of date to be used in the real world. Every agency needs to come up with their own elasticities.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17</a:t>
            </a:fld>
            <a:endParaRPr lang="en-US"/>
          </a:p>
        </p:txBody>
      </p:sp>
    </p:spTree>
    <p:extLst>
      <p:ext uri="{BB962C8B-B14F-4D97-AF65-F5344CB8AC3E}">
        <p14:creationId xmlns:p14="http://schemas.microsoft.com/office/powerpoint/2010/main" val="263178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base Q</a:t>
            </a:r>
            <a:r>
              <a:rPr lang="en-US" baseline="-25000" dirty="0"/>
              <a:t>0</a:t>
            </a:r>
            <a:r>
              <a:rPr lang="en-US" dirty="0"/>
              <a:t> and P</a:t>
            </a:r>
            <a:r>
              <a:rPr lang="en-US" baseline="-25000" dirty="0"/>
              <a:t>0</a:t>
            </a:r>
            <a:r>
              <a:rPr lang="en-US" dirty="0"/>
              <a:t> are the original values before</a:t>
            </a:r>
            <a:r>
              <a:rPr lang="en-US" baseline="0" dirty="0"/>
              <a:t> changes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18</a:t>
            </a:fld>
            <a:endParaRPr lang="en-US"/>
          </a:p>
        </p:txBody>
      </p:sp>
    </p:spTree>
    <p:extLst>
      <p:ext uri="{BB962C8B-B14F-4D97-AF65-F5344CB8AC3E}">
        <p14:creationId xmlns:p14="http://schemas.microsoft.com/office/powerpoint/2010/main" val="1201264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19</a:t>
            </a:fld>
            <a:endParaRPr lang="en-US"/>
          </a:p>
        </p:txBody>
      </p:sp>
    </p:spTree>
    <p:extLst>
      <p:ext uri="{BB962C8B-B14F-4D97-AF65-F5344CB8AC3E}">
        <p14:creationId xmlns:p14="http://schemas.microsoft.com/office/powerpoint/2010/main" val="332261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a:t>
            </a:fld>
            <a:endParaRPr lang="en-US"/>
          </a:p>
        </p:txBody>
      </p:sp>
    </p:spTree>
    <p:extLst>
      <p:ext uri="{BB962C8B-B14F-4D97-AF65-F5344CB8AC3E}">
        <p14:creationId xmlns:p14="http://schemas.microsoft.com/office/powerpoint/2010/main" val="354526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Cross-elasticities refer to the percentage change in the consumption of a good resulting from a price change in another related good. </a:t>
            </a:r>
          </a:p>
          <a:p>
            <a:endParaRPr lang="en-US" dirty="0"/>
          </a:p>
          <a:p>
            <a:r>
              <a:rPr lang="en-US" dirty="0"/>
              <a:t>For example, automobile travel is complementary to vehicle parking and a substitute for transit travel, so an increase in the price of driving tends to reduce demand for parking and increase demand for transit. </a:t>
            </a:r>
          </a:p>
        </p:txBody>
      </p:sp>
      <p:sp>
        <p:nvSpPr>
          <p:cNvPr id="4" name="Slide Number Placeholder 3"/>
          <p:cNvSpPr>
            <a:spLocks noGrp="1"/>
          </p:cNvSpPr>
          <p:nvPr>
            <p:ph type="sldNum" sz="quarter" idx="10"/>
          </p:nvPr>
        </p:nvSpPr>
        <p:spPr/>
        <p:txBody>
          <a:bodyPr/>
          <a:lstStyle/>
          <a:p>
            <a:fld id="{F987B03F-78EA-4E71-B1C6-4EB091402EBE}" type="slidenum">
              <a:rPr lang="en-US" smtClean="0"/>
              <a:pPr/>
              <a:t>20</a:t>
            </a:fld>
            <a:endParaRPr lang="en-US"/>
          </a:p>
        </p:txBody>
      </p:sp>
    </p:spTree>
    <p:extLst>
      <p:ext uri="{BB962C8B-B14F-4D97-AF65-F5344CB8AC3E}">
        <p14:creationId xmlns:p14="http://schemas.microsoft.com/office/powerpoint/2010/main" val="261465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bus fare elasticity</a:t>
            </a:r>
            <a:r>
              <a:rPr lang="en-US" baseline="0" dirty="0"/>
              <a:t> – about Simpson-Curtin rule</a:t>
            </a:r>
          </a:p>
          <a:p>
            <a:r>
              <a:rPr lang="en-US" baseline="0" dirty="0"/>
              <a:t>Peak hour – less sensitive to changes … people need to get to work (nondiscretionary trips)</a:t>
            </a:r>
          </a:p>
          <a:p>
            <a:r>
              <a:rPr lang="en-US" baseline="0" dirty="0"/>
              <a:t>Off-peak – more sensitive … more discretionary</a:t>
            </a:r>
          </a:p>
          <a:p>
            <a:endParaRPr lang="en-US" baseline="0" dirty="0"/>
          </a:p>
          <a:p>
            <a:r>
              <a:rPr lang="en-US" baseline="0" dirty="0"/>
              <a:t>Short run – less elastic</a:t>
            </a:r>
          </a:p>
          <a:p>
            <a:r>
              <a:rPr lang="en-US" baseline="0" dirty="0"/>
              <a:t>Long run – more elastic (you can buy a car)</a:t>
            </a:r>
          </a:p>
          <a:p>
            <a:r>
              <a:rPr lang="en-US" baseline="0" dirty="0"/>
              <a:t>Railway tends to have higher elasticity values (more sensitive to fare)</a:t>
            </a:r>
          </a:p>
          <a:p>
            <a:endParaRPr lang="en-US" baseline="0" dirty="0"/>
          </a:p>
          <a:p>
            <a:r>
              <a:rPr lang="en-US" baseline="0" dirty="0"/>
              <a:t>Cross-elasticities – petrol price – fairly low</a:t>
            </a:r>
          </a:p>
          <a:p>
            <a:endParaRPr lang="en-US" baseline="0" dirty="0"/>
          </a:p>
          <a:p>
            <a:r>
              <a:rPr lang="en-US" sz="1200" b="0" i="0" u="none" strike="noStrike" kern="1200" baseline="0" dirty="0">
                <a:solidFill>
                  <a:schemeClr val="tx1"/>
                </a:solidFill>
                <a:latin typeface="+mn-lt"/>
                <a:ea typeface="+mn-ea"/>
                <a:cs typeface="+mn-cs"/>
              </a:rPr>
              <a:t>Transit price elasticities are lower for transit dependent riders than for discretionary (“choice”) riders.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Elasticities are about twice as high for off-peak and leisure travel as for peak and commute travel.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Cross-elasticities between transit and automobile travel are relatively low in the short run (0.05) but increase over the long run (probably to 0.3 and perhaps as high as 0.4).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21</a:t>
            </a:fld>
            <a:endParaRPr lang="en-US"/>
          </a:p>
        </p:txBody>
      </p:sp>
    </p:spTree>
    <p:extLst>
      <p:ext uri="{BB962C8B-B14F-4D97-AF65-F5344CB8AC3E}">
        <p14:creationId xmlns:p14="http://schemas.microsoft.com/office/powerpoint/2010/main" val="29668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elasticity values for tons of things – modes, fares, frequencies, etc.</a:t>
            </a:r>
          </a:p>
        </p:txBody>
      </p:sp>
      <p:sp>
        <p:nvSpPr>
          <p:cNvPr id="4" name="Slide Number Placeholder 3"/>
          <p:cNvSpPr>
            <a:spLocks noGrp="1"/>
          </p:cNvSpPr>
          <p:nvPr>
            <p:ph type="sldNum" sz="quarter" idx="10"/>
          </p:nvPr>
        </p:nvSpPr>
        <p:spPr/>
        <p:txBody>
          <a:bodyPr/>
          <a:lstStyle/>
          <a:p>
            <a:fld id="{04E6C79C-A519-437B-A687-1962AE5608E6}" type="slidenum">
              <a:rPr lang="en-US" smtClean="0"/>
              <a:pPr/>
              <a:t>23</a:t>
            </a:fld>
            <a:endParaRPr lang="en-US"/>
          </a:p>
        </p:txBody>
      </p:sp>
    </p:spTree>
    <p:extLst>
      <p:ext uri="{BB962C8B-B14F-4D97-AF65-F5344CB8AC3E}">
        <p14:creationId xmlns:p14="http://schemas.microsoft.com/office/powerpoint/2010/main" val="473952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24</a:t>
            </a:fld>
            <a:endParaRPr lang="en-US"/>
          </a:p>
        </p:txBody>
      </p:sp>
    </p:spTree>
    <p:extLst>
      <p:ext uri="{BB962C8B-B14F-4D97-AF65-F5344CB8AC3E}">
        <p14:creationId xmlns:p14="http://schemas.microsoft.com/office/powerpoint/2010/main" val="1257023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data provided and predicted number of travelers, we are interested in the percent that will choose transit and that will give us the number of transit riders.</a:t>
            </a:r>
          </a:p>
        </p:txBody>
      </p:sp>
      <p:sp>
        <p:nvSpPr>
          <p:cNvPr id="4" name="Slide Number Placeholder 3"/>
          <p:cNvSpPr>
            <a:spLocks noGrp="1"/>
          </p:cNvSpPr>
          <p:nvPr>
            <p:ph type="sldNum" sz="quarter" idx="10"/>
          </p:nvPr>
        </p:nvSpPr>
        <p:spPr/>
        <p:txBody>
          <a:bodyPr/>
          <a:lstStyle/>
          <a:p>
            <a:fld id="{04E6C79C-A519-437B-A687-1962AE5608E6}" type="slidenum">
              <a:rPr lang="en-US" smtClean="0"/>
              <a:pPr/>
              <a:t>25</a:t>
            </a:fld>
            <a:endParaRPr lang="en-US"/>
          </a:p>
        </p:txBody>
      </p:sp>
    </p:spTree>
    <p:extLst>
      <p:ext uri="{BB962C8B-B14F-4D97-AF65-F5344CB8AC3E}">
        <p14:creationId xmlns:p14="http://schemas.microsoft.com/office/powerpoint/2010/main" val="357666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elasticity</a:t>
            </a:r>
          </a:p>
          <a:p>
            <a:endParaRPr lang="en-US" dirty="0"/>
          </a:p>
          <a:p>
            <a:r>
              <a:rPr lang="en-US" dirty="0"/>
              <a:t>Blue: more common approach using travel demand model</a:t>
            </a:r>
          </a:p>
        </p:txBody>
      </p:sp>
      <p:sp>
        <p:nvSpPr>
          <p:cNvPr id="4" name="Slide Number Placeholder 3"/>
          <p:cNvSpPr>
            <a:spLocks noGrp="1"/>
          </p:cNvSpPr>
          <p:nvPr>
            <p:ph type="sldNum" sz="quarter" idx="10"/>
          </p:nvPr>
        </p:nvSpPr>
        <p:spPr/>
        <p:txBody>
          <a:bodyPr/>
          <a:lstStyle/>
          <a:p>
            <a:fld id="{04E6C79C-A519-437B-A687-1962AE5608E6}" type="slidenum">
              <a:rPr lang="en-US" smtClean="0"/>
              <a:pPr/>
              <a:t>26</a:t>
            </a:fld>
            <a:endParaRPr lang="en-US"/>
          </a:p>
        </p:txBody>
      </p:sp>
    </p:spTree>
    <p:extLst>
      <p:ext uri="{BB962C8B-B14F-4D97-AF65-F5344CB8AC3E}">
        <p14:creationId xmlns:p14="http://schemas.microsoft.com/office/powerpoint/2010/main" val="2478996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27</a:t>
            </a:fld>
            <a:endParaRPr lang="en-US"/>
          </a:p>
        </p:txBody>
      </p:sp>
    </p:spTree>
    <p:extLst>
      <p:ext uri="{BB962C8B-B14F-4D97-AF65-F5344CB8AC3E}">
        <p14:creationId xmlns:p14="http://schemas.microsoft.com/office/powerpoint/2010/main" val="1882541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28</a:t>
            </a:fld>
            <a:endParaRPr lang="en-US"/>
          </a:p>
        </p:txBody>
      </p:sp>
    </p:spTree>
    <p:extLst>
      <p:ext uri="{BB962C8B-B14F-4D97-AF65-F5344CB8AC3E}">
        <p14:creationId xmlns:p14="http://schemas.microsoft.com/office/powerpoint/2010/main" val="374469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29</a:t>
            </a:fld>
            <a:endParaRPr lang="en-US"/>
          </a:p>
        </p:txBody>
      </p:sp>
    </p:spTree>
    <p:extLst>
      <p:ext uri="{BB962C8B-B14F-4D97-AF65-F5344CB8AC3E}">
        <p14:creationId xmlns:p14="http://schemas.microsoft.com/office/powerpoint/2010/main" val="3514258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framework at the individual level: decision to </a:t>
            </a:r>
            <a:r>
              <a:rPr lang="en-US" baseline="0"/>
              <a:t>take transit </a:t>
            </a:r>
            <a:endParaRPr lang="en-US" dirty="0"/>
          </a:p>
          <a:p>
            <a:endParaRPr lang="en-US" dirty="0"/>
          </a:p>
          <a:p>
            <a:r>
              <a:rPr lang="en-US" dirty="0"/>
              <a:t>Alternatives: auto bus carpool</a:t>
            </a:r>
          </a:p>
        </p:txBody>
      </p:sp>
      <p:sp>
        <p:nvSpPr>
          <p:cNvPr id="4" name="Slide Number Placeholder 3"/>
          <p:cNvSpPr>
            <a:spLocks noGrp="1"/>
          </p:cNvSpPr>
          <p:nvPr>
            <p:ph type="sldNum" sz="quarter" idx="10"/>
          </p:nvPr>
        </p:nvSpPr>
        <p:spPr/>
        <p:txBody>
          <a:bodyPr/>
          <a:lstStyle/>
          <a:p>
            <a:fld id="{04E6C79C-A519-437B-A687-1962AE5608E6}" type="slidenum">
              <a:rPr lang="en-US" smtClean="0"/>
              <a:pPr/>
              <a:t>30</a:t>
            </a:fld>
            <a:endParaRPr lang="en-US"/>
          </a:p>
        </p:txBody>
      </p:sp>
    </p:spTree>
    <p:extLst>
      <p:ext uri="{BB962C8B-B14F-4D97-AF65-F5344CB8AC3E}">
        <p14:creationId xmlns:p14="http://schemas.microsoft.com/office/powerpoint/2010/main" val="126655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3</a:t>
            </a:fld>
            <a:endParaRPr lang="en-US"/>
          </a:p>
        </p:txBody>
      </p:sp>
    </p:spTree>
    <p:extLst>
      <p:ext uri="{BB962C8B-B14F-4D97-AF65-F5344CB8AC3E}">
        <p14:creationId xmlns:p14="http://schemas.microsoft.com/office/powerpoint/2010/main" val="2385822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 = representative utility</a:t>
            </a:r>
          </a:p>
          <a:p>
            <a:r>
              <a:rPr lang="en-US" dirty="0"/>
              <a:t>Attributes like travel time</a:t>
            </a:r>
          </a:p>
          <a:p>
            <a:r>
              <a:rPr lang="en-US" dirty="0"/>
              <a:t>Characteristics</a:t>
            </a:r>
            <a:r>
              <a:rPr lang="en-US" baseline="0" dirty="0"/>
              <a:t> like annual household income level</a:t>
            </a:r>
            <a:endParaRPr lang="en-US" dirty="0"/>
          </a:p>
        </p:txBody>
      </p:sp>
      <p:sp>
        <p:nvSpPr>
          <p:cNvPr id="4" name="Slide Number Placeholder 3"/>
          <p:cNvSpPr>
            <a:spLocks noGrp="1"/>
          </p:cNvSpPr>
          <p:nvPr>
            <p:ph type="sldNum" sz="quarter" idx="10"/>
          </p:nvPr>
        </p:nvSpPr>
        <p:spPr/>
        <p:txBody>
          <a:bodyPr/>
          <a:lstStyle/>
          <a:p>
            <a:fld id="{15953BD9-E69C-48ED-860B-3A89A46D4FEA}" type="slidenum">
              <a:rPr lang="en-US" smtClean="0"/>
              <a:pPr/>
              <a:t>31</a:t>
            </a:fld>
            <a:endParaRPr lang="en-US"/>
          </a:p>
        </p:txBody>
      </p:sp>
    </p:spTree>
    <p:extLst>
      <p:ext uri="{BB962C8B-B14F-4D97-AF65-F5344CB8AC3E}">
        <p14:creationId xmlns:p14="http://schemas.microsoft.com/office/powerpoint/2010/main" val="247450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32</a:t>
            </a:fld>
            <a:endParaRPr lang="en-US"/>
          </a:p>
        </p:txBody>
      </p:sp>
    </p:spTree>
    <p:extLst>
      <p:ext uri="{BB962C8B-B14F-4D97-AF65-F5344CB8AC3E}">
        <p14:creationId xmlns:p14="http://schemas.microsoft.com/office/powerpoint/2010/main" val="420286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assumption of the error term for</a:t>
            </a:r>
            <a:r>
              <a:rPr lang="en-US" baseline="0" dirty="0"/>
              <a:t> other models</a:t>
            </a:r>
          </a:p>
          <a:p>
            <a:endParaRPr lang="en-US" baseline="0" dirty="0"/>
          </a:p>
          <a:p>
            <a:r>
              <a:rPr lang="en-US" baseline="0" dirty="0"/>
              <a:t>For logit, we assume that the error term has a logistic – or extreme value – distribution.</a:t>
            </a:r>
          </a:p>
          <a:p>
            <a:r>
              <a:rPr lang="en-US" baseline="0" dirty="0"/>
              <a:t>For </a:t>
            </a:r>
            <a:r>
              <a:rPr lang="en-US" baseline="0" dirty="0" err="1"/>
              <a:t>probit</a:t>
            </a:r>
            <a:r>
              <a:rPr lang="en-US" baseline="0" dirty="0"/>
              <a:t>, we assume that the error term takes a normal distribution.</a:t>
            </a:r>
          </a:p>
          <a:p>
            <a:r>
              <a:rPr lang="en-US" baseline="0" dirty="0"/>
              <a:t>GEV models are generalized extreme value distribution models – such as nested logit, cross nested logit, etc.</a:t>
            </a:r>
          </a:p>
          <a:p>
            <a:endParaRPr lang="en-US" baseline="0" dirty="0"/>
          </a:p>
          <a:p>
            <a:r>
              <a:rPr lang="en-US" baseline="0" dirty="0"/>
              <a:t>This class we will focus on the logit model, which is the most common</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33</a:t>
            </a:fld>
            <a:endParaRPr lang="en-US"/>
          </a:p>
        </p:txBody>
      </p:sp>
    </p:spTree>
    <p:extLst>
      <p:ext uri="{BB962C8B-B14F-4D97-AF65-F5344CB8AC3E}">
        <p14:creationId xmlns:p14="http://schemas.microsoft.com/office/powerpoint/2010/main" val="419865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mode choice, it’s not discrete, it’s probability</a:t>
            </a:r>
          </a:p>
          <a:p>
            <a:endParaRPr lang="en-US" dirty="0"/>
          </a:p>
          <a:p>
            <a:r>
              <a:rPr lang="en-US" dirty="0"/>
              <a:t>M = mode (auto bus carpool)</a:t>
            </a:r>
          </a:p>
          <a:p>
            <a:r>
              <a:rPr lang="en-US" dirty="0"/>
              <a:t>X= attributes of the alternatives</a:t>
            </a:r>
          </a:p>
          <a:p>
            <a:r>
              <a:rPr lang="en-US" dirty="0"/>
              <a:t>Z</a:t>
            </a:r>
            <a:r>
              <a:rPr lang="en-US" baseline="0" dirty="0"/>
              <a:t> = characteristics of the decisions</a:t>
            </a:r>
            <a:endParaRPr lang="en-US" dirty="0"/>
          </a:p>
        </p:txBody>
      </p:sp>
      <p:sp>
        <p:nvSpPr>
          <p:cNvPr id="4" name="Slide Number Placeholder 3"/>
          <p:cNvSpPr>
            <a:spLocks noGrp="1"/>
          </p:cNvSpPr>
          <p:nvPr>
            <p:ph type="sldNum" sz="quarter" idx="10"/>
          </p:nvPr>
        </p:nvSpPr>
        <p:spPr/>
        <p:txBody>
          <a:bodyPr/>
          <a:lstStyle/>
          <a:p>
            <a:fld id="{15953BD9-E69C-48ED-860B-3A89A46D4FEA}" type="slidenum">
              <a:rPr lang="en-US" smtClean="0"/>
              <a:pPr/>
              <a:t>34</a:t>
            </a:fld>
            <a:endParaRPr lang="en-US"/>
          </a:p>
        </p:txBody>
      </p:sp>
    </p:spTree>
    <p:extLst>
      <p:ext uri="{BB962C8B-B14F-4D97-AF65-F5344CB8AC3E}">
        <p14:creationId xmlns:p14="http://schemas.microsoft.com/office/powerpoint/2010/main" val="2268205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 auto</a:t>
            </a:r>
          </a:p>
          <a:p>
            <a:r>
              <a:rPr lang="en-US" dirty="0"/>
              <a:t>B = bus</a:t>
            </a:r>
          </a:p>
          <a:p>
            <a:r>
              <a:rPr lang="en-US" dirty="0"/>
              <a:t>C = carpool</a:t>
            </a:r>
          </a:p>
        </p:txBody>
      </p:sp>
      <p:sp>
        <p:nvSpPr>
          <p:cNvPr id="4" name="Slide Number Placeholder 3"/>
          <p:cNvSpPr>
            <a:spLocks noGrp="1"/>
          </p:cNvSpPr>
          <p:nvPr>
            <p:ph type="sldNum" sz="quarter" idx="10"/>
          </p:nvPr>
        </p:nvSpPr>
        <p:spPr/>
        <p:txBody>
          <a:bodyPr/>
          <a:lstStyle/>
          <a:p>
            <a:fld id="{04E6C79C-A519-437B-A687-1962AE5608E6}" type="slidenum">
              <a:rPr lang="en-US" smtClean="0"/>
              <a:pPr/>
              <a:t>35</a:t>
            </a:fld>
            <a:endParaRPr lang="en-US"/>
          </a:p>
        </p:txBody>
      </p:sp>
    </p:spTree>
    <p:extLst>
      <p:ext uri="{BB962C8B-B14F-4D97-AF65-F5344CB8AC3E}">
        <p14:creationId xmlns:p14="http://schemas.microsoft.com/office/powerpoint/2010/main" val="2241247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(HH) size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Possible other things: Characteristics of the Trip</a:t>
            </a:r>
            <a:r>
              <a:rPr lang="en-US" baseline="0" dirty="0"/>
              <a:t> </a:t>
            </a:r>
            <a:r>
              <a:rPr lang="en-US" dirty="0"/>
              <a:t>(trip purpose, time of day)</a:t>
            </a:r>
          </a:p>
          <a:p>
            <a:endParaRPr lang="en-US" dirty="0"/>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36</a:t>
            </a:fld>
            <a:endParaRPr lang="en-US"/>
          </a:p>
        </p:txBody>
      </p:sp>
    </p:spTree>
    <p:extLst>
      <p:ext uri="{BB962C8B-B14F-4D97-AF65-F5344CB8AC3E}">
        <p14:creationId xmlns:p14="http://schemas.microsoft.com/office/powerpoint/2010/main" val="2241833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37</a:t>
            </a:fld>
            <a:endParaRPr lang="en-US"/>
          </a:p>
        </p:txBody>
      </p:sp>
    </p:spTree>
    <p:extLst>
      <p:ext uri="{BB962C8B-B14F-4D97-AF65-F5344CB8AC3E}">
        <p14:creationId xmlns:p14="http://schemas.microsoft.com/office/powerpoint/2010/main" val="752515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Limdep</a:t>
            </a:r>
            <a:r>
              <a:rPr lang="en-US" dirty="0"/>
              <a:t> is an</a:t>
            </a:r>
            <a:r>
              <a:rPr lang="en-US" baseline="0" dirty="0"/>
              <a:t> econometric and statistical software</a:t>
            </a:r>
          </a:p>
          <a:p>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38</a:t>
            </a:fld>
            <a:endParaRPr lang="en-US"/>
          </a:p>
        </p:txBody>
      </p:sp>
    </p:spTree>
    <p:extLst>
      <p:ext uri="{BB962C8B-B14F-4D97-AF65-F5344CB8AC3E}">
        <p14:creationId xmlns:p14="http://schemas.microsoft.com/office/powerpoint/2010/main" val="3671459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the -4.52? … the alternative specific constant</a:t>
            </a:r>
          </a:p>
          <a:p>
            <a:endParaRPr lang="en-US" dirty="0"/>
          </a:p>
          <a:p>
            <a:r>
              <a:rPr lang="en-US" dirty="0"/>
              <a:t>Notice: coefficient</a:t>
            </a:r>
            <a:r>
              <a:rPr lang="en-US" baseline="0" dirty="0"/>
              <a:t> on travel time is negative and so is cost coefficient</a:t>
            </a:r>
          </a:p>
        </p:txBody>
      </p:sp>
      <p:sp>
        <p:nvSpPr>
          <p:cNvPr id="4" name="Slide Number Placeholder 3"/>
          <p:cNvSpPr>
            <a:spLocks noGrp="1"/>
          </p:cNvSpPr>
          <p:nvPr>
            <p:ph type="sldNum" sz="quarter" idx="10"/>
          </p:nvPr>
        </p:nvSpPr>
        <p:spPr/>
        <p:txBody>
          <a:bodyPr/>
          <a:lstStyle/>
          <a:p>
            <a:fld id="{15953BD9-E69C-48ED-860B-3A89A46D4FEA}" type="slidenum">
              <a:rPr lang="en-US" smtClean="0"/>
              <a:pPr/>
              <a:t>39</a:t>
            </a:fld>
            <a:endParaRPr lang="en-US"/>
          </a:p>
        </p:txBody>
      </p:sp>
    </p:spTree>
    <p:extLst>
      <p:ext uri="{BB962C8B-B14F-4D97-AF65-F5344CB8AC3E}">
        <p14:creationId xmlns:p14="http://schemas.microsoft.com/office/powerpoint/2010/main" val="3864884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40</a:t>
            </a:fld>
            <a:endParaRPr lang="en-US"/>
          </a:p>
        </p:txBody>
      </p:sp>
    </p:spTree>
    <p:extLst>
      <p:ext uri="{BB962C8B-B14F-4D97-AF65-F5344CB8AC3E}">
        <p14:creationId xmlns:p14="http://schemas.microsoft.com/office/powerpoint/2010/main" val="405314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answer is looking at travel behavior! This</a:t>
            </a:r>
            <a:r>
              <a:rPr lang="en-US" baseline="0" dirty="0"/>
              <a:t> is a large field within transportation, but not as much emphasis in transit area.</a:t>
            </a:r>
          </a:p>
          <a:p>
            <a:endParaRPr lang="en-US" baseline="0" dirty="0"/>
          </a:p>
          <a:p>
            <a:r>
              <a:rPr lang="en-US" baseline="0" dirty="0"/>
              <a:t>Explain that behavior includes all aspects of how we use a system. To best understand how to improve a system, we need to know how people use it.</a:t>
            </a:r>
          </a:p>
          <a:p>
            <a:endParaRPr lang="en-US" baseline="0" dirty="0"/>
          </a:p>
          <a:p>
            <a:r>
              <a:rPr lang="en-US" baseline="0" dirty="0"/>
              <a:t>Ask students to think about the last trip they took on transit – all those aspects of their trip are important to us.</a:t>
            </a:r>
          </a:p>
          <a:p>
            <a:endParaRPr lang="en-US" baseline="0" dirty="0"/>
          </a:p>
          <a:p>
            <a:r>
              <a:rPr lang="en-US" baseline="0" dirty="0"/>
              <a:t>Biggest one is whether or not even take transit!! … This idea leads into next slide</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4</a:t>
            </a:fld>
            <a:endParaRPr lang="en-US"/>
          </a:p>
        </p:txBody>
      </p:sp>
    </p:spTree>
    <p:extLst>
      <p:ext uri="{BB962C8B-B14F-4D97-AF65-F5344CB8AC3E}">
        <p14:creationId xmlns:p14="http://schemas.microsoft.com/office/powerpoint/2010/main" val="2799323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so</a:t>
            </a:r>
            <a:r>
              <a:rPr lang="en-US" baseline="0" dirty="0"/>
              <a:t> that parking is free. This could be a policy we are considering.</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41</a:t>
            </a:fld>
            <a:endParaRPr lang="en-US"/>
          </a:p>
        </p:txBody>
      </p:sp>
    </p:spTree>
    <p:extLst>
      <p:ext uri="{BB962C8B-B14F-4D97-AF65-F5344CB8AC3E}">
        <p14:creationId xmlns:p14="http://schemas.microsoft.com/office/powerpoint/2010/main" val="3221118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42</a:t>
            </a:fld>
            <a:endParaRPr lang="en-US"/>
          </a:p>
        </p:txBody>
      </p:sp>
    </p:spTree>
    <p:extLst>
      <p:ext uri="{BB962C8B-B14F-4D97-AF65-F5344CB8AC3E}">
        <p14:creationId xmlns:p14="http://schemas.microsoft.com/office/powerpoint/2010/main" val="201948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mathematical shortcoming of the logit model. The denominator</a:t>
            </a:r>
            <a:r>
              <a:rPr lang="en-US" baseline="0" dirty="0"/>
              <a:t> cancels out.</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43</a:t>
            </a:fld>
            <a:endParaRPr lang="en-US"/>
          </a:p>
        </p:txBody>
      </p:sp>
    </p:spTree>
    <p:extLst>
      <p:ext uri="{BB962C8B-B14F-4D97-AF65-F5344CB8AC3E}">
        <p14:creationId xmlns:p14="http://schemas.microsoft.com/office/powerpoint/2010/main" val="2474103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44</a:t>
            </a:fld>
            <a:endParaRPr lang="en-US"/>
          </a:p>
        </p:txBody>
      </p:sp>
    </p:spTree>
    <p:extLst>
      <p:ext uri="{BB962C8B-B14F-4D97-AF65-F5344CB8AC3E}">
        <p14:creationId xmlns:p14="http://schemas.microsoft.com/office/powerpoint/2010/main" val="1402029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45</a:t>
            </a:fld>
            <a:endParaRPr lang="en-US"/>
          </a:p>
        </p:txBody>
      </p:sp>
    </p:spTree>
    <p:extLst>
      <p:ext uri="{BB962C8B-B14F-4D97-AF65-F5344CB8AC3E}">
        <p14:creationId xmlns:p14="http://schemas.microsoft.com/office/powerpoint/2010/main" val="2877964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46</a:t>
            </a:fld>
            <a:endParaRPr lang="en-US"/>
          </a:p>
        </p:txBody>
      </p:sp>
    </p:spTree>
    <p:extLst>
      <p:ext uri="{BB962C8B-B14F-4D97-AF65-F5344CB8AC3E}">
        <p14:creationId xmlns:p14="http://schemas.microsoft.com/office/powerpoint/2010/main" val="1145387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common in real-life. This is an example</a:t>
            </a:r>
            <a:r>
              <a:rPr lang="en-US" baseline="0" dirty="0"/>
              <a:t> of the Puget Sound Regional Council’s mode choice model, which is from the Seattle area.</a:t>
            </a:r>
          </a:p>
          <a:p>
            <a:endParaRPr lang="en-US" baseline="0" dirty="0"/>
          </a:p>
          <a:p>
            <a:r>
              <a:rPr lang="en-US" baseline="0" dirty="0"/>
              <a:t>Look how similar the alternatives are. They are clearly correlated. </a:t>
            </a:r>
          </a:p>
          <a:p>
            <a:endParaRPr lang="en-US" baseline="0" dirty="0"/>
          </a:p>
          <a:p>
            <a:r>
              <a:rPr lang="en-US" baseline="0" dirty="0"/>
              <a:t>We can use a nested model to overcome this. Generalized extreme value models. </a:t>
            </a:r>
            <a:endParaRPr lang="en-US" dirty="0"/>
          </a:p>
        </p:txBody>
      </p:sp>
      <p:sp>
        <p:nvSpPr>
          <p:cNvPr id="4" name="Slide Number Placeholder 3"/>
          <p:cNvSpPr>
            <a:spLocks noGrp="1"/>
          </p:cNvSpPr>
          <p:nvPr>
            <p:ph type="sldNum" sz="quarter" idx="10"/>
          </p:nvPr>
        </p:nvSpPr>
        <p:spPr/>
        <p:txBody>
          <a:bodyPr/>
          <a:lstStyle/>
          <a:p>
            <a:fld id="{04E6C79C-A519-437B-A687-1962AE5608E6}" type="slidenum">
              <a:rPr lang="en-US" smtClean="0"/>
              <a:pPr/>
              <a:t>47</a:t>
            </a:fld>
            <a:endParaRPr lang="en-US"/>
          </a:p>
        </p:txBody>
      </p:sp>
    </p:spTree>
    <p:extLst>
      <p:ext uri="{BB962C8B-B14F-4D97-AF65-F5344CB8AC3E}">
        <p14:creationId xmlns:p14="http://schemas.microsoft.com/office/powerpoint/2010/main" val="2022044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Times include</a:t>
            </a:r>
            <a:r>
              <a:rPr lang="en-US" baseline="0" dirty="0"/>
              <a:t> both IVTT (in vehicle travel time) &amp; OVTT (out of vehicle travel time)</a:t>
            </a:r>
          </a:p>
          <a:p>
            <a:r>
              <a:rPr lang="en-US" baseline="0" dirty="0"/>
              <a:t>IVTT and OVTT = separate travel time</a:t>
            </a:r>
          </a:p>
          <a:p>
            <a:r>
              <a:rPr lang="en-US" baseline="0" dirty="0"/>
              <a:t>OVTT can be walk and car-to-transit (park and ride)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MSP = Market Segmentation Parameter</a:t>
            </a:r>
            <a:r>
              <a:rPr lang="en-US" baseline="0" dirty="0"/>
              <a:t> - based on income &amp; #vehicles vs. HH size</a:t>
            </a:r>
          </a:p>
          <a:p>
            <a:endParaRPr lang="en-US" baseline="0" dirty="0"/>
          </a:p>
          <a:p>
            <a:r>
              <a:rPr lang="en-US" dirty="0"/>
              <a:t>4</a:t>
            </a:r>
            <a:r>
              <a:rPr lang="en-US" baseline="0" dirty="0"/>
              <a:t> costs represent different HH income levels</a:t>
            </a:r>
          </a:p>
          <a:p>
            <a:r>
              <a:rPr lang="en-US" baseline="0" dirty="0"/>
              <a:t>Red: different household income levels = cost depends on household income</a:t>
            </a:r>
          </a:p>
          <a:p>
            <a:endParaRPr lang="en-US" baseline="0" dirty="0"/>
          </a:p>
          <a:p>
            <a:r>
              <a:rPr lang="en-US" baseline="0" dirty="0"/>
              <a:t>CBD represents land use (central business district). These are in the home-based work modes as additional bias constants.</a:t>
            </a:r>
          </a:p>
          <a:p>
            <a:endParaRPr lang="en-US" dirty="0"/>
          </a:p>
        </p:txBody>
      </p:sp>
      <p:sp>
        <p:nvSpPr>
          <p:cNvPr id="4" name="Slide Number Placeholder 3"/>
          <p:cNvSpPr>
            <a:spLocks noGrp="1"/>
          </p:cNvSpPr>
          <p:nvPr>
            <p:ph type="sldNum" sz="quarter" idx="10"/>
          </p:nvPr>
        </p:nvSpPr>
        <p:spPr/>
        <p:txBody>
          <a:bodyPr/>
          <a:lstStyle/>
          <a:p>
            <a:fld id="{15953BD9-E69C-48ED-860B-3A89A46D4FEA}" type="slidenum">
              <a:rPr lang="en-US" smtClean="0"/>
              <a:pPr/>
              <a:t>48</a:t>
            </a:fld>
            <a:endParaRPr lang="en-US"/>
          </a:p>
        </p:txBody>
      </p:sp>
    </p:spTree>
    <p:extLst>
      <p:ext uri="{BB962C8B-B14F-4D97-AF65-F5344CB8AC3E}">
        <p14:creationId xmlns:p14="http://schemas.microsoft.com/office/powerpoint/2010/main" val="977472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49</a:t>
            </a:fld>
            <a:endParaRPr lang="en-US"/>
          </a:p>
        </p:txBody>
      </p:sp>
    </p:spTree>
    <p:extLst>
      <p:ext uri="{BB962C8B-B14F-4D97-AF65-F5344CB8AC3E}">
        <p14:creationId xmlns:p14="http://schemas.microsoft.com/office/powerpoint/2010/main" val="2012399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50</a:t>
            </a:fld>
            <a:endParaRPr lang="en-US"/>
          </a:p>
        </p:txBody>
      </p:sp>
    </p:spTree>
    <p:extLst>
      <p:ext uri="{BB962C8B-B14F-4D97-AF65-F5344CB8AC3E}">
        <p14:creationId xmlns:p14="http://schemas.microsoft.com/office/powerpoint/2010/main" val="194962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Three main groups</a:t>
            </a:r>
            <a:r>
              <a:rPr lang="en-US" baseline="0" dirty="0"/>
              <a:t> of factors we will list out.</a:t>
            </a:r>
          </a:p>
          <a:p>
            <a:endParaRPr lang="en-US" baseline="0" dirty="0"/>
          </a:p>
          <a:p>
            <a:r>
              <a:rPr lang="en-US" baseline="0" dirty="0"/>
              <a:t>Emphasize that some are region level, others individual level. This means that some factors will influence regional groups of people, other factors will influence individual choices.</a:t>
            </a:r>
          </a:p>
          <a:p>
            <a:endParaRPr lang="en-US" baseline="0" dirty="0"/>
          </a:p>
          <a:p>
            <a:r>
              <a:rPr lang="en-US" baseline="0" dirty="0"/>
              <a:t>If we are planning and making decisions, need to be aware of which factors affect which decision-level. </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5</a:t>
            </a:fld>
            <a:endParaRPr lang="en-US"/>
          </a:p>
        </p:txBody>
      </p:sp>
    </p:spTree>
    <p:extLst>
      <p:ext uri="{BB962C8B-B14F-4D97-AF65-F5344CB8AC3E}">
        <p14:creationId xmlns:p14="http://schemas.microsoft.com/office/powerpoint/2010/main" val="2805475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E6C79C-A519-437B-A687-1962AE5608E6}" type="slidenum">
              <a:rPr lang="en-US" smtClean="0"/>
              <a:pPr/>
              <a:t>51</a:t>
            </a:fld>
            <a:endParaRPr lang="en-US"/>
          </a:p>
        </p:txBody>
      </p:sp>
    </p:spTree>
    <p:extLst>
      <p:ext uri="{BB962C8B-B14F-4D97-AF65-F5344CB8AC3E}">
        <p14:creationId xmlns:p14="http://schemas.microsoft.com/office/powerpoint/2010/main" val="2875403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52</a:t>
            </a:fld>
            <a:endParaRPr lang="en-US"/>
          </a:p>
        </p:txBody>
      </p:sp>
    </p:spTree>
    <p:extLst>
      <p:ext uri="{BB962C8B-B14F-4D97-AF65-F5344CB8AC3E}">
        <p14:creationId xmlns:p14="http://schemas.microsoft.com/office/powerpoint/2010/main" val="220447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these slides, talk about how some of these</a:t>
            </a:r>
            <a:r>
              <a:rPr lang="en-US" baseline="0" dirty="0"/>
              <a:t> things will influence transit behavior. </a:t>
            </a:r>
          </a:p>
          <a:p>
            <a:endParaRPr lang="en-US" baseline="0" dirty="0"/>
          </a:p>
          <a:p>
            <a:r>
              <a:rPr lang="en-US" baseline="0" dirty="0"/>
              <a:t>Here are some examples:</a:t>
            </a:r>
          </a:p>
          <a:p>
            <a:pPr marL="171450" indent="-171450">
              <a:buFont typeface="Arial" panose="020B0604020202020204" pitchFamily="34" charset="0"/>
              <a:buChar char="•"/>
            </a:pPr>
            <a:r>
              <a:rPr lang="en-US" baseline="0" dirty="0"/>
              <a:t>Older populations more likely to use transit</a:t>
            </a:r>
          </a:p>
          <a:p>
            <a:pPr marL="171450" indent="-171450">
              <a:buFont typeface="Arial" panose="020B0604020202020204" pitchFamily="34" charset="0"/>
              <a:buChar char="•"/>
            </a:pPr>
            <a:r>
              <a:rPr lang="en-US" baseline="0" dirty="0"/>
              <a:t>Urban areas more likely to use transit</a:t>
            </a:r>
          </a:p>
          <a:p>
            <a:pPr marL="171450" indent="-171450">
              <a:buFont typeface="Arial" panose="020B0604020202020204" pitchFamily="34" charset="0"/>
              <a:buChar char="•"/>
            </a:pPr>
            <a:r>
              <a:rPr lang="en-US" baseline="0" dirty="0"/>
              <a:t>People with cars less likely to use transit</a:t>
            </a:r>
          </a:p>
          <a:p>
            <a:pPr marL="171450" indent="-171450">
              <a:buFont typeface="Arial" panose="020B0604020202020204" pitchFamily="34" charset="0"/>
              <a:buChar char="•"/>
            </a:pPr>
            <a:r>
              <a:rPr lang="en-US" baseline="0" dirty="0"/>
              <a:t>Poor traffic conditions lead to more transit use</a:t>
            </a:r>
          </a:p>
          <a:p>
            <a:pPr marL="171450" indent="-171450">
              <a:buFont typeface="Arial" panose="020B0604020202020204" pitchFamily="34" charset="0"/>
              <a:buChar char="•"/>
            </a:pPr>
            <a:endParaRPr lang="en-US" baseline="0" dirty="0"/>
          </a:p>
          <a:p>
            <a:r>
              <a:rPr lang="en-US" baseline="0" dirty="0"/>
              <a:t>NOTE: sometimes these are NOT generalizable!!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6</a:t>
            </a:fld>
            <a:endParaRPr lang="en-US"/>
          </a:p>
        </p:txBody>
      </p:sp>
    </p:spTree>
    <p:extLst>
      <p:ext uri="{BB962C8B-B14F-4D97-AF65-F5344CB8AC3E}">
        <p14:creationId xmlns:p14="http://schemas.microsoft.com/office/powerpoint/2010/main" val="229305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Examples:</a:t>
            </a:r>
          </a:p>
          <a:p>
            <a:pPr marL="171450" indent="-171450">
              <a:buFont typeface="Arial" panose="020B0604020202020204" pitchFamily="34" charset="0"/>
              <a:buChar char="•"/>
            </a:pPr>
            <a:r>
              <a:rPr lang="en-US" dirty="0"/>
              <a:t>How is service planned: when/where does it come?</a:t>
            </a:r>
          </a:p>
          <a:p>
            <a:pPr marL="171450" indent="-171450">
              <a:buFont typeface="Arial" panose="020B0604020202020204" pitchFamily="34" charset="0"/>
              <a:buChar char="•"/>
            </a:pPr>
            <a:r>
              <a:rPr lang="en-US" dirty="0"/>
              <a:t>Coordination with other regional transit service providers</a:t>
            </a:r>
          </a:p>
          <a:p>
            <a:pPr marL="171450" indent="-171450">
              <a:buFont typeface="Arial" panose="020B0604020202020204" pitchFamily="34" charset="0"/>
              <a:buChar char="•"/>
            </a:pPr>
            <a:r>
              <a:rPr lang="en-US" dirty="0"/>
              <a:t>Are there good maps/ apps available so people are well informed?</a:t>
            </a:r>
          </a:p>
          <a:p>
            <a:pPr marL="171450" indent="-171450">
              <a:buFont typeface="Arial" panose="020B0604020202020204" pitchFamily="34" charset="0"/>
              <a:buChar char="•"/>
            </a:pPr>
            <a:r>
              <a:rPr lang="en-US" dirty="0"/>
              <a:t>How does price affect ridership?</a:t>
            </a:r>
          </a:p>
          <a:p>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7</a:t>
            </a:fld>
            <a:endParaRPr lang="en-US"/>
          </a:p>
        </p:txBody>
      </p:sp>
    </p:spTree>
    <p:extLst>
      <p:ext uri="{BB962C8B-B14F-4D97-AF65-F5344CB8AC3E}">
        <p14:creationId xmlns:p14="http://schemas.microsoft.com/office/powerpoint/2010/main" val="262264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going to impact an individual in their decision to ride transit in a given way?</a:t>
            </a:r>
          </a:p>
        </p:txBody>
      </p:sp>
      <p:sp>
        <p:nvSpPr>
          <p:cNvPr id="4" name="Slide Number Placeholder 3"/>
          <p:cNvSpPr>
            <a:spLocks noGrp="1"/>
          </p:cNvSpPr>
          <p:nvPr>
            <p:ph type="sldNum" sz="quarter" idx="10"/>
          </p:nvPr>
        </p:nvSpPr>
        <p:spPr/>
        <p:txBody>
          <a:bodyPr/>
          <a:lstStyle/>
          <a:p>
            <a:fld id="{F987B03F-78EA-4E71-B1C6-4EB091402EBE}" type="slidenum">
              <a:rPr lang="en-US" smtClean="0"/>
              <a:pPr/>
              <a:t>8</a:t>
            </a:fld>
            <a:endParaRPr lang="en-US"/>
          </a:p>
        </p:txBody>
      </p:sp>
    </p:spTree>
    <p:extLst>
      <p:ext uri="{BB962C8B-B14F-4D97-AF65-F5344CB8AC3E}">
        <p14:creationId xmlns:p14="http://schemas.microsoft.com/office/powerpoint/2010/main" val="376107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need to evaluate cause-effect and that is hard, especially with these types</a:t>
            </a:r>
            <a:r>
              <a:rPr lang="en-US" baseline="0" dirty="0"/>
              <a:t> of factors.</a:t>
            </a:r>
            <a:endParaRPr lang="en-US" dirty="0"/>
          </a:p>
        </p:txBody>
      </p:sp>
      <p:sp>
        <p:nvSpPr>
          <p:cNvPr id="4" name="Slide Number Placeholder 3"/>
          <p:cNvSpPr>
            <a:spLocks noGrp="1"/>
          </p:cNvSpPr>
          <p:nvPr>
            <p:ph type="sldNum" sz="quarter" idx="10"/>
          </p:nvPr>
        </p:nvSpPr>
        <p:spPr/>
        <p:txBody>
          <a:bodyPr/>
          <a:lstStyle/>
          <a:p>
            <a:fld id="{F987B03F-78EA-4E71-B1C6-4EB091402EBE}" type="slidenum">
              <a:rPr lang="en-US" smtClean="0"/>
              <a:pPr/>
              <a:t>9</a:t>
            </a:fld>
            <a:endParaRPr lang="en-US"/>
          </a:p>
        </p:txBody>
      </p:sp>
    </p:spTree>
    <p:extLst>
      <p:ext uri="{BB962C8B-B14F-4D97-AF65-F5344CB8AC3E}">
        <p14:creationId xmlns:p14="http://schemas.microsoft.com/office/powerpoint/2010/main" val="13677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Na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p:spPr>
        <p:txBody>
          <a:bodyPr/>
          <a:lstStyle>
            <a:lvl1pPr algn="ctr">
              <a:defRPr b="1"/>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hasCustomPrompt="1"/>
          </p:nvPr>
        </p:nvSpPr>
        <p:spPr>
          <a:xfrm>
            <a:off x="685800" y="1981200"/>
            <a:ext cx="7772400" cy="457200"/>
          </a:xfrm>
        </p:spPr>
        <p:txBody>
          <a:bodyPr>
            <a:noAutofit/>
          </a:bodyPr>
          <a:lstStyle>
            <a:lvl1pPr algn="ctr">
              <a:buNone/>
              <a:defRPr sz="2800">
                <a:latin typeface="Corbel" pitchFamily="34" charset="0"/>
              </a:defRPr>
            </a:lvl1pPr>
          </a:lstStyle>
          <a:p>
            <a:pPr lvl="0"/>
            <a:r>
              <a:rPr lang="en-US" dirty="0"/>
              <a:t>Click to edit Unit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3886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5950" y="11017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2775" y="1752600"/>
            <a:ext cx="4040188"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3775" y="11017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1752600"/>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p:cNvSpPr txBox="1">
            <a:spLocks/>
          </p:cNvSpPr>
          <p:nvPr userDrawn="1"/>
        </p:nvSpPr>
        <p:spPr>
          <a:xfrm>
            <a:off x="3124200" y="6553200"/>
            <a:ext cx="5791200" cy="304800"/>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chemeClr val="bg1">
                    <a:lumMod val="75000"/>
                  </a:schemeClr>
                </a:solidFill>
                <a:effectLst/>
                <a:uLnTx/>
                <a:uFillTx/>
                <a:latin typeface="Corbel" pitchFamily="34" charset="0"/>
                <a:ea typeface="+mn-ea"/>
                <a:cs typeface="+mn-cs"/>
              </a:rPr>
              <a:t>Transit Planning, Design &amp; Operations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5438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143000"/>
            <a:ext cx="8229600"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7200" y="0"/>
            <a:ext cx="0" cy="6858000"/>
          </a:xfrm>
          <a:prstGeom prst="line">
            <a:avLst/>
          </a:prstGeom>
          <a:ln w="127000">
            <a:solidFill>
              <a:srgbClr val="60747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04800" y="0"/>
            <a:ext cx="0" cy="3657600"/>
          </a:xfrm>
          <a:prstGeom prst="line">
            <a:avLst/>
          </a:prstGeom>
          <a:ln w="127000" cap="rnd">
            <a:solidFill>
              <a:srgbClr val="608DC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155448" y="3694176"/>
            <a:ext cx="457200" cy="304800"/>
          </a:xfrm>
          <a:prstGeom prst="line">
            <a:avLst/>
          </a:prstGeom>
          <a:ln w="127000" cap="rnd">
            <a:solidFill>
              <a:srgbClr val="608DC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0" y="914400"/>
            <a:ext cx="8153400" cy="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8153400" y="0"/>
            <a:ext cx="1143000" cy="914400"/>
          </a:xfrm>
          <a:prstGeom prst="line">
            <a:avLst/>
          </a:prstGeom>
          <a:ln w="127000" cap="rnd">
            <a:solidFill>
              <a:srgbClr val="8A423A"/>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a:off x="152400" y="685800"/>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338328" y="44958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338328" y="6172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256032" y="22860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8458200" y="457200"/>
            <a:ext cx="243840" cy="2286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xStyles>
    <p:titleStyle>
      <a:lvl1pPr algn="l" defTabSz="914400" rtl="0" eaLnBrk="1" latinLnBrk="0" hangingPunct="1">
        <a:spcBef>
          <a:spcPct val="0"/>
        </a:spcBef>
        <a:buNone/>
        <a:defRPr sz="3600" kern="1200">
          <a:solidFill>
            <a:schemeClr val="bg1">
              <a:lumMod val="50000"/>
            </a:schemeClr>
          </a:solidFill>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12037"/>
            <a:ext cx="7924800" cy="1085850"/>
          </a:xfrm>
        </p:spPr>
        <p:txBody>
          <a:bodyPr>
            <a:normAutofit/>
          </a:bodyPr>
          <a:lstStyle/>
          <a:p>
            <a:r>
              <a:rPr lang="en-US" dirty="0"/>
              <a:t>Lecture #17: Ridership Forecasting</a:t>
            </a:r>
          </a:p>
        </p:txBody>
      </p:sp>
      <p:sp>
        <p:nvSpPr>
          <p:cNvPr id="3" name="Subtitle 2"/>
          <p:cNvSpPr>
            <a:spLocks noGrp="1"/>
          </p:cNvSpPr>
          <p:nvPr>
            <p:ph type="subTitle" idx="1"/>
          </p:nvPr>
        </p:nvSpPr>
        <p:spPr>
          <a:xfrm>
            <a:off x="685799" y="4953000"/>
            <a:ext cx="7772400" cy="1605675"/>
          </a:xfrm>
        </p:spPr>
        <p:txBody>
          <a:bodyPr/>
          <a:lstStyle/>
          <a:p>
            <a:pPr>
              <a:spcBef>
                <a:spcPts val="0"/>
              </a:spcBef>
            </a:pPr>
            <a:r>
              <a:rPr lang="en-US" dirty="0"/>
              <a:t>[Course Instructor]</a:t>
            </a:r>
          </a:p>
          <a:p>
            <a:pPr>
              <a:spcBef>
                <a:spcPts val="0"/>
              </a:spcBef>
            </a:pPr>
            <a:r>
              <a:rPr lang="en-US" dirty="0"/>
              <a:t>[Course Semester]</a:t>
            </a:r>
          </a:p>
          <a:p>
            <a:pPr>
              <a:spcBef>
                <a:spcPts val="0"/>
              </a:spcBef>
            </a:pPr>
            <a:r>
              <a:rPr lang="en-US" dirty="0"/>
              <a:t>[Course Number]</a:t>
            </a:r>
          </a:p>
        </p:txBody>
      </p:sp>
      <p:sp>
        <p:nvSpPr>
          <p:cNvPr id="7" name="TextBox 6"/>
          <p:cNvSpPr txBox="1"/>
          <p:nvPr/>
        </p:nvSpPr>
        <p:spPr>
          <a:xfrm>
            <a:off x="5334000" y="6642713"/>
            <a:ext cx="3962400" cy="304800"/>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rPr>
              <a:t>Materials developed</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 by C. Brakewood, K. Watkins, and J. </a:t>
            </a:r>
            <a:r>
              <a:rPr kumimoji="0" lang="en-US" sz="1000" b="0" i="0" u="none" strike="noStrike" kern="1200" cap="none" spc="0" normalizeH="0" noProof="0" dirty="0" err="1">
                <a:ln>
                  <a:noFill/>
                </a:ln>
                <a:solidFill>
                  <a:schemeClr val="bg1">
                    <a:lumMod val="50000"/>
                  </a:schemeClr>
                </a:solidFill>
                <a:effectLst/>
                <a:uLnTx/>
                <a:uFillTx/>
                <a:latin typeface="+mn-lt"/>
                <a:ea typeface="+mn-ea"/>
                <a:cs typeface="+mn-cs"/>
              </a:rPr>
              <a:t>LaMondia</a:t>
            </a:r>
            <a:r>
              <a:rPr kumimoji="0" lang="en-US" sz="1000" b="0" i="0" u="none" strike="noStrike" kern="1200" cap="none" spc="0" normalizeH="0" noProof="0" dirty="0">
                <a:ln>
                  <a:noFill/>
                </a:ln>
                <a:solidFill>
                  <a:schemeClr val="bg1">
                    <a:lumMod val="50000"/>
                  </a:schemeClr>
                </a:solidFill>
                <a:effectLst/>
                <a:uLnTx/>
                <a:uFillTx/>
                <a:latin typeface="+mn-lt"/>
                <a:ea typeface="+mn-ea"/>
                <a:cs typeface="+mn-cs"/>
              </a:rPr>
              <a:t>.</a:t>
            </a:r>
            <a:endPar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pic>
        <p:nvPicPr>
          <p:cNvPr id="11" name="Picture 10">
            <a:extLst>
              <a:ext uri="{FF2B5EF4-FFF2-40B4-BE49-F238E27FC236}">
                <a16:creationId xmlns:a16="http://schemas.microsoft.com/office/drawing/2014/main" id="{265AB7D7-291A-6AB7-70C8-EE7E3002D981}"/>
              </a:ext>
            </a:extLst>
          </p:cNvPr>
          <p:cNvPicPr>
            <a:picLocks noChangeAspect="1"/>
          </p:cNvPicPr>
          <p:nvPr/>
        </p:nvPicPr>
        <p:blipFill>
          <a:blip r:embed="rId3"/>
          <a:stretch>
            <a:fillRect/>
          </a:stretch>
        </p:blipFill>
        <p:spPr>
          <a:xfrm>
            <a:off x="2495000" y="2693241"/>
            <a:ext cx="4153999" cy="1752600"/>
          </a:xfrm>
          <a:prstGeom prst="rect">
            <a:avLst/>
          </a:prstGeom>
        </p:spPr>
      </p:pic>
    </p:spTree>
    <p:extLst>
      <p:ext uri="{BB962C8B-B14F-4D97-AF65-F5344CB8AC3E}">
        <p14:creationId xmlns:p14="http://schemas.microsoft.com/office/powerpoint/2010/main" val="277844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Gas Price Tipping Point?</a:t>
            </a:r>
          </a:p>
        </p:txBody>
      </p:sp>
      <p:pic>
        <p:nvPicPr>
          <p:cNvPr id="33794" name="Picture 2" descr="National Transit Database, U.S. Energy Information Administration's Gas Pump Data History, and Bureau of Labor Statistics' Employment Data. This exhibit contains data from July 2006 to May 2012. Weighted monthly NTD ridership data is available from 2002 onward. The ridership and employment data are all 12 month averages to smooth out seasonal effects, and indexed so that they appear on the same scale. The gas price data are single-month data points for the month shown."/>
          <p:cNvPicPr>
            <a:picLocks noChangeAspect="1" noChangeArrowheads="1"/>
          </p:cNvPicPr>
          <p:nvPr/>
        </p:nvPicPr>
        <p:blipFill>
          <a:blip r:embed="rId3" cstate="print"/>
          <a:srcRect/>
          <a:stretch>
            <a:fillRect/>
          </a:stretch>
        </p:blipFill>
        <p:spPr bwMode="auto">
          <a:xfrm>
            <a:off x="838200" y="1580433"/>
            <a:ext cx="7696200" cy="42439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B9E59B2-7552-4DC2-CDE0-3B54D0358698}"/>
              </a:ext>
            </a:extLst>
          </p:cNvPr>
          <p:cNvSpPr txBox="1"/>
          <p:nvPr/>
        </p:nvSpPr>
        <p:spPr>
          <a:xfrm>
            <a:off x="1611824" y="6583362"/>
            <a:ext cx="7532176" cy="246221"/>
          </a:xfrm>
          <a:prstGeom prst="rect">
            <a:avLst/>
          </a:prstGeom>
          <a:noFill/>
        </p:spPr>
        <p:txBody>
          <a:bodyPr wrap="square">
            <a:spAutoFit/>
          </a:bodyPr>
          <a:lstStyle/>
          <a:p>
            <a:pPr algn="r"/>
            <a:r>
              <a:rPr lang="en-US" sz="1000" i="0" dirty="0">
                <a:solidFill>
                  <a:schemeClr val="bg1">
                    <a:lumMod val="50000"/>
                  </a:schemeClr>
                </a:solidFill>
              </a:rPr>
              <a:t>National Transit Database, U.S. Energy Information Administration's Gas Pump Data History, and Bureau of Labor Statistics' Employment Data.</a:t>
            </a:r>
          </a:p>
        </p:txBody>
      </p:sp>
    </p:spTree>
    <p:extLst>
      <p:ext uri="{BB962C8B-B14F-4D97-AF65-F5344CB8AC3E}">
        <p14:creationId xmlns:p14="http://schemas.microsoft.com/office/powerpoint/2010/main" val="219533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487362"/>
          </a:xfrm>
        </p:spPr>
        <p:txBody>
          <a:bodyPr>
            <a:normAutofit fontScale="90000"/>
          </a:bodyPr>
          <a:lstStyle/>
          <a:p>
            <a:r>
              <a:rPr lang="en-US" dirty="0"/>
              <a:t>Future is Based on Behavioral Considerations</a:t>
            </a:r>
          </a:p>
        </p:txBody>
      </p:sp>
      <p:sp>
        <p:nvSpPr>
          <p:cNvPr id="3" name="Content Placeholder 2"/>
          <p:cNvSpPr>
            <a:spLocks noGrp="1"/>
          </p:cNvSpPr>
          <p:nvPr>
            <p:ph idx="1"/>
          </p:nvPr>
        </p:nvSpPr>
        <p:spPr>
          <a:xfrm>
            <a:off x="609600" y="1143000"/>
            <a:ext cx="8305800" cy="5334000"/>
          </a:xfrm>
        </p:spPr>
        <p:txBody>
          <a:bodyPr>
            <a:normAutofit fontScale="85000" lnSpcReduction="10000"/>
          </a:bodyPr>
          <a:lstStyle/>
          <a:p>
            <a:r>
              <a:rPr lang="en-US" dirty="0"/>
              <a:t>Estimation of future travel behavior is </a:t>
            </a:r>
            <a:r>
              <a:rPr lang="en-US" dirty="0">
                <a:solidFill>
                  <a:srgbClr val="00B050"/>
                </a:solidFill>
              </a:rPr>
              <a:t>only as accurate as the estimates of future development.</a:t>
            </a:r>
          </a:p>
          <a:p>
            <a:endParaRPr lang="en-US" dirty="0"/>
          </a:p>
          <a:p>
            <a:r>
              <a:rPr lang="en-US" dirty="0"/>
              <a:t>Estimates are based on current conditions and behavior; </a:t>
            </a:r>
            <a:r>
              <a:rPr lang="en-US" dirty="0">
                <a:solidFill>
                  <a:srgbClr val="00B050"/>
                </a:solidFill>
              </a:rPr>
              <a:t>assume people act the same in the future.</a:t>
            </a:r>
          </a:p>
          <a:p>
            <a:endParaRPr lang="en-US" dirty="0">
              <a:solidFill>
                <a:srgbClr val="00B050"/>
              </a:solidFill>
            </a:endParaRPr>
          </a:p>
          <a:p>
            <a:r>
              <a:rPr lang="en-US" dirty="0"/>
              <a:t>Estimates are </a:t>
            </a:r>
            <a:r>
              <a:rPr lang="en-US" dirty="0">
                <a:solidFill>
                  <a:srgbClr val="00B050"/>
                </a:solidFill>
              </a:rPr>
              <a:t>determined by external factors as well as the type of system</a:t>
            </a:r>
            <a:r>
              <a:rPr lang="en-US" dirty="0"/>
              <a:t>, so need to consider both.</a:t>
            </a:r>
          </a:p>
          <a:p>
            <a:endParaRPr lang="en-US" dirty="0"/>
          </a:p>
          <a:p>
            <a:r>
              <a:rPr lang="en-US" dirty="0"/>
              <a:t>Behavior is </a:t>
            </a:r>
            <a:r>
              <a:rPr lang="en-US" dirty="0">
                <a:solidFill>
                  <a:srgbClr val="00B050"/>
                </a:solidFill>
              </a:rPr>
              <a:t>inherently individual</a:t>
            </a:r>
            <a:r>
              <a:rPr lang="en-US" dirty="0"/>
              <a:t>, so should consider personal preferences/ biases.</a:t>
            </a:r>
          </a:p>
          <a:p>
            <a:endParaRPr lang="en-US" dirty="0">
              <a:solidFill>
                <a:srgbClr val="00B050"/>
              </a:solidFill>
            </a:endParaRPr>
          </a:p>
        </p:txBody>
      </p:sp>
    </p:spTree>
    <p:extLst>
      <p:ext uri="{BB962C8B-B14F-4D97-AF65-F5344CB8AC3E}">
        <p14:creationId xmlns:p14="http://schemas.microsoft.com/office/powerpoint/2010/main" val="263765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 Review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20725"/>
              </p:ext>
            </p:extLst>
          </p:nvPr>
        </p:nvGraphicFramePr>
        <p:xfrm>
          <a:off x="838200" y="1600200"/>
          <a:ext cx="8077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70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Forecasting Ridership Changes</a:t>
            </a:r>
          </a:p>
        </p:txBody>
      </p:sp>
      <p:sp>
        <p:nvSpPr>
          <p:cNvPr id="3" name="Text Placeholder 2"/>
          <p:cNvSpPr>
            <a:spLocks noGrp="1"/>
          </p:cNvSpPr>
          <p:nvPr>
            <p:ph type="body" idx="1"/>
          </p:nvPr>
        </p:nvSpPr>
        <p:spPr>
          <a:xfrm>
            <a:off x="722313" y="4572000"/>
            <a:ext cx="7772400" cy="1500187"/>
          </a:xfrm>
        </p:spPr>
        <p:txBody>
          <a:bodyPr/>
          <a:lstStyle/>
          <a:p>
            <a:r>
              <a:rPr lang="en-US" dirty="0"/>
              <a:t>TCRP Synthesis 66, Chapters 3-4</a:t>
            </a:r>
          </a:p>
        </p:txBody>
      </p:sp>
    </p:spTree>
    <p:extLst>
      <p:ext uri="{BB962C8B-B14F-4D97-AF65-F5344CB8AC3E}">
        <p14:creationId xmlns:p14="http://schemas.microsoft.com/office/powerpoint/2010/main" val="373887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39200" cy="487362"/>
          </a:xfrm>
        </p:spPr>
        <p:txBody>
          <a:bodyPr>
            <a:normAutofit fontScale="90000"/>
          </a:bodyPr>
          <a:lstStyle/>
          <a:p>
            <a:r>
              <a:rPr lang="en-US" dirty="0"/>
              <a:t>Data Sources &amp; Inputs</a:t>
            </a:r>
          </a:p>
        </p:txBody>
      </p:sp>
      <p:sp>
        <p:nvSpPr>
          <p:cNvPr id="7" name="TextBox 6"/>
          <p:cNvSpPr txBox="1"/>
          <p:nvPr/>
        </p:nvSpPr>
        <p:spPr>
          <a:xfrm>
            <a:off x="731003" y="6583362"/>
            <a:ext cx="8382000" cy="304800"/>
          </a:xfrm>
          <a:prstGeom prst="rect">
            <a:avLst/>
          </a:prstGeom>
        </p:spPr>
        <p:txBody>
          <a:bodyPr vert="horz" wrap="square" lIns="91440" tIns="45720" rIns="91440" bIns="45720" rtlCol="0">
            <a:normAutofit/>
          </a:bodyPr>
          <a:lstStyle/>
          <a:p>
            <a:pPr algn="r">
              <a:spcBef>
                <a:spcPct val="20000"/>
              </a:spcBef>
            </a:pPr>
            <a:r>
              <a:rPr lang="en-US" sz="1000" dirty="0">
                <a:solidFill>
                  <a:schemeClr val="tx1">
                    <a:tint val="75000"/>
                  </a:schemeClr>
                </a:solidFill>
              </a:rPr>
              <a:t>Source: TCRP Synthesis 66, page 9</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a:extLst>
              <a:ext uri="{FF2B5EF4-FFF2-40B4-BE49-F238E27FC236}">
                <a16:creationId xmlns:a16="http://schemas.microsoft.com/office/drawing/2014/main" id="{2110389A-21B3-E362-8484-7F665509D930}"/>
              </a:ext>
            </a:extLst>
          </p:cNvPr>
          <p:cNvPicPr>
            <a:picLocks noChangeAspect="1"/>
          </p:cNvPicPr>
          <p:nvPr/>
        </p:nvPicPr>
        <p:blipFill>
          <a:blip r:embed="rId3"/>
          <a:stretch>
            <a:fillRect/>
          </a:stretch>
        </p:blipFill>
        <p:spPr>
          <a:xfrm>
            <a:off x="2509246" y="1075120"/>
            <a:ext cx="4575748" cy="2486953"/>
          </a:xfrm>
          <a:prstGeom prst="rect">
            <a:avLst/>
          </a:prstGeom>
          <a:ln>
            <a:solidFill>
              <a:schemeClr val="tx1"/>
            </a:solidFill>
          </a:ln>
        </p:spPr>
      </p:pic>
      <p:pic>
        <p:nvPicPr>
          <p:cNvPr id="13" name="Picture 12">
            <a:extLst>
              <a:ext uri="{FF2B5EF4-FFF2-40B4-BE49-F238E27FC236}">
                <a16:creationId xmlns:a16="http://schemas.microsoft.com/office/drawing/2014/main" id="{5421A8C8-85A8-2F83-EE15-2EC2BA06264F}"/>
              </a:ext>
            </a:extLst>
          </p:cNvPr>
          <p:cNvPicPr>
            <a:picLocks noChangeAspect="1"/>
          </p:cNvPicPr>
          <p:nvPr/>
        </p:nvPicPr>
        <p:blipFill>
          <a:blip r:embed="rId4"/>
          <a:stretch>
            <a:fillRect/>
          </a:stretch>
        </p:blipFill>
        <p:spPr>
          <a:xfrm>
            <a:off x="2509246" y="3641577"/>
            <a:ext cx="4575748" cy="3217139"/>
          </a:xfrm>
          <a:prstGeom prst="rect">
            <a:avLst/>
          </a:prstGeom>
          <a:ln>
            <a:solidFill>
              <a:schemeClr val="tx1"/>
            </a:solidFill>
          </a:ln>
        </p:spPr>
      </p:pic>
    </p:spTree>
    <p:extLst>
      <p:ext uri="{BB962C8B-B14F-4D97-AF65-F5344CB8AC3E}">
        <p14:creationId xmlns:p14="http://schemas.microsoft.com/office/powerpoint/2010/main" val="80907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3D92ED-D376-E92D-7757-F11F3EDF782A}"/>
              </a:ext>
            </a:extLst>
          </p:cNvPr>
          <p:cNvPicPr>
            <a:picLocks noChangeAspect="1"/>
          </p:cNvPicPr>
          <p:nvPr/>
        </p:nvPicPr>
        <p:blipFill>
          <a:blip r:embed="rId3"/>
          <a:stretch>
            <a:fillRect/>
          </a:stretch>
        </p:blipFill>
        <p:spPr>
          <a:xfrm>
            <a:off x="1352384" y="1876345"/>
            <a:ext cx="6439231" cy="3105310"/>
          </a:xfrm>
          <a:prstGeom prst="rect">
            <a:avLst/>
          </a:prstGeom>
        </p:spPr>
      </p:pic>
      <p:sp>
        <p:nvSpPr>
          <p:cNvPr id="2" name="Title 1"/>
          <p:cNvSpPr>
            <a:spLocks noGrp="1"/>
          </p:cNvSpPr>
          <p:nvPr>
            <p:ph type="title"/>
          </p:nvPr>
        </p:nvSpPr>
        <p:spPr/>
        <p:txBody>
          <a:bodyPr>
            <a:normAutofit fontScale="90000"/>
          </a:bodyPr>
          <a:lstStyle/>
          <a:p>
            <a:r>
              <a:rPr lang="en-US" dirty="0"/>
              <a:t>Forecasting Techniques </a:t>
            </a:r>
          </a:p>
        </p:txBody>
      </p:sp>
      <p:sp>
        <p:nvSpPr>
          <p:cNvPr id="5" name="Rectangle 4"/>
          <p:cNvSpPr/>
          <p:nvPr/>
        </p:nvSpPr>
        <p:spPr>
          <a:xfrm>
            <a:off x="1219199" y="3429000"/>
            <a:ext cx="6572415" cy="5334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6553200"/>
            <a:ext cx="8382000" cy="304800"/>
          </a:xfrm>
          <a:prstGeom prst="rect">
            <a:avLst/>
          </a:prstGeom>
        </p:spPr>
        <p:txBody>
          <a:bodyPr vert="horz" wrap="square" lIns="91440" tIns="45720" rIns="91440" bIns="45720" rtlCol="0">
            <a:normAutofit/>
          </a:bodyPr>
          <a:lstStyle/>
          <a:p>
            <a:pPr algn="r">
              <a:spcBef>
                <a:spcPct val="20000"/>
              </a:spcBef>
            </a:pPr>
            <a:r>
              <a:rPr lang="en-US" sz="1000" dirty="0">
                <a:solidFill>
                  <a:schemeClr val="tx1">
                    <a:tint val="75000"/>
                  </a:schemeClr>
                </a:solidFill>
              </a:rPr>
              <a:t>Source: TCRP Synthesis 66, pages 9-10</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3586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Calculations </a:t>
            </a:r>
          </a:p>
        </p:txBody>
      </p:sp>
      <p:sp>
        <p:nvSpPr>
          <p:cNvPr id="3" name="Text Placeholder 2"/>
          <p:cNvSpPr>
            <a:spLocks noGrp="1"/>
          </p:cNvSpPr>
          <p:nvPr>
            <p:ph type="body" idx="1"/>
          </p:nvPr>
        </p:nvSpPr>
        <p:spPr>
          <a:xfrm>
            <a:off x="722313" y="3962400"/>
            <a:ext cx="7772400" cy="1500187"/>
          </a:xfrm>
        </p:spPr>
        <p:txBody>
          <a:bodyPr/>
          <a:lstStyle/>
          <a:p>
            <a:r>
              <a:rPr lang="en-US" dirty="0"/>
              <a:t>Victoria Transport Policy Institute: Price Elasticities and Cross-Elasticities</a:t>
            </a:r>
          </a:p>
        </p:txBody>
      </p:sp>
    </p:spTree>
    <p:extLst>
      <p:ext uri="{BB962C8B-B14F-4D97-AF65-F5344CB8AC3E}">
        <p14:creationId xmlns:p14="http://schemas.microsoft.com/office/powerpoint/2010/main" val="107318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Elasticities</a:t>
            </a:r>
          </a:p>
        </p:txBody>
      </p:sp>
      <p:sp>
        <p:nvSpPr>
          <p:cNvPr id="3" name="Content Placeholder 2"/>
          <p:cNvSpPr>
            <a:spLocks noGrp="1"/>
          </p:cNvSpPr>
          <p:nvPr>
            <p:ph idx="1"/>
          </p:nvPr>
        </p:nvSpPr>
        <p:spPr>
          <a:xfrm>
            <a:off x="609600" y="1371601"/>
            <a:ext cx="7772400" cy="2895600"/>
          </a:xfrm>
        </p:spPr>
        <p:txBody>
          <a:bodyPr>
            <a:normAutofit fontScale="85000" lnSpcReduction="10000"/>
          </a:bodyPr>
          <a:lstStyle/>
          <a:p>
            <a:r>
              <a:rPr lang="en-US" dirty="0"/>
              <a:t>Demand sensitivities are measured using elasticities</a:t>
            </a:r>
          </a:p>
          <a:p>
            <a:endParaRPr lang="en-US" dirty="0"/>
          </a:p>
          <a:p>
            <a:r>
              <a:rPr lang="en-US" dirty="0"/>
              <a:t>Demand elasticity is…</a:t>
            </a:r>
          </a:p>
          <a:p>
            <a:pPr>
              <a:buNone/>
            </a:pPr>
            <a:r>
              <a:rPr lang="en-US" dirty="0"/>
              <a:t>	the </a:t>
            </a:r>
            <a:r>
              <a:rPr lang="en-US" dirty="0">
                <a:solidFill>
                  <a:srgbClr val="00B050"/>
                </a:solidFill>
              </a:rPr>
              <a:t>percentage change in the number of riders </a:t>
            </a:r>
            <a:r>
              <a:rPr lang="en-US" dirty="0"/>
              <a:t>as a result of a </a:t>
            </a:r>
            <a:r>
              <a:rPr lang="en-US" dirty="0">
                <a:solidFill>
                  <a:srgbClr val="00B050"/>
                </a:solidFill>
              </a:rPr>
              <a:t>one-percent change in price </a:t>
            </a:r>
            <a:br>
              <a:rPr lang="en-US" dirty="0"/>
            </a:br>
            <a:r>
              <a:rPr lang="en-US" dirty="0"/>
              <a:t>(or some other factor)</a:t>
            </a:r>
          </a:p>
          <a:p>
            <a:pPr>
              <a:buNone/>
            </a:pPr>
            <a:endParaRPr lang="en-US" dirty="0"/>
          </a:p>
        </p:txBody>
      </p:sp>
      <p:sp>
        <p:nvSpPr>
          <p:cNvPr id="4" name="TextBox 3"/>
          <p:cNvSpPr txBox="1"/>
          <p:nvPr/>
        </p:nvSpPr>
        <p:spPr>
          <a:xfrm>
            <a:off x="609600" y="4419600"/>
            <a:ext cx="7772400" cy="1981200"/>
          </a:xfrm>
          <a:prstGeom prst="rect">
            <a:avLst/>
          </a:prstGeom>
        </p:spPr>
        <p:txBody>
          <a:bodyPr vert="horz" wrap="square" lIns="91440" tIns="45720" rIns="91440" bIns="45720" rtlCol="0">
            <a:normAutofit/>
          </a:bodyPr>
          <a:lstStyle/>
          <a:p>
            <a:pPr marL="285750" indent="-285750">
              <a:buFont typeface="Arial" panose="020B0604020202020204" pitchFamily="34" charset="0"/>
              <a:buChar char="•"/>
            </a:pPr>
            <a:r>
              <a:rPr lang="en-US" sz="2700" dirty="0"/>
              <a:t>Example: Simpson-Curtin rule</a:t>
            </a:r>
          </a:p>
          <a:p>
            <a:pPr marL="742950" lvl="1" indent="-285750">
              <a:buFont typeface="Arial" panose="020B0604020202020204" pitchFamily="34" charset="0"/>
              <a:buChar char="•"/>
            </a:pPr>
            <a:r>
              <a:rPr lang="en-US" sz="2700" dirty="0"/>
              <a:t>3% fare increase reduces ridership by 1%</a:t>
            </a:r>
          </a:p>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700" b="0" i="0" u="none" strike="noStrike" kern="1200" cap="none" spc="0" normalizeH="0" baseline="0" noProof="0" dirty="0">
              <a:ln>
                <a:noFill/>
              </a:ln>
              <a:solidFill>
                <a:schemeClr val="tx1">
                  <a:tint val="75000"/>
                </a:schemeClr>
              </a:solidFill>
              <a:effectLst/>
              <a:uLnTx/>
              <a:uFillTx/>
            </a:endParaRPr>
          </a:p>
        </p:txBody>
      </p:sp>
    </p:spTree>
    <p:extLst>
      <p:ext uri="{BB962C8B-B14F-4D97-AF65-F5344CB8AC3E}">
        <p14:creationId xmlns:p14="http://schemas.microsoft.com/office/powerpoint/2010/main" val="386910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Elasticity Equation</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3221957"/>
            <a:ext cx="3057525" cy="1647825"/>
          </a:xfrm>
          <a:prstGeom prst="rect">
            <a:avLst/>
          </a:prstGeom>
          <a:noFill/>
        </p:spPr>
      </p:pic>
      <p:sp>
        <p:nvSpPr>
          <p:cNvPr id="9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1307432"/>
            <a:ext cx="6172200" cy="1050902"/>
          </a:xfrm>
          <a:prstGeom prst="rect">
            <a:avLst/>
          </a:prstGeom>
          <a:noFill/>
        </p:spPr>
      </p:pic>
      <p:sp>
        <p:nvSpPr>
          <p:cNvPr id="3" name="TextBox 2"/>
          <p:cNvSpPr txBox="1"/>
          <p:nvPr/>
        </p:nvSpPr>
        <p:spPr>
          <a:xfrm>
            <a:off x="1066800" y="5190479"/>
            <a:ext cx="7391400" cy="1085851"/>
          </a:xfrm>
          <a:prstGeom prst="rect">
            <a:avLst/>
          </a:prstGeom>
        </p:spPr>
        <p:txBody>
          <a:bodyPr vert="horz" wrap="square" lIns="91440" tIns="45720" rIns="91440" bIns="45720" rtlCol="0">
            <a:normAutofit fontScale="70000" lnSpcReduction="20000"/>
          </a:bodyPr>
          <a:lstStyle/>
          <a:p>
            <a:pPr>
              <a:spcBef>
                <a:spcPct val="20000"/>
              </a:spcBef>
            </a:pPr>
            <a:r>
              <a:rPr lang="en-US" sz="2800" dirty="0"/>
              <a:t>Example: </a:t>
            </a:r>
          </a:p>
          <a:p>
            <a:pPr marL="457200" indent="-457200">
              <a:spcBef>
                <a:spcPct val="20000"/>
              </a:spcBef>
              <a:buFont typeface="Arial" panose="020B0604020202020204" pitchFamily="34" charset="0"/>
              <a:buChar char="•"/>
            </a:pPr>
            <a:r>
              <a:rPr lang="en-US" sz="2800" dirty="0"/>
              <a:t>Simpson-Curtin rule, 3% fare increase reduces ridership by 1%</a:t>
            </a:r>
          </a:p>
          <a:p>
            <a:pPr marL="457200" indent="-457200">
              <a:spcBef>
                <a:spcPct val="20000"/>
              </a:spcBef>
              <a:buFont typeface="Arial" panose="020B0604020202020204" pitchFamily="34" charset="0"/>
              <a:buChar char="•"/>
            </a:pPr>
            <a:r>
              <a:rPr lang="en-US" sz="2800" dirty="0"/>
              <a:t>Transit Price Elasticity = -0.33</a:t>
            </a:r>
          </a:p>
          <a:p>
            <a:pPr marL="0" marR="0" indent="0"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7308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Elastic/ Inelastic Threshold</a:t>
            </a:r>
          </a:p>
        </p:txBody>
      </p:sp>
      <p:sp>
        <p:nvSpPr>
          <p:cNvPr id="3" name="Content Placeholder 2"/>
          <p:cNvSpPr>
            <a:spLocks noGrp="1"/>
          </p:cNvSpPr>
          <p:nvPr>
            <p:ph idx="1"/>
          </p:nvPr>
        </p:nvSpPr>
        <p:spPr>
          <a:xfrm>
            <a:off x="685800" y="1093786"/>
            <a:ext cx="8458200" cy="4525963"/>
          </a:xfrm>
        </p:spPr>
        <p:txBody>
          <a:bodyPr/>
          <a:lstStyle/>
          <a:p>
            <a:r>
              <a:rPr lang="en-US" dirty="0"/>
              <a:t>Range from -∞ to +∞</a:t>
            </a:r>
          </a:p>
          <a:p>
            <a:pPr lvl="1">
              <a:buNone/>
            </a:pPr>
            <a:r>
              <a:rPr lang="en-US" dirty="0"/>
              <a:t>+ indicates an </a:t>
            </a:r>
            <a:r>
              <a:rPr lang="en-US" dirty="0">
                <a:solidFill>
                  <a:srgbClr val="00B050"/>
                </a:solidFill>
              </a:rPr>
              <a:t>increase</a:t>
            </a:r>
            <a:r>
              <a:rPr lang="en-US" dirty="0"/>
              <a:t> in ridership due to the 1% factor change</a:t>
            </a:r>
          </a:p>
          <a:p>
            <a:pPr lvl="1">
              <a:buFontTx/>
              <a:buChar char="-"/>
            </a:pPr>
            <a:r>
              <a:rPr lang="en-US" dirty="0"/>
              <a:t>indicates a </a:t>
            </a:r>
            <a:r>
              <a:rPr lang="en-US" dirty="0">
                <a:solidFill>
                  <a:srgbClr val="00B050"/>
                </a:solidFill>
              </a:rPr>
              <a:t>reduction</a:t>
            </a:r>
            <a:r>
              <a:rPr lang="en-US" dirty="0"/>
              <a:t> in ridership due to the 1% factor change</a:t>
            </a:r>
          </a:p>
          <a:p>
            <a:pPr lvl="1">
              <a:buFontTx/>
              <a:buChar char="-"/>
            </a:pPr>
            <a:endParaRPr lang="en-US" dirty="0"/>
          </a:p>
          <a:p>
            <a:pPr>
              <a:buNone/>
            </a:pPr>
            <a:r>
              <a:rPr lang="en-US" dirty="0"/>
              <a:t>	</a:t>
            </a:r>
            <a:r>
              <a:rPr lang="en-US" sz="2800" dirty="0"/>
              <a:t>&lt;|1| indicates </a:t>
            </a:r>
            <a:r>
              <a:rPr lang="en-US" sz="2800" dirty="0">
                <a:solidFill>
                  <a:srgbClr val="00B050"/>
                </a:solidFill>
              </a:rPr>
              <a:t>inelasticity</a:t>
            </a:r>
            <a:r>
              <a:rPr lang="en-US" sz="2800" dirty="0"/>
              <a:t>, with little impact</a:t>
            </a:r>
          </a:p>
          <a:p>
            <a:pPr>
              <a:buNone/>
            </a:pPr>
            <a:r>
              <a:rPr lang="en-US" sz="2800" dirty="0"/>
              <a:t>	&gt;|1| indicates </a:t>
            </a:r>
            <a:r>
              <a:rPr lang="en-US" sz="2800" dirty="0">
                <a:solidFill>
                  <a:srgbClr val="00B050"/>
                </a:solidFill>
              </a:rPr>
              <a:t>elasticity</a:t>
            </a:r>
            <a:r>
              <a:rPr lang="en-US" sz="2800" dirty="0"/>
              <a:t>, with high impact</a:t>
            </a:r>
          </a:p>
          <a:p>
            <a:pPr lvl="1">
              <a:buFontTx/>
              <a:buChar char="-"/>
            </a:pPr>
            <a:endParaRPr lang="en-US" dirty="0"/>
          </a:p>
        </p:txBody>
      </p:sp>
      <p:sp>
        <p:nvSpPr>
          <p:cNvPr id="4" name="TextBox 3"/>
          <p:cNvSpPr txBox="1"/>
          <p:nvPr/>
        </p:nvSpPr>
        <p:spPr>
          <a:xfrm>
            <a:off x="1066800" y="5562600"/>
            <a:ext cx="7391400" cy="1085851"/>
          </a:xfrm>
          <a:prstGeom prst="rect">
            <a:avLst/>
          </a:prstGeom>
        </p:spPr>
        <p:txBody>
          <a:bodyPr vert="horz" wrap="square" lIns="91440" tIns="45720" rIns="91440" bIns="45720" rtlCol="0">
            <a:normAutofit fontScale="77500" lnSpcReduction="20000"/>
          </a:bodyPr>
          <a:lstStyle/>
          <a:p>
            <a:pPr>
              <a:spcBef>
                <a:spcPct val="20000"/>
              </a:spcBef>
            </a:pPr>
            <a:r>
              <a:rPr lang="en-US" sz="2800" dirty="0"/>
              <a:t>Example: </a:t>
            </a:r>
          </a:p>
          <a:p>
            <a:pPr marL="457200" indent="-457200">
              <a:spcBef>
                <a:spcPct val="20000"/>
              </a:spcBef>
              <a:buFont typeface="Arial" panose="020B0604020202020204" pitchFamily="34" charset="0"/>
              <a:buChar char="•"/>
            </a:pPr>
            <a:r>
              <a:rPr lang="en-US" sz="2800" dirty="0"/>
              <a:t>Simpson-Curtin rule, Transit Price Elasticity = -0.33</a:t>
            </a:r>
          </a:p>
          <a:p>
            <a:pPr marL="457200" indent="-457200">
              <a:spcBef>
                <a:spcPct val="20000"/>
              </a:spcBef>
              <a:buFont typeface="Arial" panose="020B0604020202020204" pitchFamily="34" charset="0"/>
              <a:buChar char="•"/>
            </a:pPr>
            <a:r>
              <a:rPr lang="en-US" sz="2800" dirty="0"/>
              <a:t>Transit price elasticity is inelastic </a:t>
            </a:r>
          </a:p>
          <a:p>
            <a:pPr marL="0" marR="0" indent="0"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242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p>
        </p:txBody>
      </p:sp>
      <p:sp>
        <p:nvSpPr>
          <p:cNvPr id="3" name="Content Placeholder 2"/>
          <p:cNvSpPr>
            <a:spLocks noGrp="1"/>
          </p:cNvSpPr>
          <p:nvPr>
            <p:ph idx="1"/>
          </p:nvPr>
        </p:nvSpPr>
        <p:spPr/>
        <p:txBody>
          <a:bodyPr/>
          <a:lstStyle/>
          <a:p>
            <a:r>
              <a:rPr lang="en-US" dirty="0"/>
              <a:t>Overview of transit demand</a:t>
            </a:r>
          </a:p>
          <a:p>
            <a:endParaRPr lang="en-US" dirty="0"/>
          </a:p>
          <a:p>
            <a:r>
              <a:rPr lang="en-US" dirty="0"/>
              <a:t>Methods to forecast ridership changes</a:t>
            </a:r>
          </a:p>
          <a:p>
            <a:endParaRPr lang="en-US" dirty="0"/>
          </a:p>
          <a:p>
            <a:r>
              <a:rPr lang="en-US" dirty="0"/>
              <a:t>Transit elasticity values</a:t>
            </a:r>
          </a:p>
          <a:p>
            <a:endParaRPr lang="en-US" dirty="0"/>
          </a:p>
          <a:p>
            <a:r>
              <a:rPr lang="en-US" dirty="0"/>
              <a:t>Travel demand models</a:t>
            </a:r>
          </a:p>
        </p:txBody>
      </p:sp>
    </p:spTree>
    <p:extLst>
      <p:ext uri="{BB962C8B-B14F-4D97-AF65-F5344CB8AC3E}">
        <p14:creationId xmlns:p14="http://schemas.microsoft.com/office/powerpoint/2010/main" val="355507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Cross-Elasticity</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7114" y="1591176"/>
            <a:ext cx="6772275" cy="1352550"/>
          </a:xfrm>
          <a:prstGeom prst="rect">
            <a:avLst/>
          </a:prstGeom>
          <a:noFill/>
        </p:spPr>
      </p:pic>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2737" y="3618999"/>
            <a:ext cx="3057525" cy="1647825"/>
          </a:xfrm>
          <a:prstGeom prst="rect">
            <a:avLst/>
          </a:prstGeom>
          <a:noFill/>
        </p:spPr>
      </p:pic>
    </p:spTree>
    <p:extLst>
      <p:ext uri="{BB962C8B-B14F-4D97-AF65-F5344CB8AC3E}">
        <p14:creationId xmlns:p14="http://schemas.microsoft.com/office/powerpoint/2010/main" val="203210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Elasticity Values</a:t>
            </a:r>
          </a:p>
        </p:txBody>
      </p:sp>
      <p:pic>
        <p:nvPicPr>
          <p:cNvPr id="4" name="Content Placeholder 3"/>
          <p:cNvPicPr>
            <a:picLocks noGrp="1" noChangeAspect="1"/>
          </p:cNvPicPr>
          <p:nvPr>
            <p:ph idx="1"/>
          </p:nvPr>
        </p:nvPicPr>
        <p:blipFill rotWithShape="1">
          <a:blip r:embed="rId3"/>
          <a:srcRect l="10711" r="16789" b="75000"/>
          <a:stretch/>
        </p:blipFill>
        <p:spPr>
          <a:xfrm>
            <a:off x="914400" y="1371600"/>
            <a:ext cx="7391400" cy="1905000"/>
          </a:xfrm>
          <a:prstGeom prst="rect">
            <a:avLst/>
          </a:prstGeom>
        </p:spPr>
      </p:pic>
      <p:pic>
        <p:nvPicPr>
          <p:cNvPr id="5" name="Content Placeholder 3"/>
          <p:cNvPicPr>
            <a:picLocks noChangeAspect="1"/>
          </p:cNvPicPr>
          <p:nvPr/>
        </p:nvPicPr>
        <p:blipFill rotWithShape="1">
          <a:blip r:embed="rId3"/>
          <a:srcRect l="10033" t="52778" r="11072" b="16667"/>
          <a:stretch/>
        </p:blipFill>
        <p:spPr>
          <a:xfrm>
            <a:off x="935182" y="3886200"/>
            <a:ext cx="7370618" cy="2133600"/>
          </a:xfrm>
          <a:prstGeom prst="rect">
            <a:avLst/>
          </a:prstGeom>
        </p:spPr>
      </p:pic>
      <p:sp>
        <p:nvSpPr>
          <p:cNvPr id="6" name="TextBox 5"/>
          <p:cNvSpPr txBox="1"/>
          <p:nvPr/>
        </p:nvSpPr>
        <p:spPr>
          <a:xfrm>
            <a:off x="6858000" y="6583362"/>
            <a:ext cx="2286000" cy="457200"/>
          </a:xfrm>
          <a:prstGeom prst="rect">
            <a:avLst/>
          </a:prstGeom>
        </p:spPr>
        <p:txBody>
          <a:bodyPr vert="horz" wrap="square" lIns="91440" tIns="45720" rIns="91440" bIns="45720" rtlCol="0">
            <a:normAutofit/>
          </a:body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pPr>
            <a:r>
              <a:rPr kumimoji="0" lang="en-US" sz="1000" b="0" i="0" u="none" strike="noStrike" kern="1200" cap="none" spc="0" normalizeH="0" baseline="0" noProof="0" dirty="0" err="1">
                <a:ln>
                  <a:noFill/>
                </a:ln>
                <a:solidFill>
                  <a:schemeClr val="tx1">
                    <a:tint val="75000"/>
                  </a:schemeClr>
                </a:solidFill>
                <a:effectLst/>
                <a:uLnTx/>
                <a:uFillTx/>
                <a:latin typeface="+mn-lt"/>
                <a:ea typeface="+mn-ea"/>
                <a:cs typeface="+mn-cs"/>
              </a:rPr>
              <a:t>Litman</a:t>
            </a:r>
            <a:r>
              <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rPr>
              <a:t>, Page 7</a:t>
            </a:r>
          </a:p>
        </p:txBody>
      </p:sp>
    </p:spTree>
    <p:extLst>
      <p:ext uri="{BB962C8B-B14F-4D97-AF65-F5344CB8AC3E}">
        <p14:creationId xmlns:p14="http://schemas.microsoft.com/office/powerpoint/2010/main" val="200660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Exercise</a:t>
            </a:r>
          </a:p>
        </p:txBody>
      </p:sp>
      <p:sp>
        <p:nvSpPr>
          <p:cNvPr id="3" name="Text Placeholder 2"/>
          <p:cNvSpPr>
            <a:spLocks noGrp="1"/>
          </p:cNvSpPr>
          <p:nvPr>
            <p:ph type="body" idx="1"/>
          </p:nvPr>
        </p:nvSpPr>
        <p:spPr>
          <a:xfrm>
            <a:off x="609600" y="3886200"/>
            <a:ext cx="7772400" cy="1500187"/>
          </a:xfrm>
        </p:spPr>
        <p:txBody>
          <a:bodyPr/>
          <a:lstStyle/>
          <a:p>
            <a:r>
              <a:rPr lang="en-US" dirty="0"/>
              <a:t>Calculating elasticity values</a:t>
            </a:r>
          </a:p>
        </p:txBody>
      </p:sp>
    </p:spTree>
    <p:extLst>
      <p:ext uri="{BB962C8B-B14F-4D97-AF65-F5344CB8AC3E}">
        <p14:creationId xmlns:p14="http://schemas.microsoft.com/office/powerpoint/2010/main" val="188413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Reference</a:t>
            </a:r>
          </a:p>
        </p:txBody>
      </p:sp>
      <p:pic>
        <p:nvPicPr>
          <p:cNvPr id="4" name="Content Placeholder 3"/>
          <p:cNvPicPr>
            <a:picLocks noGrp="1" noChangeAspect="1"/>
          </p:cNvPicPr>
          <p:nvPr>
            <p:ph idx="1"/>
          </p:nvPr>
        </p:nvPicPr>
        <p:blipFill>
          <a:blip r:embed="rId3"/>
          <a:stretch>
            <a:fillRect/>
          </a:stretch>
        </p:blipFill>
        <p:spPr>
          <a:xfrm>
            <a:off x="914400" y="1411866"/>
            <a:ext cx="2694709" cy="4495800"/>
          </a:xfrm>
          <a:prstGeom prst="rect">
            <a:avLst/>
          </a:prstGeom>
        </p:spPr>
      </p:pic>
      <p:pic>
        <p:nvPicPr>
          <p:cNvPr id="5" name="Picture 4"/>
          <p:cNvPicPr>
            <a:picLocks noChangeAspect="1"/>
          </p:cNvPicPr>
          <p:nvPr/>
        </p:nvPicPr>
        <p:blipFill rotWithShape="1">
          <a:blip r:embed="rId4"/>
          <a:srcRect r="15993" b="1703"/>
          <a:stretch/>
        </p:blipFill>
        <p:spPr>
          <a:xfrm>
            <a:off x="3886200" y="1295399"/>
            <a:ext cx="4666663" cy="4648201"/>
          </a:xfrm>
          <a:prstGeom prst="rect">
            <a:avLst/>
          </a:prstGeom>
        </p:spPr>
      </p:pic>
      <p:sp>
        <p:nvSpPr>
          <p:cNvPr id="6" name="TextBox 5"/>
          <p:cNvSpPr txBox="1"/>
          <p:nvPr/>
        </p:nvSpPr>
        <p:spPr>
          <a:xfrm>
            <a:off x="2330116" y="6551278"/>
            <a:ext cx="6781800" cy="533400"/>
          </a:xfrm>
          <a:prstGeom prst="rect">
            <a:avLst/>
          </a:prstGeom>
        </p:spPr>
        <p:txBody>
          <a:bodyPr vert="horz" wrap="square" lIns="91440" tIns="45720" rIns="91440" bIns="45720" rtlCol="0">
            <a:normAutofit/>
          </a:bodyPr>
          <a:lstStyle/>
          <a:p>
            <a:pPr algn="r">
              <a:spcBef>
                <a:spcPct val="20000"/>
              </a:spcBef>
            </a:pPr>
            <a:r>
              <a:rPr lang="en-US" sz="1000" dirty="0">
                <a:solidFill>
                  <a:schemeClr val="tx1">
                    <a:tint val="75000"/>
                  </a:schemeClr>
                </a:solidFill>
              </a:rPr>
              <a:t>http://onlinepubs.trb.org/onlinepubs/tcrp/tcrp_rpt_95c1.pdf</a:t>
            </a:r>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66766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762999" cy="1362075"/>
          </a:xfrm>
        </p:spPr>
        <p:txBody>
          <a:bodyPr/>
          <a:lstStyle/>
          <a:p>
            <a:r>
              <a:rPr lang="en-US" dirty="0"/>
              <a:t>Travel Demand Models </a:t>
            </a:r>
          </a:p>
        </p:txBody>
      </p:sp>
    </p:spTree>
    <p:extLst>
      <p:ext uri="{BB962C8B-B14F-4D97-AF65-F5344CB8AC3E}">
        <p14:creationId xmlns:p14="http://schemas.microsoft.com/office/powerpoint/2010/main" val="309707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a:off x="2209800" y="3058180"/>
            <a:ext cx="762000" cy="533400"/>
          </a:xfrm>
          <a:prstGeom prst="downArrow">
            <a:avLst>
              <a:gd name="adj1" fmla="val 50000"/>
              <a:gd name="adj2" fmla="val 38820"/>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209800" y="4124980"/>
            <a:ext cx="762000" cy="457200"/>
          </a:xfrm>
          <a:prstGeom prst="downArrow">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209800" y="5115580"/>
            <a:ext cx="762000" cy="533400"/>
          </a:xfrm>
          <a:prstGeom prst="downArrow">
            <a:avLst>
              <a:gd name="adj1" fmla="val 50000"/>
              <a:gd name="adj2" fmla="val 38820"/>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400800" y="5115580"/>
            <a:ext cx="762000" cy="533400"/>
          </a:xfrm>
          <a:prstGeom prst="downArrow">
            <a:avLst>
              <a:gd name="adj1" fmla="val 50000"/>
              <a:gd name="adj2" fmla="val 35093"/>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400800" y="2143780"/>
            <a:ext cx="762000" cy="2438400"/>
          </a:xfrm>
          <a:prstGeom prst="downArrow">
            <a:avLst>
              <a:gd name="adj1" fmla="val 50000"/>
              <a:gd name="adj2" fmla="val 31739"/>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209800" y="2219980"/>
            <a:ext cx="762000" cy="381000"/>
          </a:xfrm>
          <a:prstGeom prst="downArrow">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686580"/>
            <a:ext cx="8229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Collect Data Describing a Specific Area</a:t>
            </a:r>
          </a:p>
        </p:txBody>
      </p:sp>
      <p:sp>
        <p:nvSpPr>
          <p:cNvPr id="7" name="TextBox 6"/>
          <p:cNvSpPr txBox="1"/>
          <p:nvPr/>
        </p:nvSpPr>
        <p:spPr>
          <a:xfrm>
            <a:off x="685800" y="36677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of Transit Riders</a:t>
            </a:r>
          </a:p>
        </p:txBody>
      </p:sp>
      <p:sp>
        <p:nvSpPr>
          <p:cNvPr id="8" name="TextBox 7"/>
          <p:cNvSpPr txBox="1"/>
          <p:nvPr/>
        </p:nvSpPr>
        <p:spPr>
          <a:xfrm>
            <a:off x="685800" y="26771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Total # Travelers</a:t>
            </a:r>
          </a:p>
        </p:txBody>
      </p:sp>
      <p:sp>
        <p:nvSpPr>
          <p:cNvPr id="9" name="TextBox 8"/>
          <p:cNvSpPr txBox="1"/>
          <p:nvPr/>
        </p:nvSpPr>
        <p:spPr>
          <a:xfrm>
            <a:off x="685800" y="5725180"/>
            <a:ext cx="8229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Determine the Total # of Transit Riders per Timeframe</a:t>
            </a:r>
          </a:p>
        </p:txBody>
      </p:sp>
      <p:sp>
        <p:nvSpPr>
          <p:cNvPr id="10" name="TextBox 9"/>
          <p:cNvSpPr txBox="1"/>
          <p:nvPr/>
        </p:nvSpPr>
        <p:spPr>
          <a:xfrm>
            <a:off x="4876800" y="46583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Transit Riders</a:t>
            </a:r>
          </a:p>
        </p:txBody>
      </p:sp>
      <p:sp>
        <p:nvSpPr>
          <p:cNvPr id="11" name="TextBox 10"/>
          <p:cNvSpPr txBox="1"/>
          <p:nvPr/>
        </p:nvSpPr>
        <p:spPr>
          <a:xfrm>
            <a:off x="685800" y="46583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Transit Riders</a:t>
            </a:r>
          </a:p>
        </p:txBody>
      </p:sp>
      <p:sp>
        <p:nvSpPr>
          <p:cNvPr id="18" name="Title 17"/>
          <p:cNvSpPr>
            <a:spLocks noGrp="1"/>
          </p:cNvSpPr>
          <p:nvPr>
            <p:ph type="title"/>
          </p:nvPr>
        </p:nvSpPr>
        <p:spPr/>
        <p:txBody>
          <a:bodyPr>
            <a:normAutofit fontScale="90000"/>
          </a:bodyPr>
          <a:lstStyle/>
          <a:p>
            <a:r>
              <a:rPr lang="en-US" dirty="0"/>
              <a:t>Methods for Forecasting Demand</a:t>
            </a:r>
          </a:p>
        </p:txBody>
      </p:sp>
    </p:spTree>
    <p:extLst>
      <p:ext uri="{BB962C8B-B14F-4D97-AF65-F5344CB8AC3E}">
        <p14:creationId xmlns:p14="http://schemas.microsoft.com/office/powerpoint/2010/main" val="2768352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12"/>
          <p:cNvSpPr/>
          <p:nvPr/>
        </p:nvSpPr>
        <p:spPr>
          <a:xfrm>
            <a:off x="2209800" y="3058180"/>
            <a:ext cx="762000" cy="533400"/>
          </a:xfrm>
          <a:prstGeom prst="downArrow">
            <a:avLst>
              <a:gd name="adj1" fmla="val 50000"/>
              <a:gd name="adj2" fmla="val 38820"/>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2209800" y="4124980"/>
            <a:ext cx="762000" cy="457200"/>
          </a:xfrm>
          <a:prstGeom prst="downArrow">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209800" y="5115580"/>
            <a:ext cx="762000" cy="533400"/>
          </a:xfrm>
          <a:prstGeom prst="downArrow">
            <a:avLst>
              <a:gd name="adj1" fmla="val 50000"/>
              <a:gd name="adj2" fmla="val 38820"/>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400800" y="5115580"/>
            <a:ext cx="762000" cy="533400"/>
          </a:xfrm>
          <a:prstGeom prst="downArrow">
            <a:avLst>
              <a:gd name="adj1" fmla="val 50000"/>
              <a:gd name="adj2" fmla="val 35093"/>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400800" y="2143780"/>
            <a:ext cx="762000" cy="2438400"/>
          </a:xfrm>
          <a:prstGeom prst="downArrow">
            <a:avLst>
              <a:gd name="adj1" fmla="val 50000"/>
              <a:gd name="adj2" fmla="val 31739"/>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209800" y="2219980"/>
            <a:ext cx="762000" cy="381000"/>
          </a:xfrm>
          <a:prstGeom prst="downArrow">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686580"/>
            <a:ext cx="8229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Collect Data Describing a Specific Area</a:t>
            </a:r>
          </a:p>
        </p:txBody>
      </p:sp>
      <p:sp>
        <p:nvSpPr>
          <p:cNvPr id="7" name="TextBox 6"/>
          <p:cNvSpPr txBox="1"/>
          <p:nvPr/>
        </p:nvSpPr>
        <p:spPr>
          <a:xfrm>
            <a:off x="685800" y="36677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of Transit Riders</a:t>
            </a:r>
          </a:p>
        </p:txBody>
      </p:sp>
      <p:sp>
        <p:nvSpPr>
          <p:cNvPr id="8" name="TextBox 7"/>
          <p:cNvSpPr txBox="1"/>
          <p:nvPr/>
        </p:nvSpPr>
        <p:spPr>
          <a:xfrm>
            <a:off x="685800" y="26771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Total # Travelers</a:t>
            </a:r>
          </a:p>
        </p:txBody>
      </p:sp>
      <p:sp>
        <p:nvSpPr>
          <p:cNvPr id="9" name="TextBox 8"/>
          <p:cNvSpPr txBox="1"/>
          <p:nvPr/>
        </p:nvSpPr>
        <p:spPr>
          <a:xfrm>
            <a:off x="685800" y="5725180"/>
            <a:ext cx="8229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Determine the Total # of Transit Riders per Timeframe</a:t>
            </a:r>
          </a:p>
        </p:txBody>
      </p:sp>
      <p:sp>
        <p:nvSpPr>
          <p:cNvPr id="10" name="TextBox 9"/>
          <p:cNvSpPr txBox="1"/>
          <p:nvPr/>
        </p:nvSpPr>
        <p:spPr>
          <a:xfrm>
            <a:off x="4876800" y="46583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Transit Riders</a:t>
            </a:r>
          </a:p>
        </p:txBody>
      </p:sp>
      <p:sp>
        <p:nvSpPr>
          <p:cNvPr id="11" name="TextBox 10"/>
          <p:cNvSpPr txBox="1"/>
          <p:nvPr/>
        </p:nvSpPr>
        <p:spPr>
          <a:xfrm>
            <a:off x="685800" y="4658380"/>
            <a:ext cx="40386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 Transit Riders</a:t>
            </a:r>
          </a:p>
        </p:txBody>
      </p:sp>
      <p:sp>
        <p:nvSpPr>
          <p:cNvPr id="18" name="Title 17"/>
          <p:cNvSpPr>
            <a:spLocks noGrp="1"/>
          </p:cNvSpPr>
          <p:nvPr>
            <p:ph type="title"/>
          </p:nvPr>
        </p:nvSpPr>
        <p:spPr/>
        <p:txBody>
          <a:bodyPr>
            <a:normAutofit fontScale="90000"/>
          </a:bodyPr>
          <a:lstStyle/>
          <a:p>
            <a:r>
              <a:rPr lang="en-US" dirty="0"/>
              <a:t>Methods for Forecasting Demand</a:t>
            </a:r>
          </a:p>
        </p:txBody>
      </p:sp>
      <p:sp>
        <p:nvSpPr>
          <p:cNvPr id="2" name="Rectangle 1">
            <a:extLst>
              <a:ext uri="{FF2B5EF4-FFF2-40B4-BE49-F238E27FC236}">
                <a16:creationId xmlns:a16="http://schemas.microsoft.com/office/drawing/2014/main" id="{CCE3170B-76A1-14FB-80C0-BE993B9EDFBD}"/>
              </a:ext>
            </a:extLst>
          </p:cNvPr>
          <p:cNvSpPr/>
          <p:nvPr/>
        </p:nvSpPr>
        <p:spPr>
          <a:xfrm>
            <a:off x="661587" y="2600980"/>
            <a:ext cx="4191000" cy="2580620"/>
          </a:xfrm>
          <a:prstGeom prst="rect">
            <a:avLst/>
          </a:prstGeom>
          <a:solidFill>
            <a:schemeClr val="accent1">
              <a:alpha val="37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318913-CC97-6DCC-B025-0A6984D8151B}"/>
              </a:ext>
            </a:extLst>
          </p:cNvPr>
          <p:cNvSpPr/>
          <p:nvPr/>
        </p:nvSpPr>
        <p:spPr>
          <a:xfrm>
            <a:off x="4852587" y="2600980"/>
            <a:ext cx="4191000" cy="2580620"/>
          </a:xfrm>
          <a:prstGeom prst="rect">
            <a:avLst/>
          </a:prstGeom>
          <a:solidFill>
            <a:schemeClr val="accent6">
              <a:lumMod val="75000"/>
              <a:alpha val="37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60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a:xfrm>
            <a:off x="3962400" y="4322749"/>
            <a:ext cx="953219" cy="685800"/>
          </a:xfrm>
          <a:prstGeom prst="rightArrow">
            <a:avLst/>
          </a:prstGeom>
          <a:solidFill>
            <a:schemeClr val="accent2">
              <a:lumMod val="60000"/>
              <a:lumOff val="4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705600" y="5084749"/>
            <a:ext cx="733245" cy="762000"/>
          </a:xfrm>
          <a:prstGeom prst="downArrow">
            <a:avLst>
              <a:gd name="adj1" fmla="val 50000"/>
              <a:gd name="adj2" fmla="val 35093"/>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209800" y="3027349"/>
            <a:ext cx="664071" cy="533400"/>
          </a:xfrm>
          <a:prstGeom prst="downArrow">
            <a:avLst>
              <a:gd name="adj1" fmla="val 50000"/>
              <a:gd name="adj2" fmla="val 38820"/>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05600" y="2722549"/>
            <a:ext cx="733245" cy="1295400"/>
          </a:xfrm>
          <a:prstGeom prst="downArrow">
            <a:avLst>
              <a:gd name="adj1" fmla="val 50000"/>
              <a:gd name="adj2" fmla="val 35093"/>
            </a:avLst>
          </a:prstGeom>
          <a:solidFill>
            <a:schemeClr val="bg1">
              <a:lumMod val="65000"/>
            </a:schemeClr>
          </a:solidFill>
          <a:ln w="635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1731949"/>
            <a:ext cx="3519577" cy="1384995"/>
          </a:xfrm>
          <a:prstGeom prst="rect">
            <a:avLst/>
          </a:prstGeom>
          <a:solidFill>
            <a:schemeClr val="accent3">
              <a:lumMod val="60000"/>
              <a:lumOff val="40000"/>
            </a:schemeClr>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Collect Current/ Past Behavior &amp; Characteristic Data</a:t>
            </a:r>
          </a:p>
        </p:txBody>
      </p:sp>
      <p:sp>
        <p:nvSpPr>
          <p:cNvPr id="8" name="TextBox 7"/>
          <p:cNvSpPr txBox="1"/>
          <p:nvPr/>
        </p:nvSpPr>
        <p:spPr>
          <a:xfrm>
            <a:off x="5181600" y="1731950"/>
            <a:ext cx="3739551" cy="954107"/>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Collect/Project Future Characteristic Data</a:t>
            </a:r>
          </a:p>
        </p:txBody>
      </p:sp>
      <p:sp>
        <p:nvSpPr>
          <p:cNvPr id="9" name="TextBox 8"/>
          <p:cNvSpPr txBox="1"/>
          <p:nvPr/>
        </p:nvSpPr>
        <p:spPr>
          <a:xfrm>
            <a:off x="5029200" y="5922949"/>
            <a:ext cx="3886200" cy="523220"/>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Predict Future Behavior</a:t>
            </a:r>
          </a:p>
        </p:txBody>
      </p:sp>
      <p:sp>
        <p:nvSpPr>
          <p:cNvPr id="10" name="TextBox 9"/>
          <p:cNvSpPr txBox="1"/>
          <p:nvPr/>
        </p:nvSpPr>
        <p:spPr>
          <a:xfrm>
            <a:off x="5029200" y="4094149"/>
            <a:ext cx="3886200" cy="954107"/>
          </a:xfrm>
          <a:prstGeom prst="rect">
            <a:avLst/>
          </a:prstGeom>
          <a:solidFill>
            <a:schemeClr val="accent3"/>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Apply Demand Model to Future Characteristic Data </a:t>
            </a:r>
          </a:p>
        </p:txBody>
      </p:sp>
      <p:sp>
        <p:nvSpPr>
          <p:cNvPr id="11" name="TextBox 10"/>
          <p:cNvSpPr txBox="1"/>
          <p:nvPr/>
        </p:nvSpPr>
        <p:spPr>
          <a:xfrm>
            <a:off x="685800" y="3636949"/>
            <a:ext cx="3519577" cy="2400657"/>
          </a:xfrm>
          <a:prstGeom prst="rect">
            <a:avLst/>
          </a:prstGeom>
          <a:solidFill>
            <a:schemeClr val="accent3">
              <a:lumMod val="60000"/>
              <a:lumOff val="40000"/>
            </a:schemeClr>
          </a:soli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chemeClr val="bg1">
                    <a:lumMod val="95000"/>
                  </a:schemeClr>
                </a:solidFill>
                <a:latin typeface="Arial Narrow" pitchFamily="34" charset="0"/>
              </a:rPr>
              <a:t>Estimate Relationships Between Characteristics &amp; Behavior</a:t>
            </a:r>
          </a:p>
          <a:p>
            <a:pPr algn="ctr"/>
            <a:endParaRPr lang="en-US" sz="1000" b="1" dirty="0">
              <a:solidFill>
                <a:schemeClr val="bg1">
                  <a:lumMod val="95000"/>
                </a:schemeClr>
              </a:solidFill>
              <a:latin typeface="Arial Narrow" pitchFamily="34" charset="0"/>
            </a:endParaRPr>
          </a:p>
          <a:p>
            <a:pPr algn="ctr"/>
            <a:r>
              <a:rPr lang="en-US" sz="2800" b="1" dirty="0">
                <a:solidFill>
                  <a:schemeClr val="bg1">
                    <a:lumMod val="95000"/>
                  </a:schemeClr>
                </a:solidFill>
                <a:latin typeface="Arial Narrow" pitchFamily="34" charset="0"/>
              </a:rPr>
              <a:t>(DEMAND MODEL)</a:t>
            </a:r>
          </a:p>
        </p:txBody>
      </p:sp>
      <p:sp>
        <p:nvSpPr>
          <p:cNvPr id="12" name="Title 11"/>
          <p:cNvSpPr>
            <a:spLocks noGrp="1"/>
          </p:cNvSpPr>
          <p:nvPr>
            <p:ph type="title"/>
          </p:nvPr>
        </p:nvSpPr>
        <p:spPr/>
        <p:txBody>
          <a:bodyPr>
            <a:normAutofit fontScale="90000"/>
          </a:bodyPr>
          <a:lstStyle/>
          <a:p>
            <a:r>
              <a:rPr lang="en-US" dirty="0"/>
              <a:t>General Demand Forecasting Process</a:t>
            </a:r>
          </a:p>
        </p:txBody>
      </p:sp>
    </p:spTree>
    <p:extLst>
      <p:ext uri="{BB962C8B-B14F-4D97-AF65-F5344CB8AC3E}">
        <p14:creationId xmlns:p14="http://schemas.microsoft.com/office/powerpoint/2010/main" val="412678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Two Approaches</a:t>
            </a:r>
          </a:p>
        </p:txBody>
      </p:sp>
      <p:sp>
        <p:nvSpPr>
          <p:cNvPr id="5" name="Text Placeholder 4"/>
          <p:cNvSpPr>
            <a:spLocks noGrp="1"/>
          </p:cNvSpPr>
          <p:nvPr>
            <p:ph type="body" idx="1"/>
          </p:nvPr>
        </p:nvSpPr>
        <p:spPr/>
        <p:txBody>
          <a:bodyPr>
            <a:normAutofit/>
          </a:bodyPr>
          <a:lstStyle/>
          <a:p>
            <a:r>
              <a:rPr lang="en-US" dirty="0">
                <a:solidFill>
                  <a:schemeClr val="accent1"/>
                </a:solidFill>
              </a:rPr>
              <a:t>System Demand Approach</a:t>
            </a:r>
          </a:p>
        </p:txBody>
      </p:sp>
      <p:sp>
        <p:nvSpPr>
          <p:cNvPr id="6" name="Content Placeholder 5"/>
          <p:cNvSpPr>
            <a:spLocks noGrp="1"/>
          </p:cNvSpPr>
          <p:nvPr>
            <p:ph sz="half" idx="2"/>
          </p:nvPr>
        </p:nvSpPr>
        <p:spPr/>
        <p:txBody>
          <a:bodyPr/>
          <a:lstStyle/>
          <a:p>
            <a:r>
              <a:rPr lang="en-US" dirty="0"/>
              <a:t>Individual/ Aggregate</a:t>
            </a:r>
          </a:p>
          <a:p>
            <a:endParaRPr lang="en-US" dirty="0"/>
          </a:p>
          <a:p>
            <a:r>
              <a:rPr lang="en-US" dirty="0"/>
              <a:t>Large Spatial Scale</a:t>
            </a:r>
          </a:p>
          <a:p>
            <a:pPr lvl="1"/>
            <a:r>
              <a:rPr lang="en-US" dirty="0"/>
              <a:t>Typically, a city or region</a:t>
            </a:r>
          </a:p>
          <a:p>
            <a:pPr lvl="1"/>
            <a:endParaRPr lang="en-US" dirty="0"/>
          </a:p>
          <a:p>
            <a:r>
              <a:rPr lang="en-US" dirty="0"/>
              <a:t>Policy/ Choice Analysis</a:t>
            </a:r>
          </a:p>
          <a:p>
            <a:pPr lvl="1"/>
            <a:r>
              <a:rPr lang="en-US" dirty="0"/>
              <a:t>Mode choices</a:t>
            </a:r>
          </a:p>
          <a:p>
            <a:pPr lvl="1"/>
            <a:r>
              <a:rPr lang="en-US" dirty="0"/>
              <a:t>Influence on congestion	</a:t>
            </a:r>
          </a:p>
        </p:txBody>
      </p:sp>
      <p:sp>
        <p:nvSpPr>
          <p:cNvPr id="7" name="Text Placeholder 6"/>
          <p:cNvSpPr>
            <a:spLocks noGrp="1"/>
          </p:cNvSpPr>
          <p:nvPr>
            <p:ph type="body" sz="quarter" idx="3"/>
          </p:nvPr>
        </p:nvSpPr>
        <p:spPr>
          <a:xfrm>
            <a:off x="4803775" y="914400"/>
            <a:ext cx="4187825" cy="827087"/>
          </a:xfrm>
        </p:spPr>
        <p:txBody>
          <a:bodyPr>
            <a:normAutofit/>
          </a:bodyPr>
          <a:lstStyle/>
          <a:p>
            <a:r>
              <a:rPr lang="en-US" dirty="0">
                <a:solidFill>
                  <a:schemeClr val="accent6">
                    <a:lumMod val="75000"/>
                  </a:schemeClr>
                </a:solidFill>
              </a:rPr>
              <a:t>Route Level Demand Approach</a:t>
            </a:r>
          </a:p>
        </p:txBody>
      </p:sp>
      <p:sp>
        <p:nvSpPr>
          <p:cNvPr id="8" name="Content Placeholder 7"/>
          <p:cNvSpPr>
            <a:spLocks noGrp="1"/>
          </p:cNvSpPr>
          <p:nvPr>
            <p:ph sz="quarter" idx="4"/>
          </p:nvPr>
        </p:nvSpPr>
        <p:spPr/>
        <p:txBody>
          <a:bodyPr/>
          <a:lstStyle/>
          <a:p>
            <a:r>
              <a:rPr lang="en-US" dirty="0"/>
              <a:t>Aggregate</a:t>
            </a:r>
          </a:p>
          <a:p>
            <a:endParaRPr lang="en-US" dirty="0"/>
          </a:p>
          <a:p>
            <a:r>
              <a:rPr lang="en-US" dirty="0"/>
              <a:t>Local Spatial Scale</a:t>
            </a:r>
          </a:p>
          <a:p>
            <a:pPr lvl="1"/>
            <a:r>
              <a:rPr lang="en-US" dirty="0"/>
              <a:t>Typically, a route or stop</a:t>
            </a:r>
          </a:p>
          <a:p>
            <a:pPr lvl="1"/>
            <a:endParaRPr lang="en-US" dirty="0"/>
          </a:p>
          <a:p>
            <a:r>
              <a:rPr lang="en-US" dirty="0"/>
              <a:t>Volume Analysis</a:t>
            </a:r>
          </a:p>
          <a:p>
            <a:pPr lvl="1"/>
            <a:r>
              <a:rPr lang="en-US" dirty="0"/>
              <a:t>Stop arrivals</a:t>
            </a:r>
          </a:p>
          <a:p>
            <a:pPr lvl="1"/>
            <a:r>
              <a:rPr lang="en-US" dirty="0"/>
              <a:t>Rail system studies</a:t>
            </a:r>
          </a:p>
          <a:p>
            <a:pPr lvl="1"/>
            <a:r>
              <a:rPr lang="en-US" dirty="0"/>
              <a:t>Ridership along route</a:t>
            </a:r>
          </a:p>
        </p:txBody>
      </p:sp>
    </p:spTree>
    <p:extLst>
      <p:ext uri="{BB962C8B-B14F-4D97-AF65-F5344CB8AC3E}">
        <p14:creationId xmlns:p14="http://schemas.microsoft.com/office/powerpoint/2010/main" val="697589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Data Collection</a:t>
            </a:r>
          </a:p>
        </p:txBody>
      </p:sp>
      <p:sp>
        <p:nvSpPr>
          <p:cNvPr id="6" name="Content Placeholder 5"/>
          <p:cNvSpPr>
            <a:spLocks noGrp="1"/>
          </p:cNvSpPr>
          <p:nvPr>
            <p:ph sz="half" idx="2"/>
          </p:nvPr>
        </p:nvSpPr>
        <p:spPr/>
        <p:txBody>
          <a:bodyPr/>
          <a:lstStyle/>
          <a:p>
            <a:r>
              <a:rPr lang="en-US" dirty="0"/>
              <a:t>O-D Survey</a:t>
            </a:r>
          </a:p>
          <a:p>
            <a:endParaRPr lang="en-US" dirty="0"/>
          </a:p>
          <a:p>
            <a:r>
              <a:rPr lang="en-US" dirty="0"/>
              <a:t>Region level estimates and assumptions for the future growth</a:t>
            </a:r>
          </a:p>
        </p:txBody>
      </p:sp>
      <p:sp>
        <p:nvSpPr>
          <p:cNvPr id="8" name="Content Placeholder 7"/>
          <p:cNvSpPr>
            <a:spLocks noGrp="1"/>
          </p:cNvSpPr>
          <p:nvPr>
            <p:ph sz="quarter" idx="4"/>
          </p:nvPr>
        </p:nvSpPr>
        <p:spPr/>
        <p:txBody>
          <a:bodyPr/>
          <a:lstStyle/>
          <a:p>
            <a:r>
              <a:rPr lang="en-US" dirty="0"/>
              <a:t>Route Opinion Survey</a:t>
            </a:r>
          </a:p>
          <a:p>
            <a:endParaRPr lang="en-US" dirty="0"/>
          </a:p>
          <a:p>
            <a:r>
              <a:rPr lang="en-US" dirty="0"/>
              <a:t>Route only estimates and assumptions for future growth</a:t>
            </a:r>
          </a:p>
        </p:txBody>
      </p:sp>
      <p:sp>
        <p:nvSpPr>
          <p:cNvPr id="15" name="Text Placeholder 4">
            <a:extLst>
              <a:ext uri="{FF2B5EF4-FFF2-40B4-BE49-F238E27FC236}">
                <a16:creationId xmlns:a16="http://schemas.microsoft.com/office/drawing/2014/main" id="{D2232191-EEB7-F1ED-2ABD-5D2D39165E4D}"/>
              </a:ext>
            </a:extLst>
          </p:cNvPr>
          <p:cNvSpPr>
            <a:spLocks noGrp="1"/>
          </p:cNvSpPr>
          <p:nvPr>
            <p:ph type="body" idx="1"/>
          </p:nvPr>
        </p:nvSpPr>
        <p:spPr>
          <a:xfrm>
            <a:off x="615950" y="1101725"/>
            <a:ext cx="4040188" cy="639762"/>
          </a:xfrm>
        </p:spPr>
        <p:txBody>
          <a:bodyPr>
            <a:normAutofit/>
          </a:bodyPr>
          <a:lstStyle/>
          <a:p>
            <a:r>
              <a:rPr lang="en-US" dirty="0">
                <a:solidFill>
                  <a:schemeClr val="accent1"/>
                </a:solidFill>
              </a:rPr>
              <a:t>System Demand Approach</a:t>
            </a:r>
          </a:p>
        </p:txBody>
      </p:sp>
      <p:sp>
        <p:nvSpPr>
          <p:cNvPr id="16" name="Text Placeholder 6">
            <a:extLst>
              <a:ext uri="{FF2B5EF4-FFF2-40B4-BE49-F238E27FC236}">
                <a16:creationId xmlns:a16="http://schemas.microsoft.com/office/drawing/2014/main" id="{6AD436AD-4112-1CD2-202E-F197395E441D}"/>
              </a:ext>
            </a:extLst>
          </p:cNvPr>
          <p:cNvSpPr>
            <a:spLocks noGrp="1"/>
          </p:cNvSpPr>
          <p:nvPr>
            <p:ph type="body" sz="quarter" idx="3"/>
          </p:nvPr>
        </p:nvSpPr>
        <p:spPr>
          <a:xfrm>
            <a:off x="4803775" y="914400"/>
            <a:ext cx="4187825" cy="827087"/>
          </a:xfrm>
        </p:spPr>
        <p:txBody>
          <a:bodyPr>
            <a:normAutofit/>
          </a:bodyPr>
          <a:lstStyle/>
          <a:p>
            <a:r>
              <a:rPr lang="en-US" dirty="0">
                <a:solidFill>
                  <a:schemeClr val="accent6">
                    <a:lumMod val="75000"/>
                  </a:schemeClr>
                </a:solidFill>
              </a:rPr>
              <a:t>Route Level Demand Approach</a:t>
            </a:r>
          </a:p>
        </p:txBody>
      </p:sp>
    </p:spTree>
    <p:extLst>
      <p:ext uri="{BB962C8B-B14F-4D97-AF65-F5344CB8AC3E}">
        <p14:creationId xmlns:p14="http://schemas.microsoft.com/office/powerpoint/2010/main" val="383048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of Understanding Ridership</a:t>
            </a:r>
          </a:p>
        </p:txBody>
      </p:sp>
      <p:sp>
        <p:nvSpPr>
          <p:cNvPr id="3" name="Content Placeholder 2"/>
          <p:cNvSpPr>
            <a:spLocks noGrp="1"/>
          </p:cNvSpPr>
          <p:nvPr>
            <p:ph idx="1"/>
          </p:nvPr>
        </p:nvSpPr>
        <p:spPr>
          <a:xfrm>
            <a:off x="609600" y="1447800"/>
            <a:ext cx="8153400" cy="4114801"/>
          </a:xfrm>
        </p:spPr>
        <p:txBody>
          <a:bodyPr>
            <a:normAutofit lnSpcReduction="10000"/>
          </a:bodyPr>
          <a:lstStyle/>
          <a:p>
            <a:r>
              <a:rPr lang="en-US" dirty="0"/>
              <a:t>Tells us which changes are worth the time and monetary investments</a:t>
            </a:r>
          </a:p>
          <a:p>
            <a:endParaRPr lang="en-US" dirty="0"/>
          </a:p>
          <a:p>
            <a:r>
              <a:rPr lang="en-US" dirty="0"/>
              <a:t>Helps us anticipate how transit system operations will evolve</a:t>
            </a:r>
          </a:p>
          <a:p>
            <a:endParaRPr lang="en-US" dirty="0"/>
          </a:p>
          <a:p>
            <a:r>
              <a:rPr lang="en-US" dirty="0"/>
              <a:t>Improves our planning process for selecting the best alternative</a:t>
            </a:r>
          </a:p>
        </p:txBody>
      </p:sp>
    </p:spTree>
    <p:extLst>
      <p:ext uri="{BB962C8B-B14F-4D97-AF65-F5344CB8AC3E}">
        <p14:creationId xmlns:p14="http://schemas.microsoft.com/office/powerpoint/2010/main" val="335258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 Choice of the Decision Maker</a:t>
            </a:r>
          </a:p>
        </p:txBody>
      </p:sp>
      <p:sp>
        <p:nvSpPr>
          <p:cNvPr id="3" name="Content Placeholder 2"/>
          <p:cNvSpPr>
            <a:spLocks noGrp="1"/>
          </p:cNvSpPr>
          <p:nvPr>
            <p:ph idx="1"/>
          </p:nvPr>
        </p:nvSpPr>
        <p:spPr/>
        <p:txBody>
          <a:bodyPr/>
          <a:lstStyle/>
          <a:p>
            <a:r>
              <a:rPr lang="en-US" dirty="0">
                <a:latin typeface="Corbel" pitchFamily="34" charset="0"/>
              </a:rPr>
              <a:t>n = Decision Maker</a:t>
            </a:r>
          </a:p>
          <a:p>
            <a:r>
              <a:rPr lang="en-US" dirty="0">
                <a:latin typeface="Corbel" pitchFamily="34" charset="0"/>
              </a:rPr>
              <a:t>Choice between J alternatives (j = 1,.., J)</a:t>
            </a:r>
          </a:p>
          <a:p>
            <a:r>
              <a:rPr lang="en-US" dirty="0">
                <a:latin typeface="Corbel" pitchFamily="34" charset="0"/>
              </a:rPr>
              <a:t>Utility n obtains for j is </a:t>
            </a:r>
            <a:r>
              <a:rPr lang="en-US" dirty="0" err="1">
                <a:latin typeface="Corbel" pitchFamily="34" charset="0"/>
              </a:rPr>
              <a:t>U</a:t>
            </a:r>
            <a:r>
              <a:rPr lang="en-US" baseline="-25000" dirty="0" err="1">
                <a:latin typeface="Corbel" pitchFamily="34" charset="0"/>
              </a:rPr>
              <a:t>nj</a:t>
            </a:r>
            <a:endParaRPr lang="en-US" dirty="0">
              <a:latin typeface="Corbel" pitchFamily="34" charset="0"/>
            </a:endParaRPr>
          </a:p>
          <a:p>
            <a:r>
              <a:rPr lang="en-US" dirty="0">
                <a:latin typeface="Corbel" pitchFamily="34" charset="0"/>
              </a:rPr>
              <a:t>Chooses alternative with MAX utility</a:t>
            </a:r>
          </a:p>
          <a:p>
            <a:r>
              <a:rPr lang="en-US" dirty="0">
                <a:latin typeface="Corbel" pitchFamily="34" charset="0"/>
              </a:rPr>
              <a:t>Choose </a:t>
            </a:r>
            <a:r>
              <a:rPr lang="en-US" dirty="0" err="1">
                <a:latin typeface="Corbel" pitchFamily="34" charset="0"/>
              </a:rPr>
              <a:t>i</a:t>
            </a:r>
            <a:r>
              <a:rPr lang="en-US" dirty="0">
                <a:latin typeface="Corbel" pitchFamily="34" charset="0"/>
              </a:rPr>
              <a:t> if </a:t>
            </a:r>
            <a:r>
              <a:rPr lang="en-US" dirty="0" err="1">
                <a:latin typeface="Corbel" pitchFamily="34" charset="0"/>
              </a:rPr>
              <a:t>U</a:t>
            </a:r>
            <a:r>
              <a:rPr lang="en-US" baseline="-25000" dirty="0" err="1">
                <a:latin typeface="Corbel" pitchFamily="34" charset="0"/>
              </a:rPr>
              <a:t>ni</a:t>
            </a:r>
            <a:r>
              <a:rPr lang="en-US" dirty="0">
                <a:latin typeface="Corbel" pitchFamily="34" charset="0"/>
              </a:rPr>
              <a:t> &gt; </a:t>
            </a:r>
            <a:r>
              <a:rPr lang="en-US" dirty="0" err="1">
                <a:latin typeface="Corbel" pitchFamily="34" charset="0"/>
              </a:rPr>
              <a:t>U</a:t>
            </a:r>
            <a:r>
              <a:rPr lang="en-US" baseline="-25000" dirty="0" err="1">
                <a:latin typeface="Corbel" pitchFamily="34" charset="0"/>
              </a:rPr>
              <a:t>nj</a:t>
            </a:r>
            <a:r>
              <a:rPr lang="en-US" dirty="0">
                <a:latin typeface="Corbel" pitchFamily="34" charset="0"/>
              </a:rPr>
              <a:t> for all j </a:t>
            </a:r>
            <a:r>
              <a:rPr lang="en-US" dirty="0">
                <a:latin typeface="Corbel" pitchFamily="34" charset="0"/>
                <a:ea typeface="Cambria Math"/>
              </a:rPr>
              <a:t>≠ </a:t>
            </a:r>
            <a:r>
              <a:rPr lang="en-US" dirty="0" err="1">
                <a:latin typeface="Corbel" pitchFamily="34" charset="0"/>
                <a:ea typeface="Cambria Math"/>
              </a:rPr>
              <a:t>i</a:t>
            </a:r>
            <a:endParaRPr lang="en-US" dirty="0">
              <a:latin typeface="Corbel" pitchFamily="34" charset="0"/>
            </a:endParaRPr>
          </a:p>
          <a:p>
            <a:pPr>
              <a:buNone/>
            </a:pPr>
            <a:endParaRPr lang="en-US" dirty="0"/>
          </a:p>
          <a:p>
            <a:endParaRPr lang="en-US"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5" name="Rectangle 3"/>
          <p:cNvSpPr>
            <a:spLocks noChangeArrowheads="1"/>
          </p:cNvSpPr>
          <p:nvPr/>
        </p:nvSpPr>
        <p:spPr bwMode="auto">
          <a:xfrm>
            <a:off x="45720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38919" name="Picture 7" descr="C:\Documents and Settings\Kari Watkins\Local Settings\Temporary Internet Files\Content.IE5\SJ39E9QZ\MCj04344110000[1].wmf"/>
          <p:cNvPicPr>
            <a:picLocks noChangeAspect="1" noChangeArrowheads="1"/>
          </p:cNvPicPr>
          <p:nvPr/>
        </p:nvPicPr>
        <p:blipFill>
          <a:blip r:embed="rId3" cstate="print"/>
          <a:srcRect/>
          <a:stretch>
            <a:fillRect/>
          </a:stretch>
        </p:blipFill>
        <p:spPr bwMode="auto">
          <a:xfrm>
            <a:off x="6248400" y="3800475"/>
            <a:ext cx="2311400" cy="2600325"/>
          </a:xfrm>
          <a:prstGeom prst="rect">
            <a:avLst/>
          </a:prstGeom>
          <a:noFill/>
        </p:spPr>
      </p:pic>
    </p:spTree>
    <p:extLst>
      <p:ext uri="{BB962C8B-B14F-4D97-AF65-F5344CB8AC3E}">
        <p14:creationId xmlns:p14="http://schemas.microsoft.com/office/powerpoint/2010/main" val="128418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Researcher</a:t>
            </a:r>
          </a:p>
        </p:txBody>
      </p:sp>
      <p:sp>
        <p:nvSpPr>
          <p:cNvPr id="3" name="Content Placeholder 2"/>
          <p:cNvSpPr>
            <a:spLocks noGrp="1"/>
          </p:cNvSpPr>
          <p:nvPr>
            <p:ph idx="1"/>
          </p:nvPr>
        </p:nvSpPr>
        <p:spPr/>
        <p:txBody>
          <a:bodyPr/>
          <a:lstStyle/>
          <a:p>
            <a:r>
              <a:rPr lang="en-US" dirty="0">
                <a:latin typeface="Corbel" pitchFamily="34" charset="0"/>
              </a:rPr>
              <a:t>Researcher does NOT know utility</a:t>
            </a:r>
          </a:p>
          <a:p>
            <a:r>
              <a:rPr lang="en-US" dirty="0">
                <a:latin typeface="Corbel" pitchFamily="34" charset="0"/>
              </a:rPr>
              <a:t>Observes attributes of alternatives (</a:t>
            </a:r>
            <a:r>
              <a:rPr lang="en-US" dirty="0" err="1">
                <a:latin typeface="Corbel" pitchFamily="34" charset="0"/>
              </a:rPr>
              <a:t>x</a:t>
            </a:r>
            <a:r>
              <a:rPr lang="en-US" baseline="-25000" dirty="0" err="1">
                <a:latin typeface="Corbel" pitchFamily="34" charset="0"/>
              </a:rPr>
              <a:t>nj</a:t>
            </a:r>
            <a:r>
              <a:rPr lang="en-US" dirty="0">
                <a:latin typeface="Corbel" pitchFamily="34" charset="0"/>
              </a:rPr>
              <a:t>)</a:t>
            </a:r>
          </a:p>
          <a:p>
            <a:r>
              <a:rPr lang="en-US" dirty="0">
                <a:latin typeface="Corbel" pitchFamily="34" charset="0"/>
              </a:rPr>
              <a:t>Characteristics of decision maker (</a:t>
            </a:r>
            <a:r>
              <a:rPr lang="en-US" dirty="0" err="1">
                <a:latin typeface="Corbel" pitchFamily="34" charset="0"/>
              </a:rPr>
              <a:t>s</a:t>
            </a:r>
            <a:r>
              <a:rPr lang="en-US" baseline="-25000" dirty="0" err="1">
                <a:latin typeface="Corbel" pitchFamily="34" charset="0"/>
              </a:rPr>
              <a:t>n</a:t>
            </a:r>
            <a:r>
              <a:rPr lang="en-US" dirty="0">
                <a:latin typeface="Corbel" pitchFamily="34" charset="0"/>
              </a:rPr>
              <a:t>)</a:t>
            </a:r>
          </a:p>
          <a:p>
            <a:r>
              <a:rPr lang="en-US" dirty="0" err="1">
                <a:latin typeface="Corbel" pitchFamily="34" charset="0"/>
              </a:rPr>
              <a:t>V</a:t>
            </a:r>
            <a:r>
              <a:rPr lang="en-US" baseline="-25000" dirty="0" err="1">
                <a:latin typeface="Corbel" pitchFamily="34" charset="0"/>
              </a:rPr>
              <a:t>nj</a:t>
            </a:r>
            <a:r>
              <a:rPr lang="en-US" dirty="0">
                <a:latin typeface="Corbel" pitchFamily="34" charset="0"/>
              </a:rPr>
              <a:t> = V(</a:t>
            </a:r>
            <a:r>
              <a:rPr lang="en-US" dirty="0" err="1">
                <a:latin typeface="Corbel" pitchFamily="34" charset="0"/>
              </a:rPr>
              <a:t>x</a:t>
            </a:r>
            <a:r>
              <a:rPr lang="en-US" baseline="-25000" dirty="0" err="1">
                <a:latin typeface="Corbel" pitchFamily="34" charset="0"/>
              </a:rPr>
              <a:t>nj</a:t>
            </a:r>
            <a:r>
              <a:rPr lang="en-US" dirty="0">
                <a:latin typeface="Corbel" pitchFamily="34" charset="0"/>
              </a:rPr>
              <a:t>, </a:t>
            </a:r>
            <a:r>
              <a:rPr lang="en-US" dirty="0" err="1">
                <a:latin typeface="Corbel" pitchFamily="34" charset="0"/>
              </a:rPr>
              <a:t>s</a:t>
            </a:r>
            <a:r>
              <a:rPr lang="en-US" baseline="-25000" dirty="0" err="1">
                <a:latin typeface="Corbel" pitchFamily="34" charset="0"/>
              </a:rPr>
              <a:t>n</a:t>
            </a:r>
            <a:r>
              <a:rPr lang="en-US" dirty="0">
                <a:latin typeface="Corbel" pitchFamily="34" charset="0"/>
              </a:rPr>
              <a:t>) for all j</a:t>
            </a:r>
          </a:p>
          <a:p>
            <a:endParaRPr lang="en-US" dirty="0"/>
          </a:p>
        </p:txBody>
      </p:sp>
      <p:pic>
        <p:nvPicPr>
          <p:cNvPr id="40963" name="Picture 3" descr="C:\Documents and Settings\Kari Watkins\Local Settings\Temporary Internet Files\Content.IE5\SJ39E9QZ\MCj04404280000[1].wmf"/>
          <p:cNvPicPr>
            <a:picLocks noChangeAspect="1" noChangeArrowheads="1"/>
          </p:cNvPicPr>
          <p:nvPr/>
        </p:nvPicPr>
        <p:blipFill>
          <a:blip r:embed="rId3" cstate="print"/>
          <a:srcRect/>
          <a:stretch>
            <a:fillRect/>
          </a:stretch>
        </p:blipFill>
        <p:spPr bwMode="auto">
          <a:xfrm>
            <a:off x="6172200" y="3681282"/>
            <a:ext cx="2727325" cy="2871918"/>
          </a:xfrm>
          <a:prstGeom prst="rect">
            <a:avLst/>
          </a:prstGeom>
          <a:noFill/>
        </p:spPr>
      </p:pic>
    </p:spTree>
    <p:extLst>
      <p:ext uri="{BB962C8B-B14F-4D97-AF65-F5344CB8AC3E}">
        <p14:creationId xmlns:p14="http://schemas.microsoft.com/office/powerpoint/2010/main" val="271815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Random Utility Models</a:t>
            </a:r>
          </a:p>
        </p:txBody>
      </p:sp>
      <p:sp>
        <p:nvSpPr>
          <p:cNvPr id="3" name="Content Placeholder 2"/>
          <p:cNvSpPr>
            <a:spLocks noGrp="1"/>
          </p:cNvSpPr>
          <p:nvPr>
            <p:ph idx="1"/>
          </p:nvPr>
        </p:nvSpPr>
        <p:spPr/>
        <p:txBody>
          <a:bodyPr>
            <a:normAutofit/>
          </a:bodyPr>
          <a:lstStyle/>
          <a:p>
            <a:r>
              <a:rPr lang="en-US" dirty="0" err="1">
                <a:latin typeface="Corbel" pitchFamily="34" charset="0"/>
              </a:rPr>
              <a:t>U</a:t>
            </a:r>
            <a:r>
              <a:rPr lang="en-US" baseline="-25000" dirty="0" err="1">
                <a:latin typeface="Corbel" pitchFamily="34" charset="0"/>
              </a:rPr>
              <a:t>nj</a:t>
            </a:r>
            <a:r>
              <a:rPr lang="en-US" dirty="0">
                <a:latin typeface="Corbel" pitchFamily="34" charset="0"/>
              </a:rPr>
              <a:t> = </a:t>
            </a:r>
            <a:r>
              <a:rPr lang="en-US" dirty="0" err="1">
                <a:latin typeface="Corbel" pitchFamily="34" charset="0"/>
              </a:rPr>
              <a:t>V</a:t>
            </a:r>
            <a:r>
              <a:rPr lang="en-US" baseline="-25000" dirty="0" err="1">
                <a:latin typeface="Corbel" pitchFamily="34" charset="0"/>
              </a:rPr>
              <a:t>nj</a:t>
            </a:r>
            <a:r>
              <a:rPr lang="en-US" dirty="0">
                <a:latin typeface="Corbel" pitchFamily="34" charset="0"/>
              </a:rPr>
              <a:t> + </a:t>
            </a:r>
            <a:r>
              <a:rPr lang="el-GR" dirty="0">
                <a:latin typeface="Corbel" pitchFamily="34" charset="0"/>
              </a:rPr>
              <a:t>ε</a:t>
            </a:r>
            <a:r>
              <a:rPr lang="en-US" baseline="-25000" dirty="0" err="1">
                <a:latin typeface="Corbel" pitchFamily="34" charset="0"/>
              </a:rPr>
              <a:t>nj</a:t>
            </a:r>
            <a:endParaRPr lang="en-US" baseline="-25000" dirty="0">
              <a:latin typeface="Corbel" pitchFamily="34" charset="0"/>
            </a:endParaRPr>
          </a:p>
          <a:p>
            <a:pPr>
              <a:buNone/>
            </a:pPr>
            <a:r>
              <a:rPr lang="en-US" baseline="-25000" dirty="0">
                <a:latin typeface="Corbel" pitchFamily="34" charset="0"/>
              </a:rPr>
              <a:t>	</a:t>
            </a:r>
            <a:r>
              <a:rPr lang="en-US" dirty="0" err="1">
                <a:latin typeface="Corbel" pitchFamily="34" charset="0"/>
              </a:rPr>
              <a:t>U</a:t>
            </a:r>
            <a:r>
              <a:rPr lang="en-US" baseline="-25000" dirty="0" err="1">
                <a:latin typeface="Corbel" pitchFamily="34" charset="0"/>
              </a:rPr>
              <a:t>nj</a:t>
            </a:r>
            <a:r>
              <a:rPr lang="en-US" dirty="0">
                <a:latin typeface="Corbel" pitchFamily="34" charset="0"/>
              </a:rPr>
              <a:t> = </a:t>
            </a:r>
            <a:r>
              <a:rPr lang="el-GR" dirty="0">
                <a:latin typeface="Corbel" pitchFamily="34" charset="0"/>
              </a:rPr>
              <a:t>α</a:t>
            </a:r>
            <a:r>
              <a:rPr lang="en-US" baseline="-25000" dirty="0" err="1">
                <a:latin typeface="Corbel" pitchFamily="34" charset="0"/>
              </a:rPr>
              <a:t>j</a:t>
            </a:r>
            <a:r>
              <a:rPr lang="en-US" dirty="0" err="1">
                <a:latin typeface="Corbel" pitchFamily="34" charset="0"/>
              </a:rPr>
              <a:t>X</a:t>
            </a:r>
            <a:r>
              <a:rPr lang="en-US" baseline="-25000" dirty="0" err="1">
                <a:latin typeface="Corbel" pitchFamily="34" charset="0"/>
              </a:rPr>
              <a:t>nj</a:t>
            </a:r>
            <a:r>
              <a:rPr lang="en-US" dirty="0">
                <a:latin typeface="Corbel" pitchFamily="34" charset="0"/>
              </a:rPr>
              <a:t> + </a:t>
            </a:r>
            <a:r>
              <a:rPr lang="el-GR" dirty="0">
                <a:latin typeface="Corbel" pitchFamily="34" charset="0"/>
              </a:rPr>
              <a:t>β</a:t>
            </a:r>
            <a:r>
              <a:rPr lang="en-US" baseline="-25000" dirty="0" err="1">
                <a:latin typeface="Corbel" pitchFamily="34" charset="0"/>
              </a:rPr>
              <a:t>j</a:t>
            </a:r>
            <a:r>
              <a:rPr lang="en-US" dirty="0" err="1">
                <a:latin typeface="Corbel" pitchFamily="34" charset="0"/>
              </a:rPr>
              <a:t>Z</a:t>
            </a:r>
            <a:r>
              <a:rPr lang="en-US" baseline="-25000" dirty="0" err="1">
                <a:latin typeface="Corbel" pitchFamily="34" charset="0"/>
              </a:rPr>
              <a:t>nj</a:t>
            </a:r>
            <a:r>
              <a:rPr lang="en-US" dirty="0">
                <a:latin typeface="Corbel" pitchFamily="34" charset="0"/>
              </a:rPr>
              <a:t> + … + </a:t>
            </a:r>
            <a:r>
              <a:rPr lang="el-GR" dirty="0">
                <a:latin typeface="Corbel" pitchFamily="34" charset="0"/>
              </a:rPr>
              <a:t>ε</a:t>
            </a:r>
            <a:r>
              <a:rPr lang="en-US" baseline="-25000" dirty="0" err="1">
                <a:latin typeface="Corbel" pitchFamily="34" charset="0"/>
              </a:rPr>
              <a:t>nj</a:t>
            </a:r>
            <a:endParaRPr lang="en-US" baseline="-25000" dirty="0">
              <a:latin typeface="Corbel" pitchFamily="34" charset="0"/>
            </a:endParaRPr>
          </a:p>
          <a:p>
            <a:pPr>
              <a:buNone/>
            </a:pPr>
            <a:r>
              <a:rPr lang="en-US" dirty="0">
                <a:latin typeface="Corbel" pitchFamily="34" charset="0"/>
              </a:rPr>
              <a:t>	</a:t>
            </a:r>
          </a:p>
          <a:p>
            <a:r>
              <a:rPr lang="en-US" dirty="0" err="1">
                <a:latin typeface="Corbel" pitchFamily="34" charset="0"/>
              </a:rPr>
              <a:t>U</a:t>
            </a:r>
            <a:r>
              <a:rPr lang="en-US" baseline="-25000" dirty="0" err="1">
                <a:latin typeface="Corbel" pitchFamily="34" charset="0"/>
              </a:rPr>
              <a:t>nj</a:t>
            </a:r>
            <a:r>
              <a:rPr lang="en-US" dirty="0">
                <a:latin typeface="Corbel" pitchFamily="34" charset="0"/>
              </a:rPr>
              <a:t> is linear function to determine outcome j for observation n</a:t>
            </a:r>
          </a:p>
          <a:p>
            <a:r>
              <a:rPr lang="el-GR" dirty="0">
                <a:latin typeface="Corbel"/>
              </a:rPr>
              <a:t>α</a:t>
            </a:r>
            <a:r>
              <a:rPr lang="en-US" baseline="-25000" dirty="0">
                <a:latin typeface="Corbel"/>
              </a:rPr>
              <a:t>j</a:t>
            </a:r>
            <a:r>
              <a:rPr lang="en-US" dirty="0">
                <a:latin typeface="Corbel"/>
              </a:rPr>
              <a:t> and </a:t>
            </a:r>
            <a:r>
              <a:rPr lang="el-GR" dirty="0">
                <a:latin typeface="Corbel"/>
              </a:rPr>
              <a:t>β</a:t>
            </a:r>
            <a:r>
              <a:rPr lang="en-US" baseline="-25000" dirty="0">
                <a:latin typeface="Corbel"/>
              </a:rPr>
              <a:t>j</a:t>
            </a:r>
            <a:r>
              <a:rPr lang="en-US" dirty="0">
                <a:latin typeface="Corbel"/>
              </a:rPr>
              <a:t> are parameters for outcome j</a:t>
            </a:r>
            <a:endParaRPr lang="en-US" baseline="-25000" dirty="0">
              <a:latin typeface="Corbel"/>
            </a:endParaRPr>
          </a:p>
          <a:p>
            <a:r>
              <a:rPr lang="en-US" dirty="0" err="1">
                <a:latin typeface="Corbel"/>
              </a:rPr>
              <a:t>X</a:t>
            </a:r>
            <a:r>
              <a:rPr lang="en-US" baseline="-25000" dirty="0" err="1">
                <a:latin typeface="Corbel"/>
              </a:rPr>
              <a:t>nj</a:t>
            </a:r>
            <a:r>
              <a:rPr lang="en-US" dirty="0">
                <a:latin typeface="Corbel"/>
              </a:rPr>
              <a:t> and </a:t>
            </a:r>
            <a:r>
              <a:rPr lang="en-US" dirty="0" err="1">
                <a:latin typeface="Corbel"/>
              </a:rPr>
              <a:t>Z</a:t>
            </a:r>
            <a:r>
              <a:rPr lang="en-US" baseline="-25000" dirty="0" err="1">
                <a:latin typeface="Corbel"/>
              </a:rPr>
              <a:t>nj</a:t>
            </a:r>
            <a:r>
              <a:rPr lang="en-US" dirty="0">
                <a:latin typeface="Corbel"/>
              </a:rPr>
              <a:t> are observable characteristics</a:t>
            </a:r>
          </a:p>
          <a:p>
            <a:r>
              <a:rPr lang="el-GR" dirty="0">
                <a:latin typeface="Corbel"/>
              </a:rPr>
              <a:t>ε</a:t>
            </a:r>
            <a:r>
              <a:rPr lang="en-US" baseline="-25000" dirty="0" err="1">
                <a:latin typeface="Corbel"/>
              </a:rPr>
              <a:t>nj</a:t>
            </a:r>
            <a:r>
              <a:rPr lang="en-US" baseline="-25000" dirty="0">
                <a:latin typeface="Corbel"/>
              </a:rPr>
              <a:t> </a:t>
            </a:r>
            <a:r>
              <a:rPr lang="en-US" dirty="0">
                <a:latin typeface="Corbel"/>
              </a:rPr>
              <a:t>is an error term</a:t>
            </a:r>
          </a:p>
        </p:txBody>
      </p:sp>
    </p:spTree>
    <p:extLst>
      <p:ext uri="{BB962C8B-B14F-4D97-AF65-F5344CB8AC3E}">
        <p14:creationId xmlns:p14="http://schemas.microsoft.com/office/powerpoint/2010/main" val="71071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Discrete Choice Models</a:t>
            </a:r>
          </a:p>
        </p:txBody>
      </p:sp>
      <p:sp>
        <p:nvSpPr>
          <p:cNvPr id="3" name="Content Placeholder 2"/>
          <p:cNvSpPr>
            <a:spLocks noGrp="1"/>
          </p:cNvSpPr>
          <p:nvPr>
            <p:ph idx="1"/>
          </p:nvPr>
        </p:nvSpPr>
        <p:spPr/>
        <p:txBody>
          <a:bodyPr>
            <a:normAutofit/>
          </a:bodyPr>
          <a:lstStyle/>
          <a:p>
            <a:r>
              <a:rPr lang="en-US" dirty="0"/>
              <a:t>Binary = 2 choices</a:t>
            </a:r>
          </a:p>
          <a:p>
            <a:r>
              <a:rPr lang="en-US" dirty="0"/>
              <a:t>Multinomial = 3 or more choices</a:t>
            </a:r>
          </a:p>
          <a:p>
            <a:endParaRPr lang="en-US" dirty="0"/>
          </a:p>
          <a:p>
            <a:r>
              <a:rPr lang="en-US" dirty="0" err="1"/>
              <a:t>Logit</a:t>
            </a:r>
            <a:endParaRPr lang="en-US" dirty="0"/>
          </a:p>
          <a:p>
            <a:r>
              <a:rPr lang="en-US" dirty="0"/>
              <a:t>GEV</a:t>
            </a:r>
          </a:p>
          <a:p>
            <a:r>
              <a:rPr lang="en-US" dirty="0" err="1"/>
              <a:t>Probit</a:t>
            </a:r>
            <a:endParaRPr lang="en-US" dirty="0"/>
          </a:p>
          <a:p>
            <a:r>
              <a:rPr lang="en-US" dirty="0"/>
              <a:t>Mixed </a:t>
            </a:r>
            <a:r>
              <a:rPr lang="en-US" dirty="0" err="1"/>
              <a:t>Logit</a:t>
            </a:r>
            <a:endParaRPr lang="en-US" dirty="0"/>
          </a:p>
          <a:p>
            <a:endParaRPr lang="en-US" dirty="0"/>
          </a:p>
        </p:txBody>
      </p:sp>
      <p:sp>
        <p:nvSpPr>
          <p:cNvPr id="4" name="TextBox 3"/>
          <p:cNvSpPr txBox="1"/>
          <p:nvPr/>
        </p:nvSpPr>
        <p:spPr>
          <a:xfrm>
            <a:off x="4381500" y="3470701"/>
            <a:ext cx="1678665" cy="830997"/>
          </a:xfrm>
          <a:prstGeom prst="rect">
            <a:avLst/>
          </a:prstGeom>
          <a:noFill/>
        </p:spPr>
        <p:txBody>
          <a:bodyPr wrap="square" rtlCol="0" anchor="ctr">
            <a:spAutoFit/>
          </a:bodyPr>
          <a:lstStyle/>
          <a:p>
            <a:r>
              <a:rPr lang="el-GR" sz="4800" dirty="0">
                <a:latin typeface="Corbel"/>
              </a:rPr>
              <a:t>ε</a:t>
            </a:r>
            <a:r>
              <a:rPr lang="en-US" sz="4800" baseline="-25000" dirty="0" err="1">
                <a:latin typeface="Corbel"/>
              </a:rPr>
              <a:t>nj</a:t>
            </a:r>
            <a:endParaRPr lang="en-US" sz="4800" baseline="-25000" dirty="0"/>
          </a:p>
        </p:txBody>
      </p:sp>
      <p:sp>
        <p:nvSpPr>
          <p:cNvPr id="6" name="Right Brace 5">
            <a:extLst>
              <a:ext uri="{FF2B5EF4-FFF2-40B4-BE49-F238E27FC236}">
                <a16:creationId xmlns:a16="http://schemas.microsoft.com/office/drawing/2014/main" id="{97E2B6CC-8DB6-D031-9AF0-4D88832B2ABB}"/>
              </a:ext>
            </a:extLst>
          </p:cNvPr>
          <p:cNvSpPr/>
          <p:nvPr/>
        </p:nvSpPr>
        <p:spPr>
          <a:xfrm>
            <a:off x="3352800" y="2869287"/>
            <a:ext cx="685800" cy="2312313"/>
          </a:xfrm>
          <a:prstGeom prst="rightBrace">
            <a:avLst>
              <a:gd name="adj1" fmla="val 8333"/>
              <a:gd name="adj2" fmla="val 48142"/>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257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Logit</a:t>
            </a:r>
            <a:r>
              <a:rPr lang="en-US" dirty="0"/>
              <a:t> Choice Model</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114550"/>
            <a:ext cx="3381375" cy="230505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4724400"/>
            <a:ext cx="4905375" cy="1428750"/>
          </a:xfrm>
          <a:prstGeom prst="rect">
            <a:avLst/>
          </a:prstGeom>
          <a:noFill/>
        </p:spPr>
      </p:pic>
    </p:spTree>
    <p:extLst>
      <p:ext uri="{BB962C8B-B14F-4D97-AF65-F5344CB8AC3E}">
        <p14:creationId xmlns:p14="http://schemas.microsoft.com/office/powerpoint/2010/main" val="295872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en-US" dirty="0" err="1"/>
              <a:t>Logit</a:t>
            </a:r>
            <a:r>
              <a:rPr lang="en-US" dirty="0"/>
              <a:t> Choice Model</a:t>
            </a:r>
          </a:p>
        </p:txBody>
      </p:sp>
      <p:graphicFrame>
        <p:nvGraphicFramePr>
          <p:cNvPr id="21" name="Content Placeholder 20"/>
          <p:cNvGraphicFramePr>
            <a:graphicFrameLocks noGrp="1"/>
          </p:cNvGraphicFramePr>
          <p:nvPr>
            <p:ph sz="half" idx="1"/>
          </p:nvPr>
        </p:nvGraphicFramePr>
        <p:xfrm>
          <a:off x="642257" y="1690688"/>
          <a:ext cx="4038600"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3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53025" y="1676400"/>
            <a:ext cx="3048000" cy="790575"/>
          </a:xfrm>
          <a:prstGeom prst="rect">
            <a:avLst/>
          </a:prstGeom>
          <a:noFill/>
        </p:spPr>
      </p:pic>
      <p:pic>
        <p:nvPicPr>
          <p:cNvPr id="103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53025" y="2971800"/>
            <a:ext cx="3076575" cy="790575"/>
          </a:xfrm>
          <a:prstGeom prst="rect">
            <a:avLst/>
          </a:prstGeom>
          <a:noFill/>
        </p:spPr>
      </p:pic>
      <p:pic>
        <p:nvPicPr>
          <p:cNvPr id="103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53025" y="4343400"/>
            <a:ext cx="3057525" cy="790575"/>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203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0" y="2828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410200" y="5867400"/>
            <a:ext cx="2552700" cy="447675"/>
          </a:xfrm>
          <a:prstGeom prst="rect">
            <a:avLst/>
          </a:prstGeom>
          <a:noFill/>
        </p:spPr>
      </p:pic>
      <p:sp>
        <p:nvSpPr>
          <p:cNvPr id="26627"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0046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Utility Equation</a:t>
            </a:r>
          </a:p>
        </p:txBody>
      </p:sp>
      <p:sp>
        <p:nvSpPr>
          <p:cNvPr id="3" name="Content Placeholder 2"/>
          <p:cNvSpPr>
            <a:spLocks noGrp="1"/>
          </p:cNvSpPr>
          <p:nvPr>
            <p:ph idx="1"/>
          </p:nvPr>
        </p:nvSpPr>
        <p:spPr/>
        <p:txBody>
          <a:bodyPr/>
          <a:lstStyle/>
          <a:p>
            <a:r>
              <a:rPr lang="en-US" dirty="0"/>
              <a:t>Characteristics of the Trip Maker</a:t>
            </a:r>
          </a:p>
          <a:p>
            <a:pPr>
              <a:buNone/>
            </a:pPr>
            <a:r>
              <a:rPr lang="en-US" dirty="0"/>
              <a:t>		(income, gender, age, HH size, # cars)</a:t>
            </a:r>
          </a:p>
          <a:p>
            <a:r>
              <a:rPr lang="en-US" dirty="0"/>
              <a:t>Attributes of the Mode</a:t>
            </a:r>
          </a:p>
          <a:p>
            <a:pPr>
              <a:buNone/>
            </a:pPr>
            <a:r>
              <a:rPr lang="en-US" dirty="0"/>
              <a:t>		(travel time &amp; cost, others)</a:t>
            </a:r>
          </a:p>
        </p:txBody>
      </p:sp>
    </p:spTree>
    <p:extLst>
      <p:ext uri="{BB962C8B-B14F-4D97-AF65-F5344CB8AC3E}">
        <p14:creationId xmlns:p14="http://schemas.microsoft.com/office/powerpoint/2010/main" val="9330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Utility Variable Types</a:t>
            </a:r>
          </a:p>
        </p:txBody>
      </p:sp>
      <p:sp>
        <p:nvSpPr>
          <p:cNvPr id="3" name="Content Placeholder 2"/>
          <p:cNvSpPr>
            <a:spLocks noGrp="1"/>
          </p:cNvSpPr>
          <p:nvPr>
            <p:ph idx="1"/>
          </p:nvPr>
        </p:nvSpPr>
        <p:spPr/>
        <p:txBody>
          <a:bodyPr>
            <a:normAutofit/>
          </a:bodyPr>
          <a:lstStyle/>
          <a:p>
            <a:r>
              <a:rPr lang="en-US" dirty="0"/>
              <a:t>Generic variables</a:t>
            </a:r>
          </a:p>
          <a:p>
            <a:pPr lvl="1"/>
            <a:r>
              <a:rPr lang="en-US" dirty="0"/>
              <a:t>multiple utility functions with same parameter</a:t>
            </a:r>
          </a:p>
          <a:p>
            <a:r>
              <a:rPr lang="en-US" dirty="0"/>
              <a:t>Alternative specific variable</a:t>
            </a:r>
          </a:p>
          <a:p>
            <a:pPr lvl="1"/>
            <a:r>
              <a:rPr lang="en-US" dirty="0"/>
              <a:t>multiple utility functions with different parameters</a:t>
            </a:r>
          </a:p>
          <a:p>
            <a:r>
              <a:rPr lang="en-US" dirty="0"/>
              <a:t>Alternative specific constants</a:t>
            </a:r>
          </a:p>
          <a:p>
            <a:pPr lvl="1"/>
            <a:r>
              <a:rPr lang="en-US" dirty="0"/>
              <a:t>constant for all alternatives but one</a:t>
            </a:r>
          </a:p>
          <a:p>
            <a:r>
              <a:rPr lang="en-US" dirty="0"/>
              <a:t>Socioeconomic variables </a:t>
            </a:r>
          </a:p>
          <a:p>
            <a:pPr lvl="1"/>
            <a:r>
              <a:rPr lang="en-US" dirty="0"/>
              <a:t>alternative-specific </a:t>
            </a:r>
          </a:p>
          <a:p>
            <a:pPr lvl="1"/>
            <a:r>
              <a:rPr lang="en-US" dirty="0"/>
              <a:t>combination with system variable</a:t>
            </a:r>
          </a:p>
        </p:txBody>
      </p:sp>
    </p:spTree>
    <p:extLst>
      <p:ext uri="{BB962C8B-B14F-4D97-AF65-F5344CB8AC3E}">
        <p14:creationId xmlns:p14="http://schemas.microsoft.com/office/powerpoint/2010/main" val="234635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Estimation</a:t>
            </a:r>
          </a:p>
        </p:txBody>
      </p:sp>
      <p:sp>
        <p:nvSpPr>
          <p:cNvPr id="3" name="Content Placeholder 2"/>
          <p:cNvSpPr>
            <a:spLocks noGrp="1"/>
          </p:cNvSpPr>
          <p:nvPr>
            <p:ph idx="1"/>
          </p:nvPr>
        </p:nvSpPr>
        <p:spPr/>
        <p:txBody>
          <a:bodyPr/>
          <a:lstStyle/>
          <a:p>
            <a:r>
              <a:rPr lang="en-US" dirty="0"/>
              <a:t>Survey Data</a:t>
            </a:r>
          </a:p>
          <a:p>
            <a:pPr lvl="1"/>
            <a:r>
              <a:rPr lang="en-US" dirty="0"/>
              <a:t>On-board transit surveys</a:t>
            </a:r>
          </a:p>
          <a:p>
            <a:pPr lvl="1"/>
            <a:r>
              <a:rPr lang="en-US" dirty="0"/>
              <a:t>Revealed and stated preference surveys</a:t>
            </a:r>
          </a:p>
          <a:p>
            <a:r>
              <a:rPr lang="en-US" dirty="0"/>
              <a:t>Software</a:t>
            </a:r>
          </a:p>
          <a:p>
            <a:pPr lvl="1"/>
            <a:r>
              <a:rPr lang="en-US" dirty="0" err="1"/>
              <a:t>Limdep</a:t>
            </a:r>
            <a:r>
              <a:rPr lang="en-US" dirty="0"/>
              <a:t> – frequently used</a:t>
            </a:r>
          </a:p>
          <a:p>
            <a:pPr lvl="1"/>
            <a:r>
              <a:rPr lang="en-US" dirty="0" err="1"/>
              <a:t>Biogeme</a:t>
            </a:r>
            <a:r>
              <a:rPr lang="en-US" dirty="0"/>
              <a:t> – open-source freeware</a:t>
            </a:r>
          </a:p>
        </p:txBody>
      </p:sp>
    </p:spTree>
    <p:extLst>
      <p:ext uri="{BB962C8B-B14F-4D97-AF65-F5344CB8AC3E}">
        <p14:creationId xmlns:p14="http://schemas.microsoft.com/office/powerpoint/2010/main" val="2870977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 Choice Example</a:t>
            </a:r>
          </a:p>
        </p:txBody>
      </p:sp>
      <p:sp>
        <p:nvSpPr>
          <p:cNvPr id="3" name="Content Placeholder 2"/>
          <p:cNvSpPr>
            <a:spLocks noGrp="1"/>
          </p:cNvSpPr>
          <p:nvPr>
            <p:ph idx="1"/>
          </p:nvPr>
        </p:nvSpPr>
        <p:spPr>
          <a:xfrm>
            <a:off x="685800" y="1600200"/>
            <a:ext cx="8458200" cy="4876800"/>
          </a:xfrm>
        </p:spPr>
        <p:txBody>
          <a:bodyPr>
            <a:normAutofit fontScale="70000" lnSpcReduction="20000"/>
          </a:bodyPr>
          <a:lstStyle/>
          <a:p>
            <a:endParaRPr lang="en-US" dirty="0"/>
          </a:p>
          <a:p>
            <a:endParaRPr lang="en-US" dirty="0"/>
          </a:p>
          <a:p>
            <a:endParaRPr lang="en-US" dirty="0"/>
          </a:p>
          <a:p>
            <a:endParaRPr lang="en-US" dirty="0"/>
          </a:p>
          <a:p>
            <a:endParaRPr lang="en-US" dirty="0"/>
          </a:p>
          <a:p>
            <a:endParaRPr lang="en-US" dirty="0"/>
          </a:p>
          <a:p>
            <a:pPr>
              <a:buNone/>
            </a:pPr>
            <a:endParaRPr lang="en-US" dirty="0"/>
          </a:p>
          <a:p>
            <a:pPr>
              <a:buNone/>
            </a:pPr>
            <a:r>
              <a:rPr lang="en-US" dirty="0"/>
              <a:t>Costs: Auto operating = $0.18 / mi</a:t>
            </a:r>
          </a:p>
          <a:p>
            <a:pPr>
              <a:buNone/>
            </a:pPr>
            <a:endParaRPr lang="en-US" dirty="0"/>
          </a:p>
          <a:p>
            <a:pPr>
              <a:buNone/>
            </a:pPr>
            <a:r>
              <a:rPr lang="en-US" dirty="0"/>
              <a:t>		Parking = $10</a:t>
            </a:r>
          </a:p>
          <a:p>
            <a:pPr>
              <a:buNone/>
            </a:pPr>
            <a:r>
              <a:rPr lang="en-US" dirty="0"/>
              <a:t>		Bus = $1.50</a:t>
            </a:r>
          </a:p>
          <a:p>
            <a:pPr>
              <a:buNone/>
            </a:pPr>
            <a:endParaRPr lang="en-US" dirty="0"/>
          </a:p>
          <a:p>
            <a:pPr>
              <a:buNone/>
            </a:pPr>
            <a:r>
              <a:rPr lang="en-US" dirty="0"/>
              <a:t>     	</a:t>
            </a:r>
            <a:r>
              <a:rPr lang="en-US" dirty="0" err="1"/>
              <a:t>U</a:t>
            </a:r>
            <a:r>
              <a:rPr lang="en-US" baseline="-25000" dirty="0" err="1"/>
              <a:t>auto</a:t>
            </a:r>
            <a:r>
              <a:rPr lang="en-US" dirty="0"/>
              <a:t> = -0.028 * time (in min) – 0.004 * cost (in cents)</a:t>
            </a:r>
          </a:p>
          <a:p>
            <a:pPr>
              <a:buNone/>
            </a:pPr>
            <a:r>
              <a:rPr lang="en-US" dirty="0"/>
              <a:t>	</a:t>
            </a:r>
            <a:r>
              <a:rPr lang="en-US" dirty="0" err="1"/>
              <a:t>U</a:t>
            </a:r>
            <a:r>
              <a:rPr lang="en-US" baseline="-25000" dirty="0" err="1"/>
              <a:t>bus</a:t>
            </a:r>
            <a:r>
              <a:rPr lang="en-US" dirty="0"/>
              <a:t> = -0.028 * time (in min) – 0.004 * cost (in cents) – 4.52</a:t>
            </a:r>
          </a:p>
          <a:p>
            <a:pPr>
              <a:buNone/>
            </a:pPr>
            <a:endParaRPr lang="en-US" dirty="0"/>
          </a:p>
        </p:txBody>
      </p:sp>
      <p:sp>
        <p:nvSpPr>
          <p:cNvPr id="4" name="Oval 3"/>
          <p:cNvSpPr/>
          <p:nvPr/>
        </p:nvSpPr>
        <p:spPr>
          <a:xfrm>
            <a:off x="1447800" y="18288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TAZ 1</a:t>
            </a:r>
          </a:p>
        </p:txBody>
      </p:sp>
      <p:sp>
        <p:nvSpPr>
          <p:cNvPr id="7" name="Oval 6"/>
          <p:cNvSpPr/>
          <p:nvPr/>
        </p:nvSpPr>
        <p:spPr>
          <a:xfrm>
            <a:off x="6400800" y="19050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TAZ 2</a:t>
            </a:r>
          </a:p>
        </p:txBody>
      </p:sp>
      <p:cxnSp>
        <p:nvCxnSpPr>
          <p:cNvPr id="9" name="Curved Connector 8"/>
          <p:cNvCxnSpPr>
            <a:stCxn id="4" idx="7"/>
            <a:endCxn id="7" idx="1"/>
          </p:cNvCxnSpPr>
          <p:nvPr/>
        </p:nvCxnSpPr>
        <p:spPr>
          <a:xfrm rot="16200000" flipH="1">
            <a:off x="4610100" y="114299"/>
            <a:ext cx="76200" cy="3929252"/>
          </a:xfrm>
          <a:prstGeom prst="curvedConnector3">
            <a:avLst>
              <a:gd name="adj1" fmla="val -578248"/>
            </a:avLst>
          </a:prstGeom>
          <a:ln w="5715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4" idx="5"/>
            <a:endCxn id="7" idx="3"/>
          </p:cNvCxnSpPr>
          <p:nvPr/>
        </p:nvCxnSpPr>
        <p:spPr>
          <a:xfrm rot="16200000" flipH="1">
            <a:off x="4610100" y="1138049"/>
            <a:ext cx="76200" cy="3929252"/>
          </a:xfrm>
          <a:prstGeom prst="curvedConnector3">
            <a:avLst>
              <a:gd name="adj1" fmla="val 678248"/>
            </a:avLst>
          </a:prstGeom>
          <a:ln w="57150">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1600200"/>
            <a:ext cx="1164101" cy="923330"/>
          </a:xfrm>
          <a:prstGeom prst="rect">
            <a:avLst/>
          </a:prstGeom>
          <a:noFill/>
        </p:spPr>
        <p:txBody>
          <a:bodyPr wrap="none" rtlCol="0">
            <a:spAutoFit/>
          </a:bodyPr>
          <a:lstStyle/>
          <a:p>
            <a:r>
              <a:rPr lang="en-US" u="sng" dirty="0"/>
              <a:t>Auto</a:t>
            </a:r>
          </a:p>
          <a:p>
            <a:r>
              <a:rPr lang="en-US" dirty="0"/>
              <a:t>8 miles</a:t>
            </a:r>
          </a:p>
          <a:p>
            <a:r>
              <a:rPr lang="en-US" dirty="0"/>
              <a:t>25 minutes</a:t>
            </a:r>
          </a:p>
        </p:txBody>
      </p:sp>
      <p:sp>
        <p:nvSpPr>
          <p:cNvPr id="13" name="TextBox 12"/>
          <p:cNvSpPr txBox="1"/>
          <p:nvPr/>
        </p:nvSpPr>
        <p:spPr>
          <a:xfrm>
            <a:off x="4169899" y="2667000"/>
            <a:ext cx="1164101" cy="923330"/>
          </a:xfrm>
          <a:prstGeom prst="rect">
            <a:avLst/>
          </a:prstGeom>
          <a:noFill/>
        </p:spPr>
        <p:txBody>
          <a:bodyPr wrap="none" rtlCol="0">
            <a:spAutoFit/>
          </a:bodyPr>
          <a:lstStyle/>
          <a:p>
            <a:r>
              <a:rPr lang="en-US" u="sng" dirty="0"/>
              <a:t>Bus</a:t>
            </a:r>
          </a:p>
          <a:p>
            <a:r>
              <a:rPr lang="en-US" dirty="0"/>
              <a:t>9 miles</a:t>
            </a:r>
          </a:p>
          <a:p>
            <a:r>
              <a:rPr lang="en-US" dirty="0"/>
              <a:t>45 minutes</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4066674"/>
            <a:ext cx="2971800" cy="1095375"/>
          </a:xfrm>
          <a:prstGeom prst="rect">
            <a:avLst/>
          </a:prstGeom>
          <a:noFill/>
        </p:spPr>
      </p:pic>
    </p:spTree>
    <p:extLst>
      <p:ext uri="{BB962C8B-B14F-4D97-AF65-F5344CB8AC3E}">
        <p14:creationId xmlns:p14="http://schemas.microsoft.com/office/powerpoint/2010/main" val="32963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Transit Travel Behavior</a:t>
            </a:r>
          </a:p>
        </p:txBody>
      </p:sp>
      <p:sp>
        <p:nvSpPr>
          <p:cNvPr id="3" name="Content Placeholder 2"/>
          <p:cNvSpPr>
            <a:spLocks noGrp="1"/>
          </p:cNvSpPr>
          <p:nvPr>
            <p:ph idx="1"/>
          </p:nvPr>
        </p:nvSpPr>
        <p:spPr>
          <a:xfrm>
            <a:off x="838200" y="1143000"/>
            <a:ext cx="8077200" cy="5486400"/>
          </a:xfrm>
        </p:spPr>
        <p:txBody>
          <a:bodyPr>
            <a:normAutofit/>
          </a:bodyPr>
          <a:lstStyle/>
          <a:p>
            <a:pPr>
              <a:buNone/>
            </a:pPr>
            <a:r>
              <a:rPr lang="en-US" dirty="0"/>
              <a:t>…is defined as: the direct and indirect ways in which patrons use the transit system, including:</a:t>
            </a:r>
          </a:p>
          <a:p>
            <a:pPr>
              <a:buNone/>
            </a:pPr>
            <a:endParaRPr lang="en-US" sz="1200" dirty="0"/>
          </a:p>
          <a:p>
            <a:pPr lvl="1"/>
            <a:r>
              <a:rPr lang="en-US" dirty="0"/>
              <a:t>Number of trips</a:t>
            </a:r>
          </a:p>
          <a:p>
            <a:pPr lvl="1"/>
            <a:r>
              <a:rPr lang="en-US" dirty="0"/>
              <a:t>Destinations</a:t>
            </a:r>
          </a:p>
          <a:p>
            <a:pPr lvl="1"/>
            <a:r>
              <a:rPr lang="en-US" dirty="0"/>
              <a:t>Activities</a:t>
            </a:r>
          </a:p>
          <a:p>
            <a:pPr lvl="1"/>
            <a:r>
              <a:rPr lang="en-US" dirty="0"/>
              <a:t>Trip patterns</a:t>
            </a:r>
          </a:p>
          <a:p>
            <a:pPr lvl="1"/>
            <a:r>
              <a:rPr lang="en-US" dirty="0"/>
              <a:t>Timing</a:t>
            </a:r>
          </a:p>
        </p:txBody>
      </p:sp>
    </p:spTree>
    <p:extLst>
      <p:ext uri="{BB962C8B-B14F-4D97-AF65-F5344CB8AC3E}">
        <p14:creationId xmlns:p14="http://schemas.microsoft.com/office/powerpoint/2010/main" val="2869904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 Choice Example</a:t>
            </a:r>
          </a:p>
        </p:txBody>
      </p:sp>
      <p:sp>
        <p:nvSpPr>
          <p:cNvPr id="3" name="Content Placeholder 2"/>
          <p:cNvSpPr>
            <a:spLocks noGrp="1"/>
          </p:cNvSpPr>
          <p:nvPr>
            <p:ph idx="1"/>
          </p:nvPr>
        </p:nvSpPr>
        <p:spPr>
          <a:xfrm>
            <a:off x="762000" y="1100973"/>
            <a:ext cx="8229600" cy="5486400"/>
          </a:xfrm>
        </p:spPr>
        <p:txBody>
          <a:bodyPr/>
          <a:lstStyle/>
          <a:p>
            <a:pPr>
              <a:buNone/>
            </a:pPr>
            <a:r>
              <a:rPr lang="en-US" dirty="0" err="1"/>
              <a:t>U</a:t>
            </a:r>
            <a:r>
              <a:rPr lang="en-US" baseline="-25000" dirty="0" err="1"/>
              <a:t>auto</a:t>
            </a:r>
            <a:r>
              <a:rPr lang="en-US" dirty="0"/>
              <a:t> 		= -0.028*(25) – 0.004*[(18*8)+1000]</a:t>
            </a:r>
          </a:p>
          <a:p>
            <a:pPr>
              <a:buNone/>
            </a:pPr>
            <a:r>
              <a:rPr lang="en-US" dirty="0"/>
              <a:t>			= -0.7 – 4.576 = -5.276</a:t>
            </a:r>
          </a:p>
          <a:p>
            <a:pPr>
              <a:buNone/>
            </a:pPr>
            <a:r>
              <a:rPr lang="en-US" dirty="0" err="1"/>
              <a:t>U</a:t>
            </a:r>
            <a:r>
              <a:rPr lang="en-US" baseline="-25000" dirty="0" err="1"/>
              <a:t>bus</a:t>
            </a:r>
            <a:r>
              <a:rPr lang="en-US" dirty="0"/>
              <a:t> 		= -0.028*(45) – 0.004*(150) – 4.52</a:t>
            </a:r>
          </a:p>
          <a:p>
            <a:pPr>
              <a:buNone/>
            </a:pPr>
            <a:r>
              <a:rPr lang="en-US" dirty="0"/>
              <a:t>			= -1.26 – 0.6 – 4.52 = -6.38</a:t>
            </a:r>
          </a:p>
          <a:p>
            <a:pPr>
              <a:buNone/>
            </a:pPr>
            <a:endParaRPr lang="en-US" dirty="0"/>
          </a:p>
          <a:p>
            <a:pPr>
              <a:buNone/>
            </a:pPr>
            <a:r>
              <a:rPr lang="en-US" dirty="0" err="1"/>
              <a:t>P</a:t>
            </a:r>
            <a:r>
              <a:rPr lang="en-US" baseline="-25000" dirty="0" err="1"/>
              <a:t>auto</a:t>
            </a:r>
            <a:r>
              <a:rPr lang="en-US" dirty="0"/>
              <a:t> =         e</a:t>
            </a:r>
            <a:r>
              <a:rPr lang="en-US" baseline="30000" dirty="0"/>
              <a:t>-5.276		   </a:t>
            </a:r>
            <a:r>
              <a:rPr lang="en-US" dirty="0" err="1"/>
              <a:t>P</a:t>
            </a:r>
            <a:r>
              <a:rPr lang="en-US" baseline="-25000" dirty="0" err="1"/>
              <a:t>bus</a:t>
            </a:r>
            <a:r>
              <a:rPr lang="en-US" dirty="0"/>
              <a:t> 	   =          e</a:t>
            </a:r>
            <a:r>
              <a:rPr lang="en-US" baseline="30000" dirty="0"/>
              <a:t>-6.38</a:t>
            </a:r>
          </a:p>
          <a:p>
            <a:pPr>
              <a:buNone/>
            </a:pPr>
            <a:r>
              <a:rPr lang="en-US" dirty="0"/>
              <a:t>		   e</a:t>
            </a:r>
            <a:r>
              <a:rPr lang="en-US" baseline="30000" dirty="0"/>
              <a:t>-5.276</a:t>
            </a:r>
            <a:r>
              <a:rPr lang="en-US" dirty="0"/>
              <a:t> + e</a:t>
            </a:r>
            <a:r>
              <a:rPr lang="en-US" baseline="30000" dirty="0"/>
              <a:t>-6.38</a:t>
            </a:r>
            <a:r>
              <a:rPr lang="en-US" dirty="0"/>
              <a:t>		         e</a:t>
            </a:r>
            <a:r>
              <a:rPr lang="en-US" baseline="30000" dirty="0"/>
              <a:t>-5.276</a:t>
            </a:r>
            <a:r>
              <a:rPr lang="en-US" dirty="0"/>
              <a:t> + e</a:t>
            </a:r>
            <a:r>
              <a:rPr lang="en-US" baseline="30000" dirty="0"/>
              <a:t>-6.38</a:t>
            </a:r>
          </a:p>
          <a:p>
            <a:pPr>
              <a:buNone/>
            </a:pPr>
            <a:r>
              <a:rPr lang="en-US" dirty="0"/>
              <a:t>	     = 75%			             = 25%</a:t>
            </a:r>
          </a:p>
        </p:txBody>
      </p:sp>
      <p:cxnSp>
        <p:nvCxnSpPr>
          <p:cNvPr id="9" name="Straight Connector 8">
            <a:extLst>
              <a:ext uri="{FF2B5EF4-FFF2-40B4-BE49-F238E27FC236}">
                <a16:creationId xmlns:a16="http://schemas.microsoft.com/office/drawing/2014/main" id="{1E79E6B3-0EE8-76A2-2372-C921923F83BE}"/>
              </a:ext>
            </a:extLst>
          </p:cNvPr>
          <p:cNvCxnSpPr/>
          <p:nvPr/>
        </p:nvCxnSpPr>
        <p:spPr>
          <a:xfrm>
            <a:off x="1828800" y="45720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6D8E9E-1F9B-1A9E-90A6-6E02408D8A06}"/>
              </a:ext>
            </a:extLst>
          </p:cNvPr>
          <p:cNvCxnSpPr/>
          <p:nvPr/>
        </p:nvCxnSpPr>
        <p:spPr>
          <a:xfrm>
            <a:off x="6019800" y="4612105"/>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1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 Choice Example</a:t>
            </a:r>
          </a:p>
        </p:txBody>
      </p:sp>
      <p:sp>
        <p:nvSpPr>
          <p:cNvPr id="3" name="Content Placeholder 2"/>
          <p:cNvSpPr>
            <a:spLocks noGrp="1"/>
          </p:cNvSpPr>
          <p:nvPr>
            <p:ph idx="1"/>
          </p:nvPr>
        </p:nvSpPr>
        <p:spPr>
          <a:xfrm>
            <a:off x="594815" y="1524000"/>
            <a:ext cx="8461248" cy="4876800"/>
          </a:xfrm>
        </p:spPr>
        <p:txBody>
          <a:bodyPr>
            <a:normAutofit fontScale="70000" lnSpcReduction="20000"/>
          </a:bodyPr>
          <a:lstStyle/>
          <a:p>
            <a:endParaRPr lang="en-US" dirty="0"/>
          </a:p>
          <a:p>
            <a:endParaRPr lang="en-US" dirty="0"/>
          </a:p>
          <a:p>
            <a:endParaRPr lang="en-US" dirty="0"/>
          </a:p>
          <a:p>
            <a:endParaRPr lang="en-US" dirty="0"/>
          </a:p>
          <a:p>
            <a:endParaRPr lang="en-US" dirty="0"/>
          </a:p>
          <a:p>
            <a:endParaRPr lang="en-US" dirty="0"/>
          </a:p>
          <a:p>
            <a:pPr>
              <a:buNone/>
            </a:pPr>
            <a:endParaRPr lang="en-US" dirty="0"/>
          </a:p>
          <a:p>
            <a:pPr>
              <a:buNone/>
            </a:pPr>
            <a:r>
              <a:rPr lang="en-US" dirty="0"/>
              <a:t>Costs : 	Auto operating = $0.18 / mi</a:t>
            </a:r>
          </a:p>
          <a:p>
            <a:pPr>
              <a:buNone/>
            </a:pPr>
            <a:r>
              <a:rPr lang="en-US" dirty="0"/>
              <a:t>			Parking = </a:t>
            </a:r>
            <a:r>
              <a:rPr lang="en-US" dirty="0">
                <a:solidFill>
                  <a:srgbClr val="FF0000"/>
                </a:solidFill>
              </a:rPr>
              <a:t>FREE</a:t>
            </a:r>
          </a:p>
          <a:p>
            <a:pPr>
              <a:buNone/>
            </a:pPr>
            <a:r>
              <a:rPr lang="en-US" dirty="0"/>
              <a:t>			Bus = $1.50</a:t>
            </a:r>
          </a:p>
          <a:p>
            <a:pPr>
              <a:buNone/>
            </a:pPr>
            <a:endParaRPr lang="en-US" dirty="0"/>
          </a:p>
          <a:p>
            <a:pPr>
              <a:buNone/>
            </a:pPr>
            <a:r>
              <a:rPr lang="en-US" dirty="0" err="1"/>
              <a:t>U</a:t>
            </a:r>
            <a:r>
              <a:rPr lang="en-US" baseline="-25000" dirty="0" err="1"/>
              <a:t>auto</a:t>
            </a:r>
            <a:r>
              <a:rPr lang="en-US" dirty="0"/>
              <a:t> = -0.028 * time (in min) – 0.004 * cost (in cents)</a:t>
            </a:r>
          </a:p>
          <a:p>
            <a:pPr>
              <a:buNone/>
            </a:pPr>
            <a:r>
              <a:rPr lang="en-US" dirty="0" err="1"/>
              <a:t>U</a:t>
            </a:r>
            <a:r>
              <a:rPr lang="en-US" baseline="-25000" dirty="0" err="1"/>
              <a:t>bus</a:t>
            </a:r>
            <a:r>
              <a:rPr lang="en-US" dirty="0"/>
              <a:t> = -0.028 * time (in min) – 0.004 * cost (in cents) – 4.52</a:t>
            </a:r>
          </a:p>
          <a:p>
            <a:pPr>
              <a:buNone/>
            </a:pPr>
            <a:endParaRPr lang="en-US" dirty="0"/>
          </a:p>
        </p:txBody>
      </p:sp>
      <p:sp>
        <p:nvSpPr>
          <p:cNvPr id="4" name="Oval 3"/>
          <p:cNvSpPr/>
          <p:nvPr/>
        </p:nvSpPr>
        <p:spPr>
          <a:xfrm>
            <a:off x="1447800" y="19050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TAZ 1</a:t>
            </a:r>
          </a:p>
        </p:txBody>
      </p:sp>
      <p:sp>
        <p:nvSpPr>
          <p:cNvPr id="7" name="Oval 6"/>
          <p:cNvSpPr/>
          <p:nvPr/>
        </p:nvSpPr>
        <p:spPr>
          <a:xfrm>
            <a:off x="6400800" y="1981200"/>
            <a:ext cx="1447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TAZ 2</a:t>
            </a:r>
          </a:p>
        </p:txBody>
      </p:sp>
      <p:cxnSp>
        <p:nvCxnSpPr>
          <p:cNvPr id="9" name="Curved Connector 8"/>
          <p:cNvCxnSpPr>
            <a:stCxn id="4" idx="7"/>
            <a:endCxn id="7" idx="1"/>
          </p:cNvCxnSpPr>
          <p:nvPr/>
        </p:nvCxnSpPr>
        <p:spPr>
          <a:xfrm rot="16200000" flipH="1">
            <a:off x="4610100" y="190499"/>
            <a:ext cx="76200" cy="3929252"/>
          </a:xfrm>
          <a:prstGeom prst="curvedConnector3">
            <a:avLst>
              <a:gd name="adj1" fmla="val -578248"/>
            </a:avLst>
          </a:prstGeom>
          <a:ln w="5715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4" idx="5"/>
            <a:endCxn id="7" idx="3"/>
          </p:cNvCxnSpPr>
          <p:nvPr/>
        </p:nvCxnSpPr>
        <p:spPr>
          <a:xfrm rot="16200000" flipH="1">
            <a:off x="4610100" y="1214249"/>
            <a:ext cx="76200" cy="3929252"/>
          </a:xfrm>
          <a:prstGeom prst="curvedConnector3">
            <a:avLst>
              <a:gd name="adj1" fmla="val 678248"/>
            </a:avLst>
          </a:prstGeom>
          <a:ln w="57150">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1676400"/>
            <a:ext cx="1164101" cy="923330"/>
          </a:xfrm>
          <a:prstGeom prst="rect">
            <a:avLst/>
          </a:prstGeom>
          <a:noFill/>
        </p:spPr>
        <p:txBody>
          <a:bodyPr wrap="none" rtlCol="0">
            <a:spAutoFit/>
          </a:bodyPr>
          <a:lstStyle/>
          <a:p>
            <a:r>
              <a:rPr lang="en-US" u="sng" dirty="0"/>
              <a:t>Auto</a:t>
            </a:r>
          </a:p>
          <a:p>
            <a:r>
              <a:rPr lang="en-US" dirty="0"/>
              <a:t>8 miles</a:t>
            </a:r>
          </a:p>
          <a:p>
            <a:r>
              <a:rPr lang="en-US" dirty="0"/>
              <a:t>25 minutes</a:t>
            </a:r>
          </a:p>
        </p:txBody>
      </p:sp>
      <p:sp>
        <p:nvSpPr>
          <p:cNvPr id="13" name="TextBox 12"/>
          <p:cNvSpPr txBox="1"/>
          <p:nvPr/>
        </p:nvSpPr>
        <p:spPr>
          <a:xfrm>
            <a:off x="4169899" y="2743200"/>
            <a:ext cx="1164101" cy="923330"/>
          </a:xfrm>
          <a:prstGeom prst="rect">
            <a:avLst/>
          </a:prstGeom>
          <a:noFill/>
        </p:spPr>
        <p:txBody>
          <a:bodyPr wrap="none" rtlCol="0">
            <a:spAutoFit/>
          </a:bodyPr>
          <a:lstStyle/>
          <a:p>
            <a:r>
              <a:rPr lang="en-US" u="sng" dirty="0"/>
              <a:t>Bus</a:t>
            </a:r>
          </a:p>
          <a:p>
            <a:r>
              <a:rPr lang="en-US" dirty="0"/>
              <a:t>9 miles</a:t>
            </a:r>
          </a:p>
          <a:p>
            <a:r>
              <a:rPr lang="en-US" dirty="0"/>
              <a:t>45 minutes</a:t>
            </a:r>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4267200"/>
            <a:ext cx="2971800" cy="1095375"/>
          </a:xfrm>
          <a:prstGeom prst="rect">
            <a:avLst/>
          </a:prstGeom>
          <a:noFill/>
        </p:spPr>
      </p:pic>
    </p:spTree>
    <p:extLst>
      <p:ext uri="{BB962C8B-B14F-4D97-AF65-F5344CB8AC3E}">
        <p14:creationId xmlns:p14="http://schemas.microsoft.com/office/powerpoint/2010/main" val="147689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 Choice Example</a:t>
            </a:r>
          </a:p>
        </p:txBody>
      </p:sp>
      <p:sp>
        <p:nvSpPr>
          <p:cNvPr id="3" name="Content Placeholder 2"/>
          <p:cNvSpPr>
            <a:spLocks noGrp="1"/>
          </p:cNvSpPr>
          <p:nvPr>
            <p:ph idx="1"/>
          </p:nvPr>
        </p:nvSpPr>
        <p:spPr>
          <a:xfrm>
            <a:off x="762000" y="1100973"/>
            <a:ext cx="8229600" cy="5486400"/>
          </a:xfrm>
        </p:spPr>
        <p:txBody>
          <a:bodyPr/>
          <a:lstStyle/>
          <a:p>
            <a:pPr>
              <a:buNone/>
            </a:pPr>
            <a:r>
              <a:rPr lang="en-US" dirty="0" err="1"/>
              <a:t>U</a:t>
            </a:r>
            <a:r>
              <a:rPr lang="en-US" baseline="-25000" dirty="0" err="1"/>
              <a:t>auto</a:t>
            </a:r>
            <a:r>
              <a:rPr lang="en-US" dirty="0"/>
              <a:t> 		= -0.028*(25) – 0.004*(18*8)</a:t>
            </a:r>
          </a:p>
          <a:p>
            <a:pPr>
              <a:buNone/>
            </a:pPr>
            <a:r>
              <a:rPr lang="en-US" dirty="0"/>
              <a:t>			= -0.7 – 0.576 = -1.276</a:t>
            </a:r>
          </a:p>
          <a:p>
            <a:pPr>
              <a:buNone/>
            </a:pPr>
            <a:r>
              <a:rPr lang="en-US" dirty="0" err="1"/>
              <a:t>U</a:t>
            </a:r>
            <a:r>
              <a:rPr lang="en-US" baseline="-25000" dirty="0" err="1"/>
              <a:t>bus</a:t>
            </a:r>
            <a:r>
              <a:rPr lang="en-US" dirty="0"/>
              <a:t> 		= -0.028*(45) – 0.004*(150) – 4.52</a:t>
            </a:r>
          </a:p>
          <a:p>
            <a:pPr>
              <a:buNone/>
            </a:pPr>
            <a:r>
              <a:rPr lang="en-US" dirty="0"/>
              <a:t>			= -1.26 – 0.6 – 4.52 = -6.38</a:t>
            </a:r>
          </a:p>
          <a:p>
            <a:pPr>
              <a:buNone/>
            </a:pPr>
            <a:endParaRPr lang="en-US" dirty="0"/>
          </a:p>
          <a:p>
            <a:pPr>
              <a:buNone/>
            </a:pPr>
            <a:r>
              <a:rPr lang="en-US" dirty="0" err="1"/>
              <a:t>P</a:t>
            </a:r>
            <a:r>
              <a:rPr lang="en-US" baseline="-25000" dirty="0" err="1"/>
              <a:t>auto</a:t>
            </a:r>
            <a:r>
              <a:rPr lang="en-US" dirty="0"/>
              <a:t> =         e</a:t>
            </a:r>
            <a:r>
              <a:rPr lang="en-US" baseline="30000" dirty="0"/>
              <a:t>-1.276		   </a:t>
            </a:r>
            <a:r>
              <a:rPr lang="en-US" dirty="0" err="1"/>
              <a:t>P</a:t>
            </a:r>
            <a:r>
              <a:rPr lang="en-US" baseline="-25000" dirty="0" err="1"/>
              <a:t>bus</a:t>
            </a:r>
            <a:r>
              <a:rPr lang="en-US" dirty="0"/>
              <a:t> 	   =          e</a:t>
            </a:r>
            <a:r>
              <a:rPr lang="en-US" baseline="30000" dirty="0"/>
              <a:t>-6.38</a:t>
            </a:r>
          </a:p>
          <a:p>
            <a:pPr>
              <a:buNone/>
            </a:pPr>
            <a:r>
              <a:rPr lang="en-US" dirty="0"/>
              <a:t>		   e</a:t>
            </a:r>
            <a:r>
              <a:rPr lang="en-US" baseline="30000" dirty="0"/>
              <a:t>-1.276</a:t>
            </a:r>
            <a:r>
              <a:rPr lang="en-US" dirty="0"/>
              <a:t> + e</a:t>
            </a:r>
            <a:r>
              <a:rPr lang="en-US" baseline="30000" dirty="0"/>
              <a:t>-6.38</a:t>
            </a:r>
            <a:r>
              <a:rPr lang="en-US" dirty="0"/>
              <a:t>		         e</a:t>
            </a:r>
            <a:r>
              <a:rPr lang="en-US" baseline="30000" dirty="0"/>
              <a:t>-1.276</a:t>
            </a:r>
            <a:r>
              <a:rPr lang="en-US" dirty="0"/>
              <a:t> + e</a:t>
            </a:r>
            <a:r>
              <a:rPr lang="en-US" baseline="30000" dirty="0"/>
              <a:t>-6.38</a:t>
            </a:r>
          </a:p>
          <a:p>
            <a:pPr>
              <a:buNone/>
            </a:pPr>
            <a:r>
              <a:rPr lang="en-US" dirty="0"/>
              <a:t>	     = 99%			             = 1%</a:t>
            </a:r>
          </a:p>
        </p:txBody>
      </p:sp>
      <p:cxnSp>
        <p:nvCxnSpPr>
          <p:cNvPr id="9" name="Straight Connector 8">
            <a:extLst>
              <a:ext uri="{FF2B5EF4-FFF2-40B4-BE49-F238E27FC236}">
                <a16:creationId xmlns:a16="http://schemas.microsoft.com/office/drawing/2014/main" id="{1E79E6B3-0EE8-76A2-2372-C921923F83BE}"/>
              </a:ext>
            </a:extLst>
          </p:cNvPr>
          <p:cNvCxnSpPr/>
          <p:nvPr/>
        </p:nvCxnSpPr>
        <p:spPr>
          <a:xfrm>
            <a:off x="1828800" y="4572000"/>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6D8E9E-1F9B-1A9E-90A6-6E02408D8A06}"/>
              </a:ext>
            </a:extLst>
          </p:cNvPr>
          <p:cNvCxnSpPr/>
          <p:nvPr/>
        </p:nvCxnSpPr>
        <p:spPr>
          <a:xfrm>
            <a:off x="6019800" y="4612105"/>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0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p:spPr>
        <p:txBody>
          <a:bodyPr>
            <a:normAutofit fontScale="90000"/>
          </a:bodyPr>
          <a:lstStyle/>
          <a:p>
            <a:r>
              <a:rPr lang="en-US" dirty="0"/>
              <a:t>Independence of Irrelevant Alternatives (IIA)</a:t>
            </a:r>
          </a:p>
        </p:txBody>
      </p:sp>
      <p:sp>
        <p:nvSpPr>
          <p:cNvPr id="3" name="Content Placeholder 2"/>
          <p:cNvSpPr>
            <a:spLocks noGrp="1"/>
          </p:cNvSpPr>
          <p:nvPr>
            <p:ph idx="1"/>
          </p:nvPr>
        </p:nvSpPr>
        <p:spPr/>
        <p:txBody>
          <a:bodyPr/>
          <a:lstStyle/>
          <a:p>
            <a:r>
              <a:rPr lang="en-US" dirty="0"/>
              <a:t>Relative probability of choosing </a:t>
            </a:r>
            <a:r>
              <a:rPr lang="en-US" dirty="0" err="1"/>
              <a:t>i</a:t>
            </a:r>
            <a:r>
              <a:rPr lang="en-US" dirty="0"/>
              <a:t> over j depends only on </a:t>
            </a:r>
            <a:r>
              <a:rPr lang="en-US" dirty="0" err="1"/>
              <a:t>i</a:t>
            </a:r>
            <a:r>
              <a:rPr lang="en-US" dirty="0"/>
              <a:t> and j</a:t>
            </a:r>
          </a:p>
          <a:p>
            <a:endParaRPr lang="en-US" dirty="0"/>
          </a:p>
          <a:p>
            <a:r>
              <a:rPr lang="en-US" dirty="0"/>
              <a:t>Strengths</a:t>
            </a:r>
          </a:p>
          <a:p>
            <a:pPr lvl="1"/>
            <a:r>
              <a:rPr lang="en-US" dirty="0"/>
              <a:t>Estimated from one choice set and predict from modified choice set</a:t>
            </a:r>
          </a:p>
          <a:p>
            <a:pPr lvl="1"/>
            <a:r>
              <a:rPr lang="en-US" dirty="0"/>
              <a:t>No need to include all possible choices</a:t>
            </a:r>
          </a:p>
          <a:p>
            <a:r>
              <a:rPr lang="en-US" dirty="0"/>
              <a:t>Weakness</a:t>
            </a:r>
          </a:p>
          <a:p>
            <a:pPr lvl="1"/>
            <a:r>
              <a:rPr lang="en-US" dirty="0"/>
              <a:t>Must be independent alternatives</a:t>
            </a: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2362200"/>
            <a:ext cx="2209800" cy="847725"/>
          </a:xfrm>
          <a:prstGeom prst="rect">
            <a:avLst/>
          </a:prstGeom>
          <a:noFill/>
        </p:spPr>
      </p:pic>
      <p:sp>
        <p:nvSpPr>
          <p:cNvPr id="22531" name="Rectangle 3"/>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7916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 Bus, Blue Bus</a:t>
            </a:r>
          </a:p>
        </p:txBody>
      </p:sp>
      <p:graphicFrame>
        <p:nvGraphicFramePr>
          <p:cNvPr id="10" name="Content Placeholder 9"/>
          <p:cNvGraphicFramePr>
            <a:graphicFrameLocks noGrp="1"/>
          </p:cNvGraphicFramePr>
          <p:nvPr>
            <p:ph sz="half" idx="1"/>
          </p:nvPr>
        </p:nvGraphicFramePr>
        <p:xfrm>
          <a:off x="457200" y="1773238"/>
          <a:ext cx="4038600" cy="142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p:cNvSpPr txBox="1">
            <a:spLocks/>
          </p:cNvSpPr>
          <p:nvPr/>
        </p:nvSpPr>
        <p:spPr>
          <a:xfrm>
            <a:off x="914400" y="3638095"/>
            <a:ext cx="3810000" cy="2819400"/>
          </a:xfrm>
          <a:prstGeom prst="rect">
            <a:avLst/>
          </a:prstGeom>
        </p:spPr>
        <p:txBody>
          <a:bodyPr vert="horz" lIns="91440"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U</a:t>
            </a:r>
            <a:r>
              <a:rPr kumimoji="0" lang="en-US" sz="2800" b="0" i="0" u="none" strike="noStrike" kern="1200" cap="none" spc="0" normalizeH="0" baseline="-25000" noProof="0" dirty="0" err="1">
                <a:ln>
                  <a:noFill/>
                </a:ln>
                <a:solidFill>
                  <a:schemeClr val="tx1"/>
                </a:solidFill>
                <a:effectLst/>
                <a:uLnTx/>
                <a:uFillTx/>
                <a:latin typeface="+mn-lt"/>
                <a:ea typeface="+mn-ea"/>
                <a:cs typeface="+mn-cs"/>
              </a:rPr>
              <a:t>car</a:t>
            </a:r>
            <a:r>
              <a:rPr kumimoji="0" lang="en-US" sz="2800" b="0" i="0" u="none" strike="noStrike" kern="1200" cap="none" spc="0" normalizeH="0" noProof="0" dirty="0">
                <a:ln>
                  <a:noFill/>
                </a:ln>
                <a:solidFill>
                  <a:schemeClr val="tx1"/>
                </a:solidFill>
                <a:effectLst/>
                <a:uLnTx/>
                <a:uFillTx/>
                <a:latin typeface="+mn-lt"/>
                <a:ea typeface="+mn-ea"/>
                <a:cs typeface="+mn-cs"/>
              </a:rPr>
              <a:t> = </a:t>
            </a:r>
            <a:r>
              <a:rPr lang="en-US" sz="2800" baseline="0" dirty="0" err="1"/>
              <a:t>U</a:t>
            </a:r>
            <a:r>
              <a:rPr lang="en-US" sz="2800" baseline="-25000" dirty="0" err="1"/>
              <a:t>bus</a:t>
            </a:r>
            <a:r>
              <a:rPr lang="en-US" sz="2800" dirty="0"/>
              <a:t> = 1</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09625" y="4419600"/>
            <a:ext cx="3105150" cy="857250"/>
          </a:xfrm>
          <a:prstGeom prst="rect">
            <a:avLst/>
          </a:prstGeom>
          <a:noFill/>
        </p:spPr>
      </p:pic>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4" name="Rectangle 4"/>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2764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 Bus, Blue Bus</a:t>
            </a:r>
          </a:p>
        </p:txBody>
      </p:sp>
      <p:graphicFrame>
        <p:nvGraphicFramePr>
          <p:cNvPr id="10" name="Content Placeholder 9"/>
          <p:cNvGraphicFramePr>
            <a:graphicFrameLocks noGrp="1"/>
          </p:cNvGraphicFramePr>
          <p:nvPr>
            <p:ph sz="half" idx="1"/>
          </p:nvPr>
        </p:nvGraphicFramePr>
        <p:xfrm>
          <a:off x="457200" y="1773238"/>
          <a:ext cx="4038600" cy="142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p:cNvSpPr txBox="1">
            <a:spLocks/>
          </p:cNvSpPr>
          <p:nvPr/>
        </p:nvSpPr>
        <p:spPr>
          <a:xfrm>
            <a:off x="914400" y="3638095"/>
            <a:ext cx="3810000" cy="2819400"/>
          </a:xfrm>
          <a:prstGeom prst="rect">
            <a:avLst/>
          </a:prstGeom>
        </p:spPr>
        <p:txBody>
          <a:bodyPr vert="horz" lIns="91440"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U</a:t>
            </a:r>
            <a:r>
              <a:rPr kumimoji="0" lang="en-US" sz="2800" b="0" i="0" u="none" strike="noStrike" kern="1200" cap="none" spc="0" normalizeH="0" baseline="-25000" noProof="0" dirty="0" err="1">
                <a:ln>
                  <a:noFill/>
                </a:ln>
                <a:solidFill>
                  <a:schemeClr val="tx1"/>
                </a:solidFill>
                <a:effectLst/>
                <a:uLnTx/>
                <a:uFillTx/>
                <a:latin typeface="+mn-lt"/>
                <a:ea typeface="+mn-ea"/>
                <a:cs typeface="+mn-cs"/>
              </a:rPr>
              <a:t>car</a:t>
            </a:r>
            <a:r>
              <a:rPr kumimoji="0" lang="en-US" sz="2800" b="0" i="0" u="none" strike="noStrike" kern="1200" cap="none" spc="0" normalizeH="0" noProof="0" dirty="0">
                <a:ln>
                  <a:noFill/>
                </a:ln>
                <a:solidFill>
                  <a:schemeClr val="tx1"/>
                </a:solidFill>
                <a:effectLst/>
                <a:uLnTx/>
                <a:uFillTx/>
                <a:latin typeface="+mn-lt"/>
                <a:ea typeface="+mn-ea"/>
                <a:cs typeface="+mn-cs"/>
              </a:rPr>
              <a:t> = </a:t>
            </a:r>
            <a:r>
              <a:rPr lang="en-US" sz="2800" baseline="0" dirty="0" err="1"/>
              <a:t>U</a:t>
            </a:r>
            <a:r>
              <a:rPr lang="en-US" sz="2800" baseline="-25000" dirty="0" err="1"/>
              <a:t>bus</a:t>
            </a:r>
            <a:r>
              <a:rPr lang="en-US" sz="2800" dirty="0"/>
              <a:t> = 1</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09625" y="4419600"/>
            <a:ext cx="3105150" cy="857250"/>
          </a:xfrm>
          <a:prstGeom prst="rect">
            <a:avLst/>
          </a:prstGeom>
          <a:noFill/>
        </p:spPr>
      </p:pic>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4" name="Rectangle 4"/>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Content Placeholder 9">
            <a:extLst>
              <a:ext uri="{FF2B5EF4-FFF2-40B4-BE49-F238E27FC236}">
                <a16:creationId xmlns:a16="http://schemas.microsoft.com/office/drawing/2014/main" id="{9E2930EB-8D9D-5736-0BA5-55C929DD35B6}"/>
              </a:ext>
            </a:extLst>
          </p:cNvPr>
          <p:cNvGraphicFramePr>
            <a:graphicFrameLocks noGrp="1"/>
          </p:cNvGraphicFramePr>
          <p:nvPr>
            <p:ph sz="half" idx="2"/>
          </p:nvPr>
        </p:nvGraphicFramePr>
        <p:xfrm>
          <a:off x="4648200" y="1773239"/>
          <a:ext cx="4038600" cy="14271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47327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 Bus, Blue Bus</a:t>
            </a:r>
          </a:p>
        </p:txBody>
      </p:sp>
      <p:graphicFrame>
        <p:nvGraphicFramePr>
          <p:cNvPr id="10" name="Content Placeholder 9"/>
          <p:cNvGraphicFramePr>
            <a:graphicFrameLocks noGrp="1"/>
          </p:cNvGraphicFramePr>
          <p:nvPr>
            <p:ph sz="half" idx="1"/>
          </p:nvPr>
        </p:nvGraphicFramePr>
        <p:xfrm>
          <a:off x="457200" y="1773238"/>
          <a:ext cx="4038600" cy="142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p:cNvSpPr txBox="1">
            <a:spLocks/>
          </p:cNvSpPr>
          <p:nvPr/>
        </p:nvSpPr>
        <p:spPr>
          <a:xfrm>
            <a:off x="914400" y="3638095"/>
            <a:ext cx="3810000" cy="2819400"/>
          </a:xfrm>
          <a:prstGeom prst="rect">
            <a:avLst/>
          </a:prstGeom>
        </p:spPr>
        <p:txBody>
          <a:bodyPr vert="horz" lIns="91440"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U</a:t>
            </a:r>
            <a:r>
              <a:rPr kumimoji="0" lang="en-US" sz="2800" b="0" i="0" u="none" strike="noStrike" kern="1200" cap="none" spc="0" normalizeH="0" baseline="-25000" noProof="0" dirty="0" err="1">
                <a:ln>
                  <a:noFill/>
                </a:ln>
                <a:solidFill>
                  <a:schemeClr val="tx1"/>
                </a:solidFill>
                <a:effectLst/>
                <a:uLnTx/>
                <a:uFillTx/>
                <a:latin typeface="+mn-lt"/>
                <a:ea typeface="+mn-ea"/>
                <a:cs typeface="+mn-cs"/>
              </a:rPr>
              <a:t>car</a:t>
            </a:r>
            <a:r>
              <a:rPr kumimoji="0" lang="en-US" sz="2800" b="0" i="0" u="none" strike="noStrike" kern="1200" cap="none" spc="0" normalizeH="0" noProof="0" dirty="0">
                <a:ln>
                  <a:noFill/>
                </a:ln>
                <a:solidFill>
                  <a:schemeClr val="tx1"/>
                </a:solidFill>
                <a:effectLst/>
                <a:uLnTx/>
                <a:uFillTx/>
                <a:latin typeface="+mn-lt"/>
                <a:ea typeface="+mn-ea"/>
                <a:cs typeface="+mn-cs"/>
              </a:rPr>
              <a:t> = </a:t>
            </a:r>
            <a:r>
              <a:rPr lang="en-US" sz="2800" baseline="0" dirty="0" err="1"/>
              <a:t>U</a:t>
            </a:r>
            <a:r>
              <a:rPr lang="en-US" sz="2800" baseline="-25000" dirty="0" err="1"/>
              <a:t>bus</a:t>
            </a:r>
            <a:r>
              <a:rPr lang="en-US" sz="2800" dirty="0"/>
              <a:t> = 1</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09625" y="4419600"/>
            <a:ext cx="3105150" cy="857250"/>
          </a:xfrm>
          <a:prstGeom prst="rect">
            <a:avLst/>
          </a:prstGeom>
          <a:noFill/>
        </p:spPr>
      </p:pic>
      <p:sp>
        <p:nvSpPr>
          <p:cNvPr id="614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4" name="Rectangle 4"/>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45" name="Rectangle 5"/>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Content Placeholder 9">
            <a:extLst>
              <a:ext uri="{FF2B5EF4-FFF2-40B4-BE49-F238E27FC236}">
                <a16:creationId xmlns:a16="http://schemas.microsoft.com/office/drawing/2014/main" id="{9E2930EB-8D9D-5736-0BA5-55C929DD35B6}"/>
              </a:ext>
            </a:extLst>
          </p:cNvPr>
          <p:cNvGraphicFramePr>
            <a:graphicFrameLocks noGrp="1"/>
          </p:cNvGraphicFramePr>
          <p:nvPr>
            <p:ph sz="half" idx="2"/>
          </p:nvPr>
        </p:nvGraphicFramePr>
        <p:xfrm>
          <a:off x="4648200" y="1773239"/>
          <a:ext cx="4038600" cy="14271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Content Placeholder 2">
            <a:extLst>
              <a:ext uri="{FF2B5EF4-FFF2-40B4-BE49-F238E27FC236}">
                <a16:creationId xmlns:a16="http://schemas.microsoft.com/office/drawing/2014/main" id="{C64ADDB4-287F-A5DA-C385-DAE8C6F15F46}"/>
              </a:ext>
            </a:extLst>
          </p:cNvPr>
          <p:cNvSpPr txBox="1">
            <a:spLocks/>
          </p:cNvSpPr>
          <p:nvPr/>
        </p:nvSpPr>
        <p:spPr>
          <a:xfrm>
            <a:off x="4572000" y="3581400"/>
            <a:ext cx="4267200" cy="2819400"/>
          </a:xfrm>
          <a:prstGeom prst="rect">
            <a:avLst/>
          </a:prstGeom>
        </p:spPr>
        <p:txBody>
          <a:bodyPr vert="horz" lIns="91440"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U</a:t>
            </a:r>
            <a:r>
              <a:rPr kumimoji="0" lang="en-US" sz="2800" b="0" i="0" u="none" strike="noStrike" kern="1200" cap="none" spc="0" normalizeH="0" baseline="-25000" noProof="0" dirty="0" err="1">
                <a:ln>
                  <a:noFill/>
                </a:ln>
                <a:solidFill>
                  <a:schemeClr val="tx1"/>
                </a:solidFill>
                <a:effectLst/>
                <a:uLnTx/>
                <a:uFillTx/>
                <a:latin typeface="+mn-lt"/>
                <a:ea typeface="+mn-ea"/>
                <a:cs typeface="+mn-cs"/>
              </a:rPr>
              <a:t>car</a:t>
            </a:r>
            <a:r>
              <a:rPr kumimoji="0" lang="en-US" sz="2800" b="0" i="0" u="none" strike="noStrike" kern="1200" cap="none" spc="0" normalizeH="0" noProof="0" dirty="0">
                <a:ln>
                  <a:noFill/>
                </a:ln>
                <a:solidFill>
                  <a:schemeClr val="tx1"/>
                </a:solidFill>
                <a:effectLst/>
                <a:uLnTx/>
                <a:uFillTx/>
                <a:latin typeface="+mn-lt"/>
                <a:ea typeface="+mn-ea"/>
                <a:cs typeface="+mn-cs"/>
              </a:rPr>
              <a:t> = </a:t>
            </a:r>
            <a:r>
              <a:rPr lang="en-US" sz="2800" baseline="0" dirty="0" err="1"/>
              <a:t>U</a:t>
            </a:r>
            <a:r>
              <a:rPr lang="en-US" sz="2800" baseline="-25000" dirty="0" err="1"/>
              <a:t>red</a:t>
            </a:r>
            <a:r>
              <a:rPr lang="en-US" sz="2800" baseline="-25000" dirty="0"/>
              <a:t> bus</a:t>
            </a:r>
            <a:r>
              <a:rPr lang="en-US" sz="2800" dirty="0"/>
              <a:t> = </a:t>
            </a:r>
            <a:r>
              <a:rPr lang="en-US" sz="2800" dirty="0" err="1"/>
              <a:t>U</a:t>
            </a:r>
            <a:r>
              <a:rPr lang="en-US" sz="2800" baseline="-25000" dirty="0" err="1"/>
              <a:t>blue</a:t>
            </a:r>
            <a:r>
              <a:rPr lang="en-US" sz="2800" baseline="-25000" dirty="0"/>
              <a:t> bus</a:t>
            </a:r>
            <a:r>
              <a:rPr lang="en-US" sz="2800" dirty="0"/>
              <a:t> = 1</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86039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98438"/>
            <a:ext cx="7543800" cy="487362"/>
          </a:xfrm>
        </p:spPr>
        <p:txBody>
          <a:bodyPr>
            <a:normAutofit fontScale="90000"/>
          </a:bodyPr>
          <a:lstStyle/>
          <a:p>
            <a:r>
              <a:rPr lang="en-US" dirty="0"/>
              <a:t>Puget Sound Regional Council (PSRC)</a:t>
            </a:r>
            <a:br>
              <a:rPr lang="en-US" dirty="0"/>
            </a:br>
            <a:r>
              <a:rPr lang="en-US" dirty="0"/>
              <a:t> Mode Choice Model</a:t>
            </a:r>
          </a:p>
        </p:txBody>
      </p:sp>
      <p:sp>
        <p:nvSpPr>
          <p:cNvPr id="8" name="TextBox 7"/>
          <p:cNvSpPr txBox="1"/>
          <p:nvPr/>
        </p:nvSpPr>
        <p:spPr>
          <a:xfrm>
            <a:off x="838200" y="3668677"/>
            <a:ext cx="9580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a:t>SOV</a:t>
            </a:r>
          </a:p>
        </p:txBody>
      </p:sp>
      <p:sp>
        <p:nvSpPr>
          <p:cNvPr id="10" name="TextBox 9"/>
          <p:cNvSpPr txBox="1"/>
          <p:nvPr/>
        </p:nvSpPr>
        <p:spPr>
          <a:xfrm>
            <a:off x="1107147" y="4641735"/>
            <a:ext cx="126746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a:t>HOV2</a:t>
            </a:r>
          </a:p>
        </p:txBody>
      </p:sp>
      <p:sp>
        <p:nvSpPr>
          <p:cNvPr id="12" name="TextBox 11"/>
          <p:cNvSpPr txBox="1"/>
          <p:nvPr/>
        </p:nvSpPr>
        <p:spPr>
          <a:xfrm>
            <a:off x="2178714" y="5575586"/>
            <a:ext cx="149669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a:t>HOV3+</a:t>
            </a:r>
          </a:p>
        </p:txBody>
      </p:sp>
      <p:sp>
        <p:nvSpPr>
          <p:cNvPr id="13" name="TextBox 12"/>
          <p:cNvSpPr txBox="1"/>
          <p:nvPr/>
        </p:nvSpPr>
        <p:spPr>
          <a:xfrm>
            <a:off x="3634050" y="3810000"/>
            <a:ext cx="1905000" cy="1200329"/>
          </a:xfrm>
          <a:prstGeom prst="rect">
            <a:avLst/>
          </a:prstGeom>
          <a:solidFill>
            <a:schemeClr val="accent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t>Drive to Transit</a:t>
            </a:r>
          </a:p>
        </p:txBody>
      </p:sp>
      <p:sp>
        <p:nvSpPr>
          <p:cNvPr id="14" name="TextBox 13"/>
          <p:cNvSpPr txBox="1"/>
          <p:nvPr/>
        </p:nvSpPr>
        <p:spPr>
          <a:xfrm>
            <a:off x="7708610" y="4876800"/>
            <a:ext cx="96648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a:t>Bike</a:t>
            </a:r>
          </a:p>
        </p:txBody>
      </p:sp>
      <p:sp>
        <p:nvSpPr>
          <p:cNvPr id="15" name="TextBox 14"/>
          <p:cNvSpPr txBox="1"/>
          <p:nvPr/>
        </p:nvSpPr>
        <p:spPr>
          <a:xfrm>
            <a:off x="7811799" y="3810000"/>
            <a:ext cx="1116011"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3600" dirty="0"/>
              <a:t>Walk</a:t>
            </a:r>
          </a:p>
        </p:txBody>
      </p:sp>
      <p:cxnSp>
        <p:nvCxnSpPr>
          <p:cNvPr id="19" name="Straight Connector 18"/>
          <p:cNvCxnSpPr>
            <a:cxnSpLocks/>
            <a:stCxn id="8" idx="0"/>
          </p:cNvCxnSpPr>
          <p:nvPr/>
        </p:nvCxnSpPr>
        <p:spPr>
          <a:xfrm flipV="1">
            <a:off x="1317242" y="1752600"/>
            <a:ext cx="3114768" cy="191607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a:cxnSpLocks/>
            <a:endCxn id="10" idx="0"/>
          </p:cNvCxnSpPr>
          <p:nvPr/>
        </p:nvCxnSpPr>
        <p:spPr>
          <a:xfrm flipH="1">
            <a:off x="1740879" y="1752600"/>
            <a:ext cx="2691131" cy="288913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a:endCxn id="12" idx="0"/>
          </p:cNvCxnSpPr>
          <p:nvPr/>
        </p:nvCxnSpPr>
        <p:spPr>
          <a:xfrm flipH="1">
            <a:off x="2927060" y="1752600"/>
            <a:ext cx="1504950" cy="3822986"/>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a:cxnSpLocks/>
            <a:endCxn id="13" idx="0"/>
          </p:cNvCxnSpPr>
          <p:nvPr/>
        </p:nvCxnSpPr>
        <p:spPr>
          <a:xfrm>
            <a:off x="4432010" y="1752600"/>
            <a:ext cx="154540" cy="20574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a:cxnSpLocks/>
            <a:endCxn id="14" idx="0"/>
          </p:cNvCxnSpPr>
          <p:nvPr/>
        </p:nvCxnSpPr>
        <p:spPr>
          <a:xfrm>
            <a:off x="4432010" y="1752600"/>
            <a:ext cx="3759842" cy="31242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a:endCxn id="15" idx="0"/>
          </p:cNvCxnSpPr>
          <p:nvPr/>
        </p:nvCxnSpPr>
        <p:spPr>
          <a:xfrm>
            <a:off x="4432010" y="1752600"/>
            <a:ext cx="3937795" cy="2057400"/>
          </a:xfrm>
          <a:prstGeom prst="line">
            <a:avLst/>
          </a:prstGeom>
          <a:ln/>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5575010" y="5124271"/>
            <a:ext cx="1905000" cy="1200329"/>
          </a:xfrm>
          <a:prstGeom prst="rect">
            <a:avLst/>
          </a:prstGeom>
          <a:solidFill>
            <a:schemeClr val="accent1"/>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t>Walk to Transit</a:t>
            </a:r>
          </a:p>
        </p:txBody>
      </p:sp>
      <p:cxnSp>
        <p:nvCxnSpPr>
          <p:cNvPr id="63" name="Straight Connector 62"/>
          <p:cNvCxnSpPr>
            <a:cxnSpLocks/>
            <a:endCxn id="61" idx="0"/>
          </p:cNvCxnSpPr>
          <p:nvPr/>
        </p:nvCxnSpPr>
        <p:spPr>
          <a:xfrm>
            <a:off x="4432010" y="1752600"/>
            <a:ext cx="2095500" cy="3371671"/>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4101146" y="6589931"/>
            <a:ext cx="4980308" cy="191869"/>
          </a:xfrm>
          <a:prstGeom prst="rect">
            <a:avLst/>
          </a:prstGeom>
        </p:spPr>
        <p:txBody>
          <a:bodyPr vert="horz" wrap="square" lIns="91440" tIns="45720" rIns="91440" bIns="45720" rtlCol="0">
            <a:noAutofit/>
          </a:bodyPr>
          <a:lstStyle/>
          <a:p>
            <a:pPr algn="r">
              <a:spcBef>
                <a:spcPct val="20000"/>
              </a:spcBef>
            </a:pPr>
            <a:r>
              <a:rPr lang="en-US" sz="1000" dirty="0">
                <a:solidFill>
                  <a:schemeClr val="tx1">
                    <a:tint val="75000"/>
                  </a:schemeClr>
                </a:solidFill>
              </a:rPr>
              <a:t>See: https://www.psrc.org/sites/default/files/2015psrc-modechoiceautomodels.pdf</a:t>
            </a:r>
            <a:endParaRPr kumimoji="0" lang="en-US" sz="1000" b="0" i="0" u="none" strike="noStrike" kern="1200" cap="none" spc="0" normalizeH="0" baseline="0" noProof="0" dirty="0">
              <a:ln>
                <a:noFill/>
              </a:ln>
              <a:solidFill>
                <a:schemeClr val="tx1">
                  <a:tint val="75000"/>
                </a:schemeClr>
              </a:solidFill>
              <a:effectLst/>
              <a:uLnTx/>
              <a:uFillTx/>
            </a:endParaRPr>
          </a:p>
        </p:txBody>
      </p:sp>
    </p:spTree>
    <p:extLst>
      <p:ext uri="{BB962C8B-B14F-4D97-AF65-F5344CB8AC3E}">
        <p14:creationId xmlns:p14="http://schemas.microsoft.com/office/powerpoint/2010/main" val="3518585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5900"/>
            <a:ext cx="7543800" cy="487362"/>
          </a:xfrm>
        </p:spPr>
        <p:txBody>
          <a:bodyPr>
            <a:normAutofit fontScale="90000"/>
          </a:bodyPr>
          <a:lstStyle/>
          <a:p>
            <a:r>
              <a:rPr lang="en-US" dirty="0"/>
              <a:t>PSRC HBW</a:t>
            </a:r>
          </a:p>
        </p:txBody>
      </p:sp>
      <p:sp>
        <p:nvSpPr>
          <p:cNvPr id="3" name="Content Placeholder 2"/>
          <p:cNvSpPr>
            <a:spLocks noGrp="1"/>
          </p:cNvSpPr>
          <p:nvPr>
            <p:ph idx="1"/>
          </p:nvPr>
        </p:nvSpPr>
        <p:spPr/>
        <p:txBody>
          <a:bodyPr>
            <a:normAutofit fontScale="77500" lnSpcReduction="20000"/>
          </a:bodyPr>
          <a:lstStyle/>
          <a:p>
            <a:pPr>
              <a:buNone/>
            </a:pPr>
            <a:r>
              <a:rPr lang="en-US" dirty="0"/>
              <a:t>U</a:t>
            </a:r>
            <a:r>
              <a:rPr lang="en-US" baseline="-25000" dirty="0"/>
              <a:t>SOV</a:t>
            </a:r>
            <a:r>
              <a:rPr lang="en-US" dirty="0"/>
              <a:t> = -0.0253*IVTT </a:t>
            </a:r>
            <a:r>
              <a:rPr lang="en-US" dirty="0">
                <a:solidFill>
                  <a:schemeClr val="accent2">
                    <a:lumMod val="75000"/>
                  </a:schemeClr>
                </a:solidFill>
              </a:rPr>
              <a:t>– 0.0038*Cost</a:t>
            </a:r>
            <a:r>
              <a:rPr lang="en-US" baseline="-25000" dirty="0">
                <a:solidFill>
                  <a:schemeClr val="accent2">
                    <a:lumMod val="75000"/>
                  </a:schemeClr>
                </a:solidFill>
              </a:rPr>
              <a:t>1</a:t>
            </a:r>
            <a:r>
              <a:rPr lang="en-US" dirty="0">
                <a:solidFill>
                  <a:schemeClr val="accent2">
                    <a:lumMod val="75000"/>
                  </a:schemeClr>
                </a:solidFill>
              </a:rPr>
              <a:t> – 0.0021Cost</a:t>
            </a:r>
            <a:r>
              <a:rPr lang="en-US" baseline="-25000" dirty="0">
                <a:solidFill>
                  <a:schemeClr val="accent2">
                    <a:lumMod val="75000"/>
                  </a:schemeClr>
                </a:solidFill>
              </a:rPr>
              <a:t>2</a:t>
            </a:r>
            <a:r>
              <a:rPr lang="en-US" dirty="0">
                <a:solidFill>
                  <a:schemeClr val="accent2">
                    <a:lumMod val="75000"/>
                  </a:schemeClr>
                </a:solidFill>
              </a:rPr>
              <a:t> – 0.0014Cost</a:t>
            </a:r>
            <a:r>
              <a:rPr lang="en-US" baseline="-25000" dirty="0">
                <a:solidFill>
                  <a:schemeClr val="accent2">
                    <a:lumMod val="75000"/>
                  </a:schemeClr>
                </a:solidFill>
              </a:rPr>
              <a:t>3</a:t>
            </a:r>
            <a:r>
              <a:rPr lang="en-US" dirty="0">
                <a:solidFill>
                  <a:schemeClr val="accent2">
                    <a:lumMod val="75000"/>
                  </a:schemeClr>
                </a:solidFill>
              </a:rPr>
              <a:t> – 0.0011*Cost</a:t>
            </a:r>
            <a:r>
              <a:rPr lang="en-US" baseline="-25000" dirty="0">
                <a:solidFill>
                  <a:schemeClr val="accent2">
                    <a:lumMod val="75000"/>
                  </a:schemeClr>
                </a:solidFill>
              </a:rPr>
              <a:t>4</a:t>
            </a:r>
            <a:r>
              <a:rPr lang="en-US" baseline="-25000" dirty="0"/>
              <a:t> </a:t>
            </a:r>
            <a:r>
              <a:rPr lang="en-US" dirty="0">
                <a:solidFill>
                  <a:schemeClr val="accent1">
                    <a:lumMod val="75000"/>
                  </a:schemeClr>
                </a:solidFill>
              </a:rPr>
              <a:t>+ MSP</a:t>
            </a:r>
          </a:p>
          <a:p>
            <a:pPr>
              <a:buNone/>
            </a:pPr>
            <a:endParaRPr lang="en-US" baseline="-25000" dirty="0">
              <a:solidFill>
                <a:schemeClr val="accent1">
                  <a:lumMod val="75000"/>
                </a:schemeClr>
              </a:solidFill>
            </a:endParaRPr>
          </a:p>
          <a:p>
            <a:pPr>
              <a:buNone/>
            </a:pPr>
            <a:r>
              <a:rPr lang="en-US" dirty="0"/>
              <a:t>U</a:t>
            </a:r>
            <a:r>
              <a:rPr lang="en-US" baseline="-25000" dirty="0"/>
              <a:t>HOV2</a:t>
            </a:r>
            <a:r>
              <a:rPr lang="en-US" dirty="0"/>
              <a:t> = -0.0253*IVTT </a:t>
            </a:r>
            <a:r>
              <a:rPr lang="en-US" dirty="0">
                <a:solidFill>
                  <a:schemeClr val="accent2">
                    <a:lumMod val="75000"/>
                  </a:schemeClr>
                </a:solidFill>
              </a:rPr>
              <a:t>– 0.0038*Cost</a:t>
            </a:r>
            <a:r>
              <a:rPr lang="en-US" baseline="-25000" dirty="0">
                <a:solidFill>
                  <a:schemeClr val="accent2">
                    <a:lumMod val="75000"/>
                  </a:schemeClr>
                </a:solidFill>
              </a:rPr>
              <a:t>1</a:t>
            </a:r>
            <a:r>
              <a:rPr lang="en-US" dirty="0">
                <a:solidFill>
                  <a:schemeClr val="accent2">
                    <a:lumMod val="75000"/>
                  </a:schemeClr>
                </a:solidFill>
              </a:rPr>
              <a:t> – 0.0021Cost</a:t>
            </a:r>
            <a:r>
              <a:rPr lang="en-US" baseline="-25000" dirty="0">
                <a:solidFill>
                  <a:schemeClr val="accent2">
                    <a:lumMod val="75000"/>
                  </a:schemeClr>
                </a:solidFill>
              </a:rPr>
              <a:t>2</a:t>
            </a:r>
            <a:r>
              <a:rPr lang="en-US" dirty="0">
                <a:solidFill>
                  <a:schemeClr val="accent2">
                    <a:lumMod val="75000"/>
                  </a:schemeClr>
                </a:solidFill>
              </a:rPr>
              <a:t> – 0.0014Cost</a:t>
            </a:r>
            <a:r>
              <a:rPr lang="en-US" baseline="-25000" dirty="0">
                <a:solidFill>
                  <a:schemeClr val="accent2">
                    <a:lumMod val="75000"/>
                  </a:schemeClr>
                </a:solidFill>
              </a:rPr>
              <a:t>3</a:t>
            </a:r>
            <a:r>
              <a:rPr lang="en-US" dirty="0">
                <a:solidFill>
                  <a:schemeClr val="accent2">
                    <a:lumMod val="75000"/>
                  </a:schemeClr>
                </a:solidFill>
              </a:rPr>
              <a:t> – 0.0011*Cost</a:t>
            </a:r>
            <a:r>
              <a:rPr lang="en-US" baseline="-25000" dirty="0">
                <a:solidFill>
                  <a:schemeClr val="accent2">
                    <a:lumMod val="75000"/>
                  </a:schemeClr>
                </a:solidFill>
              </a:rPr>
              <a:t>4 </a:t>
            </a:r>
            <a:r>
              <a:rPr lang="en-US" dirty="0">
                <a:solidFill>
                  <a:schemeClr val="accent5">
                    <a:lumMod val="75000"/>
                  </a:schemeClr>
                </a:solidFill>
              </a:rPr>
              <a:t>+ 0.199*CBD – 2.355 </a:t>
            </a:r>
            <a:r>
              <a:rPr lang="en-US" dirty="0">
                <a:solidFill>
                  <a:schemeClr val="accent1">
                    <a:lumMod val="75000"/>
                  </a:schemeClr>
                </a:solidFill>
              </a:rPr>
              <a:t>+ MSP</a:t>
            </a:r>
          </a:p>
          <a:p>
            <a:pPr>
              <a:buNone/>
            </a:pPr>
            <a:endParaRPr lang="en-US" sz="1700" dirty="0">
              <a:solidFill>
                <a:schemeClr val="accent1">
                  <a:lumMod val="75000"/>
                </a:schemeClr>
              </a:solidFill>
            </a:endParaRPr>
          </a:p>
          <a:p>
            <a:pPr>
              <a:buNone/>
            </a:pPr>
            <a:r>
              <a:rPr lang="en-US" dirty="0"/>
              <a:t>U</a:t>
            </a:r>
            <a:r>
              <a:rPr lang="en-US" baseline="-25000" dirty="0"/>
              <a:t>HOV3+</a:t>
            </a:r>
            <a:r>
              <a:rPr lang="en-US" dirty="0"/>
              <a:t> = -0.0253*IVTT </a:t>
            </a:r>
            <a:r>
              <a:rPr lang="en-US" dirty="0">
                <a:solidFill>
                  <a:schemeClr val="accent2">
                    <a:lumMod val="75000"/>
                  </a:schemeClr>
                </a:solidFill>
              </a:rPr>
              <a:t>– 0.0038*Cost</a:t>
            </a:r>
            <a:r>
              <a:rPr lang="en-US" baseline="-25000" dirty="0">
                <a:solidFill>
                  <a:schemeClr val="accent2">
                    <a:lumMod val="75000"/>
                  </a:schemeClr>
                </a:solidFill>
              </a:rPr>
              <a:t>1</a:t>
            </a:r>
            <a:r>
              <a:rPr lang="en-US" dirty="0">
                <a:solidFill>
                  <a:schemeClr val="accent2">
                    <a:lumMod val="75000"/>
                  </a:schemeClr>
                </a:solidFill>
              </a:rPr>
              <a:t> – 0.0021Cost</a:t>
            </a:r>
            <a:r>
              <a:rPr lang="en-US" baseline="-25000" dirty="0">
                <a:solidFill>
                  <a:schemeClr val="accent2">
                    <a:lumMod val="75000"/>
                  </a:schemeClr>
                </a:solidFill>
              </a:rPr>
              <a:t>2</a:t>
            </a:r>
            <a:r>
              <a:rPr lang="en-US" dirty="0">
                <a:solidFill>
                  <a:schemeClr val="accent2">
                    <a:lumMod val="75000"/>
                  </a:schemeClr>
                </a:solidFill>
              </a:rPr>
              <a:t> – 0.0014Cost</a:t>
            </a:r>
            <a:r>
              <a:rPr lang="en-US" baseline="-25000" dirty="0">
                <a:solidFill>
                  <a:schemeClr val="accent2">
                    <a:lumMod val="75000"/>
                  </a:schemeClr>
                </a:solidFill>
              </a:rPr>
              <a:t>3</a:t>
            </a:r>
            <a:r>
              <a:rPr lang="en-US" dirty="0">
                <a:solidFill>
                  <a:schemeClr val="accent2">
                    <a:lumMod val="75000"/>
                  </a:schemeClr>
                </a:solidFill>
              </a:rPr>
              <a:t> – 0.0011*Cost</a:t>
            </a:r>
            <a:r>
              <a:rPr lang="en-US" baseline="-25000" dirty="0">
                <a:solidFill>
                  <a:schemeClr val="accent2">
                    <a:lumMod val="75000"/>
                  </a:schemeClr>
                </a:solidFill>
              </a:rPr>
              <a:t>4</a:t>
            </a:r>
            <a:r>
              <a:rPr lang="en-US" dirty="0">
                <a:solidFill>
                  <a:schemeClr val="accent2">
                    <a:lumMod val="75000"/>
                  </a:schemeClr>
                </a:solidFill>
              </a:rPr>
              <a:t> </a:t>
            </a:r>
            <a:r>
              <a:rPr lang="en-US" dirty="0">
                <a:solidFill>
                  <a:schemeClr val="accent5">
                    <a:lumMod val="75000"/>
                  </a:schemeClr>
                </a:solidFill>
              </a:rPr>
              <a:t>- 0.268*CBD – 3.968 </a:t>
            </a:r>
            <a:r>
              <a:rPr lang="en-US" dirty="0">
                <a:solidFill>
                  <a:schemeClr val="accent1">
                    <a:lumMod val="75000"/>
                  </a:schemeClr>
                </a:solidFill>
              </a:rPr>
              <a:t>+ MSP</a:t>
            </a:r>
          </a:p>
          <a:p>
            <a:pPr>
              <a:buNone/>
            </a:pPr>
            <a:endParaRPr lang="en-US" sz="1700" dirty="0">
              <a:solidFill>
                <a:schemeClr val="accent1">
                  <a:lumMod val="75000"/>
                </a:schemeClr>
              </a:solidFill>
            </a:endParaRPr>
          </a:p>
          <a:p>
            <a:pPr>
              <a:buNone/>
            </a:pPr>
            <a:r>
              <a:rPr lang="en-US" dirty="0" err="1"/>
              <a:t>U</a:t>
            </a:r>
            <a:r>
              <a:rPr lang="en-US" baseline="-25000" dirty="0" err="1"/>
              <a:t>TransitW</a:t>
            </a:r>
            <a:r>
              <a:rPr lang="en-US" dirty="0"/>
              <a:t> = -0.0253*IVTT – 0.0633*</a:t>
            </a:r>
            <a:r>
              <a:rPr lang="en-US" dirty="0" err="1"/>
              <a:t>OVTT</a:t>
            </a:r>
            <a:r>
              <a:rPr lang="en-US" baseline="-25000" dirty="0" err="1"/>
              <a:t>walk</a:t>
            </a:r>
            <a:r>
              <a:rPr lang="en-US" dirty="0"/>
              <a:t> – 0.0506*OVTT</a:t>
            </a:r>
            <a:r>
              <a:rPr lang="en-US" baseline="-25000" dirty="0"/>
              <a:t>7min</a:t>
            </a:r>
            <a:r>
              <a:rPr lang="en-US" dirty="0"/>
              <a:t> </a:t>
            </a:r>
            <a:r>
              <a:rPr lang="en-US" dirty="0">
                <a:solidFill>
                  <a:schemeClr val="accent2">
                    <a:lumMod val="75000"/>
                  </a:schemeClr>
                </a:solidFill>
              </a:rPr>
              <a:t>– 0.0038*Cost</a:t>
            </a:r>
            <a:r>
              <a:rPr lang="en-US" baseline="-25000" dirty="0">
                <a:solidFill>
                  <a:schemeClr val="accent2">
                    <a:lumMod val="75000"/>
                  </a:schemeClr>
                </a:solidFill>
              </a:rPr>
              <a:t>1</a:t>
            </a:r>
            <a:r>
              <a:rPr lang="en-US" dirty="0">
                <a:solidFill>
                  <a:schemeClr val="accent2">
                    <a:lumMod val="75000"/>
                  </a:schemeClr>
                </a:solidFill>
              </a:rPr>
              <a:t> – 0.0021Cost</a:t>
            </a:r>
            <a:r>
              <a:rPr lang="en-US" baseline="-25000" dirty="0">
                <a:solidFill>
                  <a:schemeClr val="accent2">
                    <a:lumMod val="75000"/>
                  </a:schemeClr>
                </a:solidFill>
              </a:rPr>
              <a:t>2</a:t>
            </a:r>
            <a:r>
              <a:rPr lang="en-US" dirty="0">
                <a:solidFill>
                  <a:schemeClr val="accent2">
                    <a:lumMod val="75000"/>
                  </a:schemeClr>
                </a:solidFill>
              </a:rPr>
              <a:t> – 0.0014Cost</a:t>
            </a:r>
            <a:r>
              <a:rPr lang="en-US" baseline="-25000" dirty="0">
                <a:solidFill>
                  <a:schemeClr val="accent2">
                    <a:lumMod val="75000"/>
                  </a:schemeClr>
                </a:solidFill>
              </a:rPr>
              <a:t>3</a:t>
            </a:r>
            <a:r>
              <a:rPr lang="en-US" dirty="0">
                <a:solidFill>
                  <a:schemeClr val="accent2">
                    <a:lumMod val="75000"/>
                  </a:schemeClr>
                </a:solidFill>
              </a:rPr>
              <a:t> – 0.0011*Cost</a:t>
            </a:r>
            <a:r>
              <a:rPr lang="en-US" baseline="-25000" dirty="0">
                <a:solidFill>
                  <a:schemeClr val="accent2">
                    <a:lumMod val="75000"/>
                  </a:schemeClr>
                </a:solidFill>
              </a:rPr>
              <a:t>4</a:t>
            </a:r>
            <a:r>
              <a:rPr lang="en-US" dirty="0">
                <a:solidFill>
                  <a:schemeClr val="accent2">
                    <a:lumMod val="75000"/>
                  </a:schemeClr>
                </a:solidFill>
              </a:rPr>
              <a:t> </a:t>
            </a:r>
            <a:r>
              <a:rPr lang="en-US" dirty="0">
                <a:solidFill>
                  <a:schemeClr val="accent5">
                    <a:lumMod val="75000"/>
                  </a:schemeClr>
                </a:solidFill>
              </a:rPr>
              <a:t>+0.593*CBD + 0.351 </a:t>
            </a:r>
            <a:r>
              <a:rPr lang="en-US" dirty="0">
                <a:solidFill>
                  <a:schemeClr val="accent1">
                    <a:lumMod val="75000"/>
                  </a:schemeClr>
                </a:solidFill>
              </a:rPr>
              <a:t>+ MSP</a:t>
            </a:r>
          </a:p>
          <a:p>
            <a:pPr>
              <a:buNone/>
            </a:pPr>
            <a:endParaRPr lang="en-US" sz="1500" dirty="0">
              <a:solidFill>
                <a:schemeClr val="accent1">
                  <a:lumMod val="75000"/>
                </a:schemeClr>
              </a:solidFill>
            </a:endParaRPr>
          </a:p>
          <a:p>
            <a:pPr>
              <a:buNone/>
            </a:pPr>
            <a:r>
              <a:rPr lang="en-US" dirty="0" err="1"/>
              <a:t>U</a:t>
            </a:r>
            <a:r>
              <a:rPr lang="en-US" baseline="-25000" dirty="0" err="1"/>
              <a:t>Bike</a:t>
            </a:r>
            <a:r>
              <a:rPr lang="en-US" dirty="0"/>
              <a:t> = -0.1020*Time + </a:t>
            </a:r>
            <a:r>
              <a:rPr lang="en-US" dirty="0">
                <a:solidFill>
                  <a:schemeClr val="accent5">
                    <a:lumMod val="75000"/>
                  </a:schemeClr>
                </a:solidFill>
              </a:rPr>
              <a:t>0.173*CBD – 1.151 </a:t>
            </a:r>
            <a:r>
              <a:rPr lang="en-US" dirty="0">
                <a:solidFill>
                  <a:schemeClr val="accent1">
                    <a:lumMod val="75000"/>
                  </a:schemeClr>
                </a:solidFill>
              </a:rPr>
              <a:t>+ MSP</a:t>
            </a:r>
          </a:p>
          <a:p>
            <a:pPr>
              <a:buNone/>
            </a:pPr>
            <a:endParaRPr lang="en-US" sz="1500" dirty="0">
              <a:solidFill>
                <a:schemeClr val="accent1">
                  <a:lumMod val="75000"/>
                </a:schemeClr>
              </a:solidFill>
            </a:endParaRPr>
          </a:p>
          <a:p>
            <a:pPr>
              <a:buNone/>
            </a:pPr>
            <a:r>
              <a:rPr lang="en-US" dirty="0" err="1"/>
              <a:t>U</a:t>
            </a:r>
            <a:r>
              <a:rPr lang="en-US" baseline="-25000" dirty="0" err="1"/>
              <a:t>Walk</a:t>
            </a:r>
            <a:r>
              <a:rPr lang="en-US" dirty="0"/>
              <a:t> = -0.0788*Time </a:t>
            </a:r>
            <a:r>
              <a:rPr lang="en-US" dirty="0">
                <a:solidFill>
                  <a:schemeClr val="accent5">
                    <a:lumMod val="75000"/>
                  </a:schemeClr>
                </a:solidFill>
              </a:rPr>
              <a:t>+ 1.688*CBD + 0.491 </a:t>
            </a:r>
            <a:r>
              <a:rPr lang="en-US" dirty="0">
                <a:solidFill>
                  <a:schemeClr val="accent1">
                    <a:lumMod val="75000"/>
                  </a:schemeClr>
                </a:solidFill>
              </a:rPr>
              <a:t>+ MSP</a:t>
            </a:r>
          </a:p>
          <a:p>
            <a:pPr>
              <a:buNone/>
            </a:pPr>
            <a:endParaRPr lang="en-US" dirty="0"/>
          </a:p>
          <a:p>
            <a:pPr>
              <a:buNone/>
            </a:pPr>
            <a:endParaRPr lang="en-US" dirty="0"/>
          </a:p>
        </p:txBody>
      </p:sp>
      <p:sp>
        <p:nvSpPr>
          <p:cNvPr id="4" name="TextBox 3"/>
          <p:cNvSpPr txBox="1"/>
          <p:nvPr/>
        </p:nvSpPr>
        <p:spPr>
          <a:xfrm>
            <a:off x="1371600" y="6172200"/>
            <a:ext cx="6629400" cy="457200"/>
          </a:xfrm>
          <a:prstGeom prst="rect">
            <a:avLst/>
          </a:prstGeom>
        </p:spPr>
        <p:txBody>
          <a:bodyPr vert="horz" wrap="square" lIns="91440" tIns="45720" rIns="91440" bIns="45720" rtlCol="0">
            <a:normAutofit fontScale="70000" lnSpcReduction="20000"/>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rPr>
              <a:t>IVTT = in-vehicle travel time; OVTT = out-of-vehicle travel time</a:t>
            </a:r>
          </a:p>
        </p:txBody>
      </p:sp>
      <p:sp>
        <p:nvSpPr>
          <p:cNvPr id="6" name="Rectangle 5"/>
          <p:cNvSpPr/>
          <p:nvPr/>
        </p:nvSpPr>
        <p:spPr>
          <a:xfrm>
            <a:off x="-381000" y="6642100"/>
            <a:ext cx="9525000" cy="230832"/>
          </a:xfrm>
          <a:prstGeom prst="rect">
            <a:avLst/>
          </a:prstGeom>
        </p:spPr>
        <p:txBody>
          <a:bodyPr wrap="square">
            <a:spAutoFit/>
          </a:bodyPr>
          <a:lstStyle/>
          <a:p>
            <a:pPr algn="r"/>
            <a:r>
              <a:rPr lang="en-US" sz="900" dirty="0">
                <a:solidFill>
                  <a:schemeClr val="bg1">
                    <a:lumMod val="50000"/>
                  </a:schemeClr>
                </a:solidFill>
              </a:rPr>
              <a:t>See ftp://ftp.ci.missoula.mt.us/DEV%20ftp%20files/Transportation/MPO/MODEL_ENHANCEMENT/RFP/Proposals/Cambridge_Systematics/Reference/PSRC.Model%20Doc(final).pdf</a:t>
            </a:r>
          </a:p>
        </p:txBody>
      </p:sp>
    </p:spTree>
    <p:extLst>
      <p:ext uri="{BB962C8B-B14F-4D97-AF65-F5344CB8AC3E}">
        <p14:creationId xmlns:p14="http://schemas.microsoft.com/office/powerpoint/2010/main" val="42317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Factors Affecting Demand</a:t>
            </a:r>
          </a:p>
        </p:txBody>
      </p:sp>
      <p:sp>
        <p:nvSpPr>
          <p:cNvPr id="8" name="Content Placeholder 7"/>
          <p:cNvSpPr>
            <a:spLocks noGrp="1"/>
          </p:cNvSpPr>
          <p:nvPr>
            <p:ph idx="1"/>
          </p:nvPr>
        </p:nvSpPr>
        <p:spPr>
          <a:xfrm>
            <a:off x="609600" y="1143000"/>
            <a:ext cx="8305800" cy="5486400"/>
          </a:xfrm>
        </p:spPr>
        <p:txBody>
          <a:bodyPr/>
          <a:lstStyle/>
          <a:p>
            <a:r>
              <a:rPr lang="en-US" dirty="0"/>
              <a:t>Service-related variables tend to overwhelm demographic and employment factors</a:t>
            </a:r>
          </a:p>
          <a:p>
            <a:pPr lvl="1"/>
            <a:r>
              <a:rPr lang="en-US" dirty="0"/>
              <a:t>Fare costs</a:t>
            </a:r>
          </a:p>
          <a:p>
            <a:pPr lvl="1"/>
            <a:r>
              <a:rPr lang="en-US" dirty="0"/>
              <a:t>Travel times</a:t>
            </a:r>
          </a:p>
          <a:p>
            <a:pPr lvl="1"/>
            <a:r>
              <a:rPr lang="en-US" dirty="0"/>
              <a:t>Wait times</a:t>
            </a:r>
          </a:p>
          <a:p>
            <a:pPr lvl="1"/>
            <a:r>
              <a:rPr lang="en-US" dirty="0"/>
              <a:t>Access/ egress distances</a:t>
            </a:r>
          </a:p>
          <a:p>
            <a:endParaRPr lang="en-US" dirty="0"/>
          </a:p>
        </p:txBody>
      </p:sp>
    </p:spTree>
    <p:extLst>
      <p:ext uri="{BB962C8B-B14F-4D97-AF65-F5344CB8AC3E}">
        <p14:creationId xmlns:p14="http://schemas.microsoft.com/office/powerpoint/2010/main" val="145977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Factors Affecting Travel Behavior</a:t>
            </a:r>
          </a:p>
        </p:txBody>
      </p:sp>
      <p:sp>
        <p:nvSpPr>
          <p:cNvPr id="3" name="Content Placeholder 2"/>
          <p:cNvSpPr>
            <a:spLocks noGrp="1"/>
          </p:cNvSpPr>
          <p:nvPr>
            <p:ph idx="1"/>
          </p:nvPr>
        </p:nvSpPr>
        <p:spPr>
          <a:xfrm>
            <a:off x="685800" y="1600200"/>
            <a:ext cx="5791200" cy="4525963"/>
          </a:xfrm>
        </p:spPr>
        <p:txBody>
          <a:bodyPr>
            <a:normAutofit/>
          </a:bodyPr>
          <a:lstStyle/>
          <a:p>
            <a:endParaRPr lang="en-US" sz="2800" dirty="0"/>
          </a:p>
          <a:p>
            <a:pPr marL="514350" indent="-514350">
              <a:buFont typeface="+mj-lt"/>
              <a:buAutoNum type="arabicPeriod"/>
            </a:pPr>
            <a:r>
              <a:rPr lang="en-US" sz="2800" dirty="0"/>
              <a:t>Transport System Context</a:t>
            </a:r>
          </a:p>
          <a:p>
            <a:pPr marL="514350" indent="-514350">
              <a:buFont typeface="+mj-lt"/>
              <a:buAutoNum type="arabicPeriod"/>
            </a:pPr>
            <a:endParaRPr lang="en-US" sz="2800" dirty="0"/>
          </a:p>
          <a:p>
            <a:pPr marL="514350" indent="-514350">
              <a:buFont typeface="+mj-lt"/>
              <a:buAutoNum type="arabicPeriod"/>
            </a:pPr>
            <a:r>
              <a:rPr lang="en-US" sz="2800" dirty="0"/>
              <a:t>Transit Service Characteristics</a:t>
            </a:r>
          </a:p>
          <a:p>
            <a:pPr marL="514350" indent="-514350">
              <a:buFont typeface="+mj-lt"/>
              <a:buAutoNum type="arabicPeriod"/>
            </a:pPr>
            <a:endParaRPr lang="en-US" sz="2800" dirty="0"/>
          </a:p>
          <a:p>
            <a:pPr marL="514350" indent="-514350">
              <a:buFont typeface="+mj-lt"/>
              <a:buAutoNum type="arabicPeriod"/>
            </a:pPr>
            <a:r>
              <a:rPr lang="en-US" sz="2800" dirty="0"/>
              <a:t>Transport Policies/ Perception</a:t>
            </a:r>
          </a:p>
        </p:txBody>
      </p:sp>
      <p:sp>
        <p:nvSpPr>
          <p:cNvPr id="4" name="Right Brace 3"/>
          <p:cNvSpPr/>
          <p:nvPr/>
        </p:nvSpPr>
        <p:spPr>
          <a:xfrm>
            <a:off x="5943600" y="2057400"/>
            <a:ext cx="457200" cy="1905000"/>
          </a:xfrm>
          <a:prstGeom prst="rightBrace">
            <a:avLst>
              <a:gd name="adj1" fmla="val 8333"/>
              <a:gd name="adj2" fmla="val 29444"/>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5638800" y="2971800"/>
            <a:ext cx="457200" cy="1880175"/>
          </a:xfrm>
          <a:prstGeom prst="rightBrace">
            <a:avLst>
              <a:gd name="adj1" fmla="val 8333"/>
              <a:gd name="adj2" fmla="val 65000"/>
            </a:avLst>
          </a:pr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477000" y="2057400"/>
            <a:ext cx="2286000" cy="584775"/>
          </a:xfrm>
          <a:prstGeom prst="rect">
            <a:avLst/>
          </a:prstGeom>
          <a:noFill/>
        </p:spPr>
        <p:txBody>
          <a:bodyPr wrap="square" rtlCol="0">
            <a:spAutoFit/>
          </a:bodyPr>
          <a:lstStyle/>
          <a:p>
            <a:r>
              <a:rPr lang="en-US" sz="3200" dirty="0"/>
              <a:t>Region-level</a:t>
            </a:r>
          </a:p>
        </p:txBody>
      </p:sp>
      <p:sp>
        <p:nvSpPr>
          <p:cNvPr id="7" name="TextBox 6"/>
          <p:cNvSpPr txBox="1"/>
          <p:nvPr/>
        </p:nvSpPr>
        <p:spPr>
          <a:xfrm>
            <a:off x="6248400" y="4267200"/>
            <a:ext cx="2895600" cy="584775"/>
          </a:xfrm>
          <a:prstGeom prst="rect">
            <a:avLst/>
          </a:prstGeom>
          <a:noFill/>
        </p:spPr>
        <p:txBody>
          <a:bodyPr wrap="square" rtlCol="0">
            <a:spAutoFit/>
          </a:bodyPr>
          <a:lstStyle/>
          <a:p>
            <a:r>
              <a:rPr lang="en-US" sz="3200" dirty="0"/>
              <a:t>Individual-level</a:t>
            </a:r>
          </a:p>
        </p:txBody>
      </p:sp>
    </p:spTree>
    <p:extLst>
      <p:ext uri="{BB962C8B-B14F-4D97-AF65-F5344CB8AC3E}">
        <p14:creationId xmlns:p14="http://schemas.microsoft.com/office/powerpoint/2010/main" val="285672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87362"/>
          </a:xfrm>
        </p:spPr>
        <p:txBody>
          <a:bodyPr>
            <a:noAutofit/>
          </a:bodyPr>
          <a:lstStyle/>
          <a:p>
            <a:r>
              <a:rPr lang="en-US" sz="2800" dirty="0"/>
              <a:t>Which method for understanding ridership is best?</a:t>
            </a:r>
          </a:p>
        </p:txBody>
      </p:sp>
      <p:sp>
        <p:nvSpPr>
          <p:cNvPr id="3" name="Content Placeholder 2"/>
          <p:cNvSpPr>
            <a:spLocks noGrp="1"/>
          </p:cNvSpPr>
          <p:nvPr>
            <p:ph idx="1"/>
          </p:nvPr>
        </p:nvSpPr>
        <p:spPr>
          <a:xfrm>
            <a:off x="609600" y="1295400"/>
            <a:ext cx="8153400" cy="4830763"/>
          </a:xfrm>
        </p:spPr>
        <p:txBody>
          <a:bodyPr/>
          <a:lstStyle/>
          <a:p>
            <a:r>
              <a:rPr lang="en-US" dirty="0"/>
              <a:t>It all depends...</a:t>
            </a:r>
          </a:p>
          <a:p>
            <a:pPr lvl="1"/>
            <a:r>
              <a:rPr lang="en-US" dirty="0"/>
              <a:t>How much information do you have?</a:t>
            </a:r>
          </a:p>
          <a:p>
            <a:pPr lvl="1"/>
            <a:r>
              <a:rPr lang="en-US" dirty="0"/>
              <a:t>How accurate is your analysis?</a:t>
            </a:r>
          </a:p>
          <a:p>
            <a:pPr lvl="1"/>
            <a:r>
              <a:rPr lang="en-US" dirty="0"/>
              <a:t>What is the scale of your analysis?</a:t>
            </a:r>
          </a:p>
          <a:p>
            <a:pPr lvl="1"/>
            <a:r>
              <a:rPr lang="en-US" dirty="0"/>
              <a:t>How will it be used?</a:t>
            </a:r>
          </a:p>
        </p:txBody>
      </p:sp>
    </p:spTree>
    <p:extLst>
      <p:ext uri="{BB962C8B-B14F-4D97-AF65-F5344CB8AC3E}">
        <p14:creationId xmlns:p14="http://schemas.microsoft.com/office/powerpoint/2010/main" val="305575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a:t>
            </a:r>
          </a:p>
        </p:txBody>
      </p:sp>
      <p:sp>
        <p:nvSpPr>
          <p:cNvPr id="3" name="Content Placeholder 2"/>
          <p:cNvSpPr>
            <a:spLocks noGrp="1"/>
          </p:cNvSpPr>
          <p:nvPr>
            <p:ph idx="1"/>
          </p:nvPr>
        </p:nvSpPr>
        <p:spPr>
          <a:xfrm>
            <a:off x="609600" y="1143000"/>
            <a:ext cx="8305800" cy="5486400"/>
          </a:xfrm>
        </p:spPr>
        <p:txBody>
          <a:bodyPr>
            <a:normAutofit/>
          </a:bodyPr>
          <a:lstStyle/>
          <a:p>
            <a:r>
              <a:rPr lang="en-US" dirty="0"/>
              <a:t>It is important to determine travel demand to plan for future service.</a:t>
            </a:r>
          </a:p>
          <a:p>
            <a:endParaRPr lang="en-US" dirty="0"/>
          </a:p>
          <a:p>
            <a:r>
              <a:rPr lang="en-US" dirty="0"/>
              <a:t>The elasticity of demand is the marginal change in ridership as a function of change in service quality or price. </a:t>
            </a:r>
          </a:p>
          <a:p>
            <a:endParaRPr lang="en-US" dirty="0"/>
          </a:p>
          <a:p>
            <a:r>
              <a:rPr lang="en-US" dirty="0"/>
              <a:t>Travel demand models are commonly used for long-term planning. </a:t>
            </a:r>
          </a:p>
          <a:p>
            <a:pPr lvl="1"/>
            <a:endParaRPr lang="en-US" dirty="0"/>
          </a:p>
          <a:p>
            <a:pPr marL="457200" lvl="1" indent="0">
              <a:buNone/>
            </a:pPr>
            <a:endParaRPr lang="en-US" dirty="0"/>
          </a:p>
        </p:txBody>
      </p:sp>
    </p:spTree>
    <p:extLst>
      <p:ext uri="{BB962C8B-B14F-4D97-AF65-F5344CB8AC3E}">
        <p14:creationId xmlns:p14="http://schemas.microsoft.com/office/powerpoint/2010/main" val="445699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References</a:t>
            </a:r>
          </a:p>
        </p:txBody>
      </p:sp>
      <p:sp>
        <p:nvSpPr>
          <p:cNvPr id="5" name="Content Placeholder 4"/>
          <p:cNvSpPr>
            <a:spLocks noGrp="1"/>
          </p:cNvSpPr>
          <p:nvPr>
            <p:ph idx="1"/>
          </p:nvPr>
        </p:nvSpPr>
        <p:spPr>
          <a:xfrm>
            <a:off x="609600" y="1371600"/>
            <a:ext cx="7696200" cy="4525963"/>
          </a:xfrm>
        </p:spPr>
        <p:txBody>
          <a:bodyPr>
            <a:normAutofit/>
          </a:bodyPr>
          <a:lstStyle/>
          <a:p>
            <a:pPr>
              <a:buNone/>
            </a:pPr>
            <a:r>
              <a:rPr lang="en-US" dirty="0"/>
              <a:t>Materials in this lecture were taken from:</a:t>
            </a:r>
          </a:p>
          <a:p>
            <a:pPr fontAlgn="base"/>
            <a:r>
              <a:rPr lang="en-US" dirty="0" err="1"/>
              <a:t>Vuchic</a:t>
            </a:r>
            <a:r>
              <a:rPr lang="en-US" dirty="0"/>
              <a:t> (2007). Urban Transit. Chapter 10.</a:t>
            </a:r>
          </a:p>
          <a:p>
            <a:pPr fontAlgn="base"/>
            <a:r>
              <a:rPr lang="en-US" dirty="0" err="1"/>
              <a:t>Litman</a:t>
            </a:r>
            <a:r>
              <a:rPr lang="en-US" dirty="0"/>
              <a:t>. Victoria Transport Policy Institute: Price </a:t>
            </a:r>
            <a:r>
              <a:rPr lang="en-US" dirty="0" err="1"/>
              <a:t>Elasticities</a:t>
            </a:r>
            <a:r>
              <a:rPr lang="en-US" dirty="0"/>
              <a:t> and Cross-</a:t>
            </a:r>
            <a:r>
              <a:rPr lang="en-US" dirty="0" err="1"/>
              <a:t>Elasticities</a:t>
            </a:r>
            <a:r>
              <a:rPr lang="en-US" dirty="0"/>
              <a:t>.</a:t>
            </a:r>
          </a:p>
          <a:p>
            <a:pPr fontAlgn="base"/>
            <a:r>
              <a:rPr lang="en-US" dirty="0"/>
              <a:t>TCRP Synthesis 66. Chapters 3-4.</a:t>
            </a:r>
          </a:p>
          <a:p>
            <a:pPr fontAlgn="base"/>
            <a:endParaRPr lang="en-US" dirty="0"/>
          </a:p>
          <a:p>
            <a:pPr fontAlgn="base"/>
            <a:endParaRPr lang="en-US" dirty="0"/>
          </a:p>
          <a:p>
            <a:pPr marL="0" indent="0" fontAlgn="base">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426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Transport System Context</a:t>
            </a:r>
          </a:p>
        </p:txBody>
      </p:sp>
      <p:sp>
        <p:nvSpPr>
          <p:cNvPr id="3" name="Content Placeholder 2"/>
          <p:cNvSpPr>
            <a:spLocks noGrp="1"/>
          </p:cNvSpPr>
          <p:nvPr>
            <p:ph idx="1"/>
          </p:nvPr>
        </p:nvSpPr>
        <p:spPr>
          <a:xfrm>
            <a:off x="609600" y="1259541"/>
            <a:ext cx="8153400" cy="5562600"/>
          </a:xfrm>
        </p:spPr>
        <p:txBody>
          <a:bodyPr>
            <a:normAutofit/>
          </a:bodyPr>
          <a:lstStyle/>
          <a:p>
            <a:r>
              <a:rPr lang="en-US" dirty="0"/>
              <a:t>Population characteristics </a:t>
            </a:r>
          </a:p>
          <a:p>
            <a:endParaRPr lang="en-US" dirty="0"/>
          </a:p>
          <a:p>
            <a:r>
              <a:rPr lang="en-US" dirty="0"/>
              <a:t>Economic conditions</a:t>
            </a:r>
          </a:p>
          <a:p>
            <a:endParaRPr lang="en-US" dirty="0"/>
          </a:p>
          <a:p>
            <a:r>
              <a:rPr lang="en-US" dirty="0"/>
              <a:t>Cost &amp; availability of alternative modes</a:t>
            </a:r>
          </a:p>
          <a:p>
            <a:endParaRPr lang="en-US" dirty="0"/>
          </a:p>
          <a:p>
            <a:r>
              <a:rPr lang="en-US" dirty="0"/>
              <a:t>Land use &amp; development patterns</a:t>
            </a:r>
          </a:p>
          <a:p>
            <a:endParaRPr lang="en-US" dirty="0"/>
          </a:p>
          <a:p>
            <a:r>
              <a:rPr lang="en-US" dirty="0"/>
              <a:t>Travel conditions</a:t>
            </a:r>
          </a:p>
        </p:txBody>
      </p:sp>
    </p:spTree>
    <p:extLst>
      <p:ext uri="{BB962C8B-B14F-4D97-AF65-F5344CB8AC3E}">
        <p14:creationId xmlns:p14="http://schemas.microsoft.com/office/powerpoint/2010/main" val="391854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Transit Service Characteristics</a:t>
            </a:r>
          </a:p>
        </p:txBody>
      </p:sp>
      <p:sp>
        <p:nvSpPr>
          <p:cNvPr id="3" name="Content Placeholder 2"/>
          <p:cNvSpPr>
            <a:spLocks noGrp="1"/>
          </p:cNvSpPr>
          <p:nvPr>
            <p:ph idx="1"/>
          </p:nvPr>
        </p:nvSpPr>
        <p:spPr>
          <a:xfrm>
            <a:off x="609600" y="1371600"/>
            <a:ext cx="8153400" cy="4754563"/>
          </a:xfrm>
        </p:spPr>
        <p:txBody>
          <a:bodyPr/>
          <a:lstStyle/>
          <a:p>
            <a:r>
              <a:rPr lang="en-US" dirty="0"/>
              <a:t>Service adjustments/ improvements</a:t>
            </a:r>
          </a:p>
          <a:p>
            <a:endParaRPr lang="en-US" dirty="0"/>
          </a:p>
          <a:p>
            <a:r>
              <a:rPr lang="en-US" dirty="0"/>
              <a:t>Partnerships &amp; coordination</a:t>
            </a:r>
          </a:p>
          <a:p>
            <a:endParaRPr lang="en-US" dirty="0"/>
          </a:p>
          <a:p>
            <a:r>
              <a:rPr lang="en-US" dirty="0"/>
              <a:t>Marketing, promotion and information initiatives</a:t>
            </a:r>
          </a:p>
          <a:p>
            <a:endParaRPr lang="en-US" dirty="0"/>
          </a:p>
          <a:p>
            <a:r>
              <a:rPr lang="en-US" dirty="0"/>
              <a:t>Fare collection &amp; fare structure initiatives</a:t>
            </a:r>
          </a:p>
        </p:txBody>
      </p:sp>
    </p:spTree>
    <p:extLst>
      <p:ext uri="{BB962C8B-B14F-4D97-AF65-F5344CB8AC3E}">
        <p14:creationId xmlns:p14="http://schemas.microsoft.com/office/powerpoint/2010/main" val="42057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Transport Policies/ Perception</a:t>
            </a:r>
          </a:p>
        </p:txBody>
      </p:sp>
      <p:sp>
        <p:nvSpPr>
          <p:cNvPr id="3" name="Content Placeholder 2"/>
          <p:cNvSpPr>
            <a:spLocks noGrp="1"/>
          </p:cNvSpPr>
          <p:nvPr>
            <p:ph idx="1"/>
          </p:nvPr>
        </p:nvSpPr>
        <p:spPr>
          <a:xfrm>
            <a:off x="609600" y="1447800"/>
            <a:ext cx="8153400" cy="4678363"/>
          </a:xfrm>
        </p:spPr>
        <p:txBody>
          <a:bodyPr/>
          <a:lstStyle/>
          <a:p>
            <a:r>
              <a:rPr lang="en-US" dirty="0"/>
              <a:t>Price &amp; availability of modes</a:t>
            </a:r>
          </a:p>
          <a:p>
            <a:endParaRPr lang="en-US" dirty="0"/>
          </a:p>
          <a:p>
            <a:r>
              <a:rPr lang="en-US" dirty="0"/>
              <a:t>Quality of service of modes</a:t>
            </a:r>
          </a:p>
          <a:p>
            <a:endParaRPr lang="en-US" dirty="0"/>
          </a:p>
          <a:p>
            <a:r>
              <a:rPr lang="en-US" dirty="0"/>
              <a:t>Characteristics of desired trips</a:t>
            </a:r>
          </a:p>
          <a:p>
            <a:endParaRPr lang="en-US" dirty="0"/>
          </a:p>
          <a:p>
            <a:r>
              <a:rPr lang="en-US" dirty="0"/>
              <a:t>Traveler motivation/ bias</a:t>
            </a:r>
          </a:p>
        </p:txBody>
      </p:sp>
    </p:spTree>
    <p:extLst>
      <p:ext uri="{BB962C8B-B14F-4D97-AF65-F5344CB8AC3E}">
        <p14:creationId xmlns:p14="http://schemas.microsoft.com/office/powerpoint/2010/main" val="259251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Relationships are not always clear</a:t>
            </a:r>
          </a:p>
        </p:txBody>
      </p:sp>
      <p:sp>
        <p:nvSpPr>
          <p:cNvPr id="3" name="Content Placeholder 2"/>
          <p:cNvSpPr>
            <a:spLocks noGrp="1"/>
          </p:cNvSpPr>
          <p:nvPr>
            <p:ph idx="1"/>
          </p:nvPr>
        </p:nvSpPr>
        <p:spPr>
          <a:xfrm>
            <a:off x="609600" y="1219200"/>
            <a:ext cx="7848600" cy="4144963"/>
          </a:xfrm>
        </p:spPr>
        <p:txBody>
          <a:bodyPr/>
          <a:lstStyle/>
          <a:p>
            <a:r>
              <a:rPr lang="en-US" dirty="0"/>
              <a:t>Confounding factors</a:t>
            </a:r>
          </a:p>
          <a:p>
            <a:pPr lvl="1"/>
            <a:r>
              <a:rPr lang="en-US" dirty="0"/>
              <a:t>Additional factor that is the cause of behavior but is highly correlated with other factors</a:t>
            </a:r>
          </a:p>
          <a:p>
            <a:endParaRPr lang="en-US" dirty="0"/>
          </a:p>
          <a:p>
            <a:r>
              <a:rPr lang="en-US" dirty="0"/>
              <a:t>Lurking factors</a:t>
            </a:r>
          </a:p>
          <a:p>
            <a:pPr lvl="1"/>
            <a:r>
              <a:rPr lang="en-US" dirty="0"/>
              <a:t>Additional factor that is the cause of behavior but is missed in analysis</a:t>
            </a:r>
          </a:p>
        </p:txBody>
      </p:sp>
    </p:spTree>
    <p:extLst>
      <p:ext uri="{BB962C8B-B14F-4D97-AF65-F5344CB8AC3E}">
        <p14:creationId xmlns:p14="http://schemas.microsoft.com/office/powerpoint/2010/main" val="31975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kumimoji="0" sz="2800" b="0" i="0" u="none" strike="noStrike" kern="1200" cap="none" spc="0" normalizeH="0" baseline="0" noProof="0" dirty="0" smtClean="0">
            <a:ln>
              <a:noFill/>
            </a:ln>
            <a:solidFill>
              <a:schemeClr val="tx1">
                <a:tint val="75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8022</TotalTime>
  <Words>3003</Words>
  <Application>Microsoft Office PowerPoint</Application>
  <PresentationFormat>On-screen Show (4:3)</PresentationFormat>
  <Paragraphs>528</Paragraphs>
  <Slides>52</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Narrow</vt:lpstr>
      <vt:lpstr>Calibri</vt:lpstr>
      <vt:lpstr>Cambria Math</vt:lpstr>
      <vt:lpstr>Corbel</vt:lpstr>
      <vt:lpstr>Wingdings 2</vt:lpstr>
      <vt:lpstr>Office Theme</vt:lpstr>
      <vt:lpstr>Lecture #17: Ridership Forecasting</vt:lpstr>
      <vt:lpstr>Outline</vt:lpstr>
      <vt:lpstr>Goal of Understanding Ridership</vt:lpstr>
      <vt:lpstr>Transit Travel Behavior</vt:lpstr>
      <vt:lpstr>General Factors Affecting Travel Behavior</vt:lpstr>
      <vt:lpstr>1. Transport System Context</vt:lpstr>
      <vt:lpstr>2. Transit Service Characteristics</vt:lpstr>
      <vt:lpstr>3. Transport Policies/ Perception</vt:lpstr>
      <vt:lpstr>Relationships are not always clear</vt:lpstr>
      <vt:lpstr>What is the Gas Price Tipping Point?</vt:lpstr>
      <vt:lpstr>Future is Based on Behavioral Considerations</vt:lpstr>
      <vt:lpstr>Behavior Review Process</vt:lpstr>
      <vt:lpstr>Methods of Forecasting Ridership Changes</vt:lpstr>
      <vt:lpstr>Data Sources &amp; Inputs</vt:lpstr>
      <vt:lpstr>Forecasting Techniques </vt:lpstr>
      <vt:lpstr>Elasticity Calculations </vt:lpstr>
      <vt:lpstr>Elasticities</vt:lpstr>
      <vt:lpstr>Elasticity Equation</vt:lpstr>
      <vt:lpstr>Elastic/ Inelastic Threshold</vt:lpstr>
      <vt:lpstr>Cross-Elasticity</vt:lpstr>
      <vt:lpstr>Examples of Elasticity Values</vt:lpstr>
      <vt:lpstr>Participation Exercise</vt:lpstr>
      <vt:lpstr>Additional Reference</vt:lpstr>
      <vt:lpstr>Travel Demand Models </vt:lpstr>
      <vt:lpstr>Methods for Forecasting Demand</vt:lpstr>
      <vt:lpstr>Methods for Forecasting Demand</vt:lpstr>
      <vt:lpstr>General Demand Forecasting Process</vt:lpstr>
      <vt:lpstr>Two Approaches</vt:lpstr>
      <vt:lpstr>Data Collection</vt:lpstr>
      <vt:lpstr>Mode Choice of the Decision Maker</vt:lpstr>
      <vt:lpstr>Researcher</vt:lpstr>
      <vt:lpstr>Random Utility Models</vt:lpstr>
      <vt:lpstr>Types of Discrete Choice Models</vt:lpstr>
      <vt:lpstr>Logit Choice Model</vt:lpstr>
      <vt:lpstr>Logit Choice Model</vt:lpstr>
      <vt:lpstr>Utility Equation</vt:lpstr>
      <vt:lpstr>Utility Variable Types</vt:lpstr>
      <vt:lpstr>Estimation</vt:lpstr>
      <vt:lpstr>Mode Choice Example</vt:lpstr>
      <vt:lpstr>Mode Choice Example</vt:lpstr>
      <vt:lpstr>Mode Choice Example</vt:lpstr>
      <vt:lpstr>Mode Choice Example</vt:lpstr>
      <vt:lpstr>Independence of Irrelevant Alternatives (IIA)</vt:lpstr>
      <vt:lpstr>Red Bus, Blue Bus</vt:lpstr>
      <vt:lpstr>Red Bus, Blue Bus</vt:lpstr>
      <vt:lpstr>Red Bus, Blue Bus</vt:lpstr>
      <vt:lpstr>Puget Sound Regional Council (PSRC)  Mode Choice Model</vt:lpstr>
      <vt:lpstr>PSRC HBW</vt:lpstr>
      <vt:lpstr>Factors Affecting Demand</vt:lpstr>
      <vt:lpstr>Which method for understanding ridership is best?</vt:lpstr>
      <vt:lpstr>Conclusion</vt:lpstr>
      <vt:lpstr>References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jjl0006</dc:creator>
  <cp:lastModifiedBy>Candace Brakewood</cp:lastModifiedBy>
  <cp:revision>376</cp:revision>
  <cp:lastPrinted>2019-11-11T17:13:31Z</cp:lastPrinted>
  <dcterms:created xsi:type="dcterms:W3CDTF">2014-01-17T20:58:51Z</dcterms:created>
  <dcterms:modified xsi:type="dcterms:W3CDTF">2022-10-31T13:37:11Z</dcterms:modified>
</cp:coreProperties>
</file>