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95" r:id="rId2"/>
    <p:sldId id="825" r:id="rId3"/>
    <p:sldId id="713" r:id="rId4"/>
    <p:sldId id="725" r:id="rId5"/>
    <p:sldId id="726" r:id="rId6"/>
    <p:sldId id="727" r:id="rId7"/>
    <p:sldId id="728" r:id="rId8"/>
    <p:sldId id="729" r:id="rId9"/>
    <p:sldId id="730" r:id="rId10"/>
    <p:sldId id="731" r:id="rId11"/>
    <p:sldId id="732" r:id="rId12"/>
    <p:sldId id="733" r:id="rId13"/>
    <p:sldId id="772" r:id="rId14"/>
    <p:sldId id="773" r:id="rId15"/>
    <p:sldId id="737" r:id="rId16"/>
    <p:sldId id="738" r:id="rId17"/>
    <p:sldId id="739" r:id="rId18"/>
    <p:sldId id="770" r:id="rId19"/>
    <p:sldId id="826" r:id="rId20"/>
    <p:sldId id="809" r:id="rId21"/>
    <p:sldId id="810" r:id="rId22"/>
    <p:sldId id="811" r:id="rId23"/>
    <p:sldId id="812" r:id="rId24"/>
    <p:sldId id="813" r:id="rId25"/>
    <p:sldId id="814" r:id="rId26"/>
    <p:sldId id="815" r:id="rId27"/>
    <p:sldId id="816" r:id="rId28"/>
    <p:sldId id="817" r:id="rId29"/>
    <p:sldId id="818" r:id="rId30"/>
    <p:sldId id="820" r:id="rId31"/>
    <p:sldId id="821" r:id="rId32"/>
    <p:sldId id="822" r:id="rId33"/>
    <p:sldId id="823" r:id="rId34"/>
    <p:sldId id="824" r:id="rId35"/>
    <p:sldId id="769" r:id="rId36"/>
    <p:sldId id="748"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DC4"/>
    <a:srgbClr val="607472"/>
    <a:srgbClr val="8A423A"/>
    <a:srgbClr val="0F17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73932" autoAdjust="0"/>
  </p:normalViewPr>
  <p:slideViewPr>
    <p:cSldViewPr>
      <p:cViewPr>
        <p:scale>
          <a:sx n="50" d="100"/>
          <a:sy n="50" d="100"/>
        </p:scale>
        <p:origin x="1744" y="-1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6638D-0FB2-4D18-8281-60F2530BBEDF}" type="doc">
      <dgm:prSet loTypeId="urn:microsoft.com/office/officeart/2005/8/layout/process4" loCatId="process" qsTypeId="urn:microsoft.com/office/officeart/2005/8/quickstyle/simple1" qsCatId="simple" csTypeId="urn:microsoft.com/office/officeart/2005/8/colors/accent1_2" csCatId="accent1" phldr="1"/>
      <dgm:spPr/>
    </dgm:pt>
    <dgm:pt modelId="{69C4E7D8-B1C3-47D2-BACC-3EDEC031533C}">
      <dgm:prSet phldrT="[Text]" custT="1"/>
      <dgm:spPr/>
      <dgm:t>
        <a:bodyPr/>
        <a:lstStyle/>
        <a:p>
          <a:r>
            <a:rPr lang="en-US" sz="2800" dirty="0"/>
            <a:t>Network design</a:t>
          </a:r>
        </a:p>
      </dgm:t>
    </dgm:pt>
    <dgm:pt modelId="{7F1F3569-0648-4879-B080-F8061B3152EA}" type="parTrans" cxnId="{EE6BA97D-70EF-4C8B-8C76-134A3B964348}">
      <dgm:prSet/>
      <dgm:spPr/>
      <dgm:t>
        <a:bodyPr/>
        <a:lstStyle/>
        <a:p>
          <a:endParaRPr lang="en-US" sz="2800"/>
        </a:p>
      </dgm:t>
    </dgm:pt>
    <dgm:pt modelId="{0D5ACFE1-9B6F-49CE-85B8-7D98DC3E016A}" type="sibTrans" cxnId="{EE6BA97D-70EF-4C8B-8C76-134A3B964348}">
      <dgm:prSet/>
      <dgm:spPr/>
      <dgm:t>
        <a:bodyPr/>
        <a:lstStyle/>
        <a:p>
          <a:endParaRPr lang="en-US" sz="2800"/>
        </a:p>
      </dgm:t>
    </dgm:pt>
    <dgm:pt modelId="{6886B14B-23DF-4648-A9A2-221CA67569EB}">
      <dgm:prSet custT="1"/>
      <dgm:spPr/>
      <dgm:t>
        <a:bodyPr/>
        <a:lstStyle/>
        <a:p>
          <a:r>
            <a:rPr lang="en-US" sz="2800" dirty="0"/>
            <a:t>Route design and stop layout</a:t>
          </a:r>
        </a:p>
      </dgm:t>
    </dgm:pt>
    <dgm:pt modelId="{F4C35201-0FBE-4076-99D6-BA894FB5894A}" type="parTrans" cxnId="{2663090F-5081-42D9-866E-6A9B3F6499AD}">
      <dgm:prSet/>
      <dgm:spPr/>
      <dgm:t>
        <a:bodyPr/>
        <a:lstStyle/>
        <a:p>
          <a:endParaRPr lang="en-US" sz="2800"/>
        </a:p>
      </dgm:t>
    </dgm:pt>
    <dgm:pt modelId="{7A01CE96-9F6C-4F73-9FF4-42D8CB3CC847}" type="sibTrans" cxnId="{2663090F-5081-42D9-866E-6A9B3F6499AD}">
      <dgm:prSet/>
      <dgm:spPr/>
      <dgm:t>
        <a:bodyPr/>
        <a:lstStyle/>
        <a:p>
          <a:endParaRPr lang="en-US" sz="2800"/>
        </a:p>
      </dgm:t>
    </dgm:pt>
    <dgm:pt modelId="{DFD297CF-4906-491A-8088-E4194DE4999B}">
      <dgm:prSet custT="1"/>
      <dgm:spPr/>
      <dgm:t>
        <a:bodyPr/>
        <a:lstStyle/>
        <a:p>
          <a:r>
            <a:rPr lang="en-US" sz="2800" dirty="0"/>
            <a:t>Frequency determination</a:t>
          </a:r>
        </a:p>
      </dgm:t>
    </dgm:pt>
    <dgm:pt modelId="{9D86D316-E43E-4AFB-BF54-5AD2956140B2}" type="parTrans" cxnId="{66EDF713-1AA9-448B-89EA-D09EFF3C4838}">
      <dgm:prSet/>
      <dgm:spPr/>
      <dgm:t>
        <a:bodyPr/>
        <a:lstStyle/>
        <a:p>
          <a:endParaRPr lang="en-US" sz="2800"/>
        </a:p>
      </dgm:t>
    </dgm:pt>
    <dgm:pt modelId="{1DBCC819-E5B0-49BD-B623-4C1BCBA60362}" type="sibTrans" cxnId="{66EDF713-1AA9-448B-89EA-D09EFF3C4838}">
      <dgm:prSet/>
      <dgm:spPr/>
      <dgm:t>
        <a:bodyPr/>
        <a:lstStyle/>
        <a:p>
          <a:endParaRPr lang="en-US" sz="2800"/>
        </a:p>
      </dgm:t>
    </dgm:pt>
    <dgm:pt modelId="{BFA74961-05DB-4028-BC34-CB21FDB15F4E}">
      <dgm:prSet custT="1"/>
      <dgm:spPr/>
      <dgm:t>
        <a:bodyPr/>
        <a:lstStyle/>
        <a:p>
          <a:r>
            <a:rPr lang="en-US" sz="2800" dirty="0"/>
            <a:t>Timetabling</a:t>
          </a:r>
        </a:p>
      </dgm:t>
    </dgm:pt>
    <dgm:pt modelId="{09BF3EE1-4E66-4F4B-AECB-5E875969EAA5}" type="parTrans" cxnId="{8A83F06D-5B66-495C-8DC4-05BE611869E8}">
      <dgm:prSet/>
      <dgm:spPr/>
      <dgm:t>
        <a:bodyPr/>
        <a:lstStyle/>
        <a:p>
          <a:endParaRPr lang="en-US" sz="2800"/>
        </a:p>
      </dgm:t>
    </dgm:pt>
    <dgm:pt modelId="{71B67C39-84B8-43AC-8721-D0EDC67753C5}" type="sibTrans" cxnId="{8A83F06D-5B66-495C-8DC4-05BE611869E8}">
      <dgm:prSet/>
      <dgm:spPr/>
      <dgm:t>
        <a:bodyPr/>
        <a:lstStyle/>
        <a:p>
          <a:endParaRPr lang="en-US" sz="2800"/>
        </a:p>
      </dgm:t>
    </dgm:pt>
    <dgm:pt modelId="{E62D3BF3-F699-4DAE-A633-B7A2E101672A}">
      <dgm:prSet custT="1"/>
      <dgm:spPr/>
      <dgm:t>
        <a:bodyPr/>
        <a:lstStyle/>
        <a:p>
          <a:r>
            <a:rPr lang="en-US" sz="2800" dirty="0"/>
            <a:t>Vehicle scheduling</a:t>
          </a:r>
        </a:p>
      </dgm:t>
    </dgm:pt>
    <dgm:pt modelId="{F56939BE-7AC8-4C78-AE92-811CD6774D8F}" type="parTrans" cxnId="{72A76986-A805-4B3C-86E6-EF4B95F2C428}">
      <dgm:prSet/>
      <dgm:spPr/>
      <dgm:t>
        <a:bodyPr/>
        <a:lstStyle/>
        <a:p>
          <a:endParaRPr lang="en-US" sz="2800"/>
        </a:p>
      </dgm:t>
    </dgm:pt>
    <dgm:pt modelId="{0236B450-9D41-422D-A39C-A496219A7B4F}" type="sibTrans" cxnId="{72A76986-A805-4B3C-86E6-EF4B95F2C428}">
      <dgm:prSet/>
      <dgm:spPr/>
      <dgm:t>
        <a:bodyPr/>
        <a:lstStyle/>
        <a:p>
          <a:endParaRPr lang="en-US" sz="2800"/>
        </a:p>
      </dgm:t>
    </dgm:pt>
    <dgm:pt modelId="{B74963A3-31B4-4B59-A6E6-BF53AE9B1295}">
      <dgm:prSet custT="1"/>
      <dgm:spPr/>
      <dgm:t>
        <a:bodyPr/>
        <a:lstStyle/>
        <a:p>
          <a:r>
            <a:rPr lang="en-US" sz="2800" dirty="0"/>
            <a:t>Crew scheduling</a:t>
          </a:r>
        </a:p>
      </dgm:t>
    </dgm:pt>
    <dgm:pt modelId="{E60CC0A2-0B00-4BCB-ABED-B47F322529D6}" type="parTrans" cxnId="{4A8397A6-1AED-4E33-A46F-9AF46500C861}">
      <dgm:prSet/>
      <dgm:spPr/>
      <dgm:t>
        <a:bodyPr/>
        <a:lstStyle/>
        <a:p>
          <a:endParaRPr lang="en-US" sz="2800"/>
        </a:p>
      </dgm:t>
    </dgm:pt>
    <dgm:pt modelId="{58474EF1-CCEC-4324-9B37-A462B1A455BD}" type="sibTrans" cxnId="{4A8397A6-1AED-4E33-A46F-9AF46500C861}">
      <dgm:prSet/>
      <dgm:spPr/>
      <dgm:t>
        <a:bodyPr/>
        <a:lstStyle/>
        <a:p>
          <a:endParaRPr lang="en-US" sz="2800"/>
        </a:p>
      </dgm:t>
    </dgm:pt>
    <dgm:pt modelId="{3FF8100A-F9B7-4C56-AEF2-B4368362621D}" type="pres">
      <dgm:prSet presAssocID="{03B6638D-0FB2-4D18-8281-60F2530BBEDF}" presName="Name0" presStyleCnt="0">
        <dgm:presLayoutVars>
          <dgm:dir/>
          <dgm:animLvl val="lvl"/>
          <dgm:resizeHandles val="exact"/>
        </dgm:presLayoutVars>
      </dgm:prSet>
      <dgm:spPr/>
    </dgm:pt>
    <dgm:pt modelId="{EBCEBAFC-1B15-4595-BBE4-955328BA749C}" type="pres">
      <dgm:prSet presAssocID="{B74963A3-31B4-4B59-A6E6-BF53AE9B1295}" presName="boxAndChildren" presStyleCnt="0"/>
      <dgm:spPr/>
    </dgm:pt>
    <dgm:pt modelId="{08D18A70-D616-4DDC-BC2B-74D6CBEE6128}" type="pres">
      <dgm:prSet presAssocID="{B74963A3-31B4-4B59-A6E6-BF53AE9B1295}" presName="parentTextBox" presStyleLbl="node1" presStyleIdx="0" presStyleCnt="6"/>
      <dgm:spPr/>
    </dgm:pt>
    <dgm:pt modelId="{8CD9DB44-C208-4289-AE42-D010C3865A94}" type="pres">
      <dgm:prSet presAssocID="{0236B450-9D41-422D-A39C-A496219A7B4F}" presName="sp" presStyleCnt="0"/>
      <dgm:spPr/>
    </dgm:pt>
    <dgm:pt modelId="{ECA08B2A-BE30-4D3A-B99E-233861B58B03}" type="pres">
      <dgm:prSet presAssocID="{E62D3BF3-F699-4DAE-A633-B7A2E101672A}" presName="arrowAndChildren" presStyleCnt="0"/>
      <dgm:spPr/>
    </dgm:pt>
    <dgm:pt modelId="{7C8DA012-174C-4195-8174-746C2D77E12D}" type="pres">
      <dgm:prSet presAssocID="{E62D3BF3-F699-4DAE-A633-B7A2E101672A}" presName="parentTextArrow" presStyleLbl="node1" presStyleIdx="1" presStyleCnt="6"/>
      <dgm:spPr/>
    </dgm:pt>
    <dgm:pt modelId="{53B11A83-F2D4-4240-A6AA-BDCA5BA86EB8}" type="pres">
      <dgm:prSet presAssocID="{71B67C39-84B8-43AC-8721-D0EDC67753C5}" presName="sp" presStyleCnt="0"/>
      <dgm:spPr/>
    </dgm:pt>
    <dgm:pt modelId="{3A45291C-03F9-469B-AA0B-F713D8A2F489}" type="pres">
      <dgm:prSet presAssocID="{BFA74961-05DB-4028-BC34-CB21FDB15F4E}" presName="arrowAndChildren" presStyleCnt="0"/>
      <dgm:spPr/>
    </dgm:pt>
    <dgm:pt modelId="{4BBAAFB5-F4CA-4E93-B1C3-50B5B722534C}" type="pres">
      <dgm:prSet presAssocID="{BFA74961-05DB-4028-BC34-CB21FDB15F4E}" presName="parentTextArrow" presStyleLbl="node1" presStyleIdx="2" presStyleCnt="6"/>
      <dgm:spPr/>
    </dgm:pt>
    <dgm:pt modelId="{FFC6D093-69C1-4972-A28C-DF7ECDCB2B6D}" type="pres">
      <dgm:prSet presAssocID="{1DBCC819-E5B0-49BD-B623-4C1BCBA60362}" presName="sp" presStyleCnt="0"/>
      <dgm:spPr/>
    </dgm:pt>
    <dgm:pt modelId="{ACA6AE53-1A7F-4D3E-9388-02AFA37E1691}" type="pres">
      <dgm:prSet presAssocID="{DFD297CF-4906-491A-8088-E4194DE4999B}" presName="arrowAndChildren" presStyleCnt="0"/>
      <dgm:spPr/>
    </dgm:pt>
    <dgm:pt modelId="{036BA080-4B7B-4D16-9E0D-CAC5094A6EC3}" type="pres">
      <dgm:prSet presAssocID="{DFD297CF-4906-491A-8088-E4194DE4999B}" presName="parentTextArrow" presStyleLbl="node1" presStyleIdx="3" presStyleCnt="6"/>
      <dgm:spPr/>
    </dgm:pt>
    <dgm:pt modelId="{EB73D24A-F423-4254-9409-7111DF4B9BDE}" type="pres">
      <dgm:prSet presAssocID="{7A01CE96-9F6C-4F73-9FF4-42D8CB3CC847}" presName="sp" presStyleCnt="0"/>
      <dgm:spPr/>
    </dgm:pt>
    <dgm:pt modelId="{79F8B329-8DAA-4B17-9A30-9A5B7E230470}" type="pres">
      <dgm:prSet presAssocID="{6886B14B-23DF-4648-A9A2-221CA67569EB}" presName="arrowAndChildren" presStyleCnt="0"/>
      <dgm:spPr/>
    </dgm:pt>
    <dgm:pt modelId="{56D1A7F1-4B9E-497E-819D-A6966B5F8284}" type="pres">
      <dgm:prSet presAssocID="{6886B14B-23DF-4648-A9A2-221CA67569EB}" presName="parentTextArrow" presStyleLbl="node1" presStyleIdx="4" presStyleCnt="6"/>
      <dgm:spPr/>
    </dgm:pt>
    <dgm:pt modelId="{671F66B8-FB34-4D6B-87F3-C3FC9A37A29D}" type="pres">
      <dgm:prSet presAssocID="{0D5ACFE1-9B6F-49CE-85B8-7D98DC3E016A}" presName="sp" presStyleCnt="0"/>
      <dgm:spPr/>
    </dgm:pt>
    <dgm:pt modelId="{FD5369D1-AF6E-4B86-B928-22B9606A24B8}" type="pres">
      <dgm:prSet presAssocID="{69C4E7D8-B1C3-47D2-BACC-3EDEC031533C}" presName="arrowAndChildren" presStyleCnt="0"/>
      <dgm:spPr/>
    </dgm:pt>
    <dgm:pt modelId="{F8DEC2AE-CCB5-48FC-A469-290946FB4DB2}" type="pres">
      <dgm:prSet presAssocID="{69C4E7D8-B1C3-47D2-BACC-3EDEC031533C}" presName="parentTextArrow" presStyleLbl="node1" presStyleIdx="5" presStyleCnt="6"/>
      <dgm:spPr/>
    </dgm:pt>
  </dgm:ptLst>
  <dgm:cxnLst>
    <dgm:cxn modelId="{2663090F-5081-42D9-866E-6A9B3F6499AD}" srcId="{03B6638D-0FB2-4D18-8281-60F2530BBEDF}" destId="{6886B14B-23DF-4648-A9A2-221CA67569EB}" srcOrd="1" destOrd="0" parTransId="{F4C35201-0FBE-4076-99D6-BA894FB5894A}" sibTransId="{7A01CE96-9F6C-4F73-9FF4-42D8CB3CC847}"/>
    <dgm:cxn modelId="{66EDF713-1AA9-448B-89EA-D09EFF3C4838}" srcId="{03B6638D-0FB2-4D18-8281-60F2530BBEDF}" destId="{DFD297CF-4906-491A-8088-E4194DE4999B}" srcOrd="2" destOrd="0" parTransId="{9D86D316-E43E-4AFB-BF54-5AD2956140B2}" sibTransId="{1DBCC819-E5B0-49BD-B623-4C1BCBA60362}"/>
    <dgm:cxn modelId="{9606096B-1611-47F1-A7A8-53D0E61F2468}" type="presOf" srcId="{BFA74961-05DB-4028-BC34-CB21FDB15F4E}" destId="{4BBAAFB5-F4CA-4E93-B1C3-50B5B722534C}" srcOrd="0" destOrd="0" presId="urn:microsoft.com/office/officeart/2005/8/layout/process4"/>
    <dgm:cxn modelId="{12F03F6C-4510-4516-AF5A-2DD2AED103E2}" type="presOf" srcId="{6886B14B-23DF-4648-A9A2-221CA67569EB}" destId="{56D1A7F1-4B9E-497E-819D-A6966B5F8284}" srcOrd="0" destOrd="0" presId="urn:microsoft.com/office/officeart/2005/8/layout/process4"/>
    <dgm:cxn modelId="{8A83F06D-5B66-495C-8DC4-05BE611869E8}" srcId="{03B6638D-0FB2-4D18-8281-60F2530BBEDF}" destId="{BFA74961-05DB-4028-BC34-CB21FDB15F4E}" srcOrd="3" destOrd="0" parTransId="{09BF3EE1-4E66-4F4B-AECB-5E875969EAA5}" sibTransId="{71B67C39-84B8-43AC-8721-D0EDC67753C5}"/>
    <dgm:cxn modelId="{D1D1BF74-CFB3-441E-8A6C-035E96768266}" type="presOf" srcId="{03B6638D-0FB2-4D18-8281-60F2530BBEDF}" destId="{3FF8100A-F9B7-4C56-AEF2-B4368362621D}" srcOrd="0" destOrd="0" presId="urn:microsoft.com/office/officeart/2005/8/layout/process4"/>
    <dgm:cxn modelId="{3A477C76-7A98-4DBE-B373-96ED00A84469}" type="presOf" srcId="{DFD297CF-4906-491A-8088-E4194DE4999B}" destId="{036BA080-4B7B-4D16-9E0D-CAC5094A6EC3}" srcOrd="0" destOrd="0" presId="urn:microsoft.com/office/officeart/2005/8/layout/process4"/>
    <dgm:cxn modelId="{80E4F959-321D-4240-B646-5EAA62B9D8B3}" type="presOf" srcId="{B74963A3-31B4-4B59-A6E6-BF53AE9B1295}" destId="{08D18A70-D616-4DDC-BC2B-74D6CBEE6128}" srcOrd="0" destOrd="0" presId="urn:microsoft.com/office/officeart/2005/8/layout/process4"/>
    <dgm:cxn modelId="{EE6BA97D-70EF-4C8B-8C76-134A3B964348}" srcId="{03B6638D-0FB2-4D18-8281-60F2530BBEDF}" destId="{69C4E7D8-B1C3-47D2-BACC-3EDEC031533C}" srcOrd="0" destOrd="0" parTransId="{7F1F3569-0648-4879-B080-F8061B3152EA}" sibTransId="{0D5ACFE1-9B6F-49CE-85B8-7D98DC3E016A}"/>
    <dgm:cxn modelId="{72A76986-A805-4B3C-86E6-EF4B95F2C428}" srcId="{03B6638D-0FB2-4D18-8281-60F2530BBEDF}" destId="{E62D3BF3-F699-4DAE-A633-B7A2E101672A}" srcOrd="4" destOrd="0" parTransId="{F56939BE-7AC8-4C78-AE92-811CD6774D8F}" sibTransId="{0236B450-9D41-422D-A39C-A496219A7B4F}"/>
    <dgm:cxn modelId="{EA938090-B993-4CC3-AFAB-A740AFFD5E0A}" type="presOf" srcId="{69C4E7D8-B1C3-47D2-BACC-3EDEC031533C}" destId="{F8DEC2AE-CCB5-48FC-A469-290946FB4DB2}" srcOrd="0" destOrd="0" presId="urn:microsoft.com/office/officeart/2005/8/layout/process4"/>
    <dgm:cxn modelId="{B7A3C593-4890-4927-BAEC-42B89ABA1115}" type="presOf" srcId="{E62D3BF3-F699-4DAE-A633-B7A2E101672A}" destId="{7C8DA012-174C-4195-8174-746C2D77E12D}" srcOrd="0" destOrd="0" presId="urn:microsoft.com/office/officeart/2005/8/layout/process4"/>
    <dgm:cxn modelId="{4A8397A6-1AED-4E33-A46F-9AF46500C861}" srcId="{03B6638D-0FB2-4D18-8281-60F2530BBEDF}" destId="{B74963A3-31B4-4B59-A6E6-BF53AE9B1295}" srcOrd="5" destOrd="0" parTransId="{E60CC0A2-0B00-4BCB-ABED-B47F322529D6}" sibTransId="{58474EF1-CCEC-4324-9B37-A462B1A455BD}"/>
    <dgm:cxn modelId="{F4C32431-7596-4691-9A52-601CF6D050EC}" type="presParOf" srcId="{3FF8100A-F9B7-4C56-AEF2-B4368362621D}" destId="{EBCEBAFC-1B15-4595-BBE4-955328BA749C}" srcOrd="0" destOrd="0" presId="urn:microsoft.com/office/officeart/2005/8/layout/process4"/>
    <dgm:cxn modelId="{015E3EAE-32DB-4D52-9278-951A72E97C79}" type="presParOf" srcId="{EBCEBAFC-1B15-4595-BBE4-955328BA749C}" destId="{08D18A70-D616-4DDC-BC2B-74D6CBEE6128}" srcOrd="0" destOrd="0" presId="urn:microsoft.com/office/officeart/2005/8/layout/process4"/>
    <dgm:cxn modelId="{6CCBE126-FDB3-40B0-867C-EB5FC01F353D}" type="presParOf" srcId="{3FF8100A-F9B7-4C56-AEF2-B4368362621D}" destId="{8CD9DB44-C208-4289-AE42-D010C3865A94}" srcOrd="1" destOrd="0" presId="urn:microsoft.com/office/officeart/2005/8/layout/process4"/>
    <dgm:cxn modelId="{7E5AC6C9-FF9E-447B-827B-6506A4956AA2}" type="presParOf" srcId="{3FF8100A-F9B7-4C56-AEF2-B4368362621D}" destId="{ECA08B2A-BE30-4D3A-B99E-233861B58B03}" srcOrd="2" destOrd="0" presId="urn:microsoft.com/office/officeart/2005/8/layout/process4"/>
    <dgm:cxn modelId="{2F95E1C2-1A06-4C23-8887-43DEBA24748C}" type="presParOf" srcId="{ECA08B2A-BE30-4D3A-B99E-233861B58B03}" destId="{7C8DA012-174C-4195-8174-746C2D77E12D}" srcOrd="0" destOrd="0" presId="urn:microsoft.com/office/officeart/2005/8/layout/process4"/>
    <dgm:cxn modelId="{6C93CBE8-92E4-4549-AE0F-5D982273AE20}" type="presParOf" srcId="{3FF8100A-F9B7-4C56-AEF2-B4368362621D}" destId="{53B11A83-F2D4-4240-A6AA-BDCA5BA86EB8}" srcOrd="3" destOrd="0" presId="urn:microsoft.com/office/officeart/2005/8/layout/process4"/>
    <dgm:cxn modelId="{4D166E5D-13F0-4564-8912-6CEA94CE25F1}" type="presParOf" srcId="{3FF8100A-F9B7-4C56-AEF2-B4368362621D}" destId="{3A45291C-03F9-469B-AA0B-F713D8A2F489}" srcOrd="4" destOrd="0" presId="urn:microsoft.com/office/officeart/2005/8/layout/process4"/>
    <dgm:cxn modelId="{98A82A46-6615-486A-9414-1E745642D95D}" type="presParOf" srcId="{3A45291C-03F9-469B-AA0B-F713D8A2F489}" destId="{4BBAAFB5-F4CA-4E93-B1C3-50B5B722534C}" srcOrd="0" destOrd="0" presId="urn:microsoft.com/office/officeart/2005/8/layout/process4"/>
    <dgm:cxn modelId="{06A2349C-9CA3-4154-9D72-B7549FBA81AE}" type="presParOf" srcId="{3FF8100A-F9B7-4C56-AEF2-B4368362621D}" destId="{FFC6D093-69C1-4972-A28C-DF7ECDCB2B6D}" srcOrd="5" destOrd="0" presId="urn:microsoft.com/office/officeart/2005/8/layout/process4"/>
    <dgm:cxn modelId="{77BCCDEB-2A45-485D-9184-1792526F5390}" type="presParOf" srcId="{3FF8100A-F9B7-4C56-AEF2-B4368362621D}" destId="{ACA6AE53-1A7F-4D3E-9388-02AFA37E1691}" srcOrd="6" destOrd="0" presId="urn:microsoft.com/office/officeart/2005/8/layout/process4"/>
    <dgm:cxn modelId="{5EC1604E-31BE-4DA4-BA78-318960BB549B}" type="presParOf" srcId="{ACA6AE53-1A7F-4D3E-9388-02AFA37E1691}" destId="{036BA080-4B7B-4D16-9E0D-CAC5094A6EC3}" srcOrd="0" destOrd="0" presId="urn:microsoft.com/office/officeart/2005/8/layout/process4"/>
    <dgm:cxn modelId="{DD099EF4-72D2-4D5F-A2B3-17A42C1377A4}" type="presParOf" srcId="{3FF8100A-F9B7-4C56-AEF2-B4368362621D}" destId="{EB73D24A-F423-4254-9409-7111DF4B9BDE}" srcOrd="7" destOrd="0" presId="urn:microsoft.com/office/officeart/2005/8/layout/process4"/>
    <dgm:cxn modelId="{F87E91F2-6AFE-4249-A873-C556458F5AFD}" type="presParOf" srcId="{3FF8100A-F9B7-4C56-AEF2-B4368362621D}" destId="{79F8B329-8DAA-4B17-9A30-9A5B7E230470}" srcOrd="8" destOrd="0" presId="urn:microsoft.com/office/officeart/2005/8/layout/process4"/>
    <dgm:cxn modelId="{212F945F-F8F2-4894-8E53-A240EBFDAACE}" type="presParOf" srcId="{79F8B329-8DAA-4B17-9A30-9A5B7E230470}" destId="{56D1A7F1-4B9E-497E-819D-A6966B5F8284}" srcOrd="0" destOrd="0" presId="urn:microsoft.com/office/officeart/2005/8/layout/process4"/>
    <dgm:cxn modelId="{01AEB6FD-9750-4959-AE67-AF7E6DC43966}" type="presParOf" srcId="{3FF8100A-F9B7-4C56-AEF2-B4368362621D}" destId="{671F66B8-FB34-4D6B-87F3-C3FC9A37A29D}" srcOrd="9" destOrd="0" presId="urn:microsoft.com/office/officeart/2005/8/layout/process4"/>
    <dgm:cxn modelId="{D6608C0F-7516-4FEA-B121-59EA2B0C0D6E}" type="presParOf" srcId="{3FF8100A-F9B7-4C56-AEF2-B4368362621D}" destId="{FD5369D1-AF6E-4B86-B928-22B9606A24B8}" srcOrd="10" destOrd="0" presId="urn:microsoft.com/office/officeart/2005/8/layout/process4"/>
    <dgm:cxn modelId="{6A9D0D58-033A-46DF-B0BE-9EE294146DEC}" type="presParOf" srcId="{FD5369D1-AF6E-4B86-B928-22B9606A24B8}" destId="{F8DEC2AE-CCB5-48FC-A469-290946FB4DB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18A70-D616-4DDC-BC2B-74D6CBEE6128}">
      <dsp:nvSpPr>
        <dsp:cNvPr id="0" name=""/>
        <dsp:cNvSpPr/>
      </dsp:nvSpPr>
      <dsp:spPr>
        <a:xfrm>
          <a:off x="0" y="3998960"/>
          <a:ext cx="7467600" cy="5248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Crew scheduling</a:t>
          </a:r>
        </a:p>
      </dsp:txBody>
      <dsp:txXfrm>
        <a:off x="0" y="3998960"/>
        <a:ext cx="7467600" cy="524861"/>
      </dsp:txXfrm>
    </dsp:sp>
    <dsp:sp modelId="{7C8DA012-174C-4195-8174-746C2D77E12D}">
      <dsp:nvSpPr>
        <dsp:cNvPr id="0" name=""/>
        <dsp:cNvSpPr/>
      </dsp:nvSpPr>
      <dsp:spPr>
        <a:xfrm rot="10800000">
          <a:off x="0" y="3199596"/>
          <a:ext cx="7467600" cy="80723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Vehicle scheduling</a:t>
          </a:r>
        </a:p>
      </dsp:txBody>
      <dsp:txXfrm rot="10800000">
        <a:off x="0" y="3199596"/>
        <a:ext cx="7467600" cy="524518"/>
      </dsp:txXfrm>
    </dsp:sp>
    <dsp:sp modelId="{4BBAAFB5-F4CA-4E93-B1C3-50B5B722534C}">
      <dsp:nvSpPr>
        <dsp:cNvPr id="0" name=""/>
        <dsp:cNvSpPr/>
      </dsp:nvSpPr>
      <dsp:spPr>
        <a:xfrm rot="10800000">
          <a:off x="0" y="2400232"/>
          <a:ext cx="7467600" cy="80723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Timetabling</a:t>
          </a:r>
        </a:p>
      </dsp:txBody>
      <dsp:txXfrm rot="10800000">
        <a:off x="0" y="2400232"/>
        <a:ext cx="7467600" cy="524518"/>
      </dsp:txXfrm>
    </dsp:sp>
    <dsp:sp modelId="{036BA080-4B7B-4D16-9E0D-CAC5094A6EC3}">
      <dsp:nvSpPr>
        <dsp:cNvPr id="0" name=""/>
        <dsp:cNvSpPr/>
      </dsp:nvSpPr>
      <dsp:spPr>
        <a:xfrm rot="10800000">
          <a:off x="0" y="1600868"/>
          <a:ext cx="7467600" cy="80723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Frequency determination</a:t>
          </a:r>
        </a:p>
      </dsp:txBody>
      <dsp:txXfrm rot="10800000">
        <a:off x="0" y="1600868"/>
        <a:ext cx="7467600" cy="524518"/>
      </dsp:txXfrm>
    </dsp:sp>
    <dsp:sp modelId="{56D1A7F1-4B9E-497E-819D-A6966B5F8284}">
      <dsp:nvSpPr>
        <dsp:cNvPr id="0" name=""/>
        <dsp:cNvSpPr/>
      </dsp:nvSpPr>
      <dsp:spPr>
        <a:xfrm rot="10800000">
          <a:off x="0" y="801504"/>
          <a:ext cx="7467600" cy="80723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Route design and stop layout</a:t>
          </a:r>
        </a:p>
      </dsp:txBody>
      <dsp:txXfrm rot="10800000">
        <a:off x="0" y="801504"/>
        <a:ext cx="7467600" cy="524518"/>
      </dsp:txXfrm>
    </dsp:sp>
    <dsp:sp modelId="{F8DEC2AE-CCB5-48FC-A469-290946FB4DB2}">
      <dsp:nvSpPr>
        <dsp:cNvPr id="0" name=""/>
        <dsp:cNvSpPr/>
      </dsp:nvSpPr>
      <dsp:spPr>
        <a:xfrm rot="10800000">
          <a:off x="0" y="2140"/>
          <a:ext cx="7467600" cy="80723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Network design</a:t>
          </a:r>
        </a:p>
      </dsp:txBody>
      <dsp:txXfrm rot="10800000">
        <a:off x="0" y="2140"/>
        <a:ext cx="7467600" cy="5245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8248F21-CDC7-4C98-BA24-37BE7EEDC1D3}" type="datetimeFigureOut">
              <a:rPr lang="en-US" smtClean="0"/>
              <a:t>10/21/2022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64EE2DD-8D84-49B1-A13B-996C95F1A642}" type="slidenum">
              <a:rPr lang="en-US" smtClean="0"/>
              <a:t>‹#›</a:t>
            </a:fld>
            <a:endParaRPr lang="en-US"/>
          </a:p>
        </p:txBody>
      </p:sp>
    </p:spTree>
    <p:extLst>
      <p:ext uri="{BB962C8B-B14F-4D97-AF65-F5344CB8AC3E}">
        <p14:creationId xmlns:p14="http://schemas.microsoft.com/office/powerpoint/2010/main" val="2459582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07739E-EFF5-41DC-9F7B-9B1AFF2E0FD6}" type="datetimeFigureOut">
              <a:rPr lang="en-US" smtClean="0"/>
              <a:pPr/>
              <a:t>10/21/2022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4E6C79C-A519-437B-A687-1962AE5608E6}" type="slidenum">
              <a:rPr lang="en-US" smtClean="0"/>
              <a:pPr/>
              <a:t>‹#›</a:t>
            </a:fld>
            <a:endParaRPr lang="en-US"/>
          </a:p>
        </p:txBody>
      </p:sp>
    </p:spTree>
    <p:extLst>
      <p:ext uri="{BB962C8B-B14F-4D97-AF65-F5344CB8AC3E}">
        <p14:creationId xmlns:p14="http://schemas.microsoft.com/office/powerpoint/2010/main" val="8236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CE1821-6D2F-41B0-802C-0692B1DB78A9}" type="slidenum">
              <a:rPr lang="en-US" smtClean="0"/>
              <a:t>1</a:t>
            </a:fld>
            <a:endParaRPr lang="en-US"/>
          </a:p>
        </p:txBody>
      </p:sp>
    </p:spTree>
    <p:extLst>
      <p:ext uri="{BB962C8B-B14F-4D97-AF65-F5344CB8AC3E}">
        <p14:creationId xmlns:p14="http://schemas.microsoft.com/office/powerpoint/2010/main" val="399314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Finally, we have loops.</a:t>
            </a:r>
          </a:p>
          <a:p>
            <a:endParaRPr lang="en-US" dirty="0"/>
          </a:p>
          <a:p>
            <a:r>
              <a:rPr lang="en-US" dirty="0"/>
              <a:t>Helps distribute passenger volume.</a:t>
            </a:r>
          </a:p>
        </p:txBody>
      </p:sp>
      <p:sp>
        <p:nvSpPr>
          <p:cNvPr id="4" name="Slide Number Placeholder 3"/>
          <p:cNvSpPr>
            <a:spLocks noGrp="1"/>
          </p:cNvSpPr>
          <p:nvPr>
            <p:ph type="sldNum" sz="quarter" idx="10"/>
          </p:nvPr>
        </p:nvSpPr>
        <p:spPr/>
        <p:txBody>
          <a:bodyPr/>
          <a:lstStyle/>
          <a:p>
            <a:fld id="{F987B03F-78EA-4E71-B1C6-4EB091402EBE}" type="slidenum">
              <a:rPr lang="en-US" smtClean="0"/>
              <a:pPr/>
              <a:t>10</a:t>
            </a:fld>
            <a:endParaRPr lang="en-US"/>
          </a:p>
        </p:txBody>
      </p:sp>
    </p:spTree>
    <p:extLst>
      <p:ext uri="{BB962C8B-B14F-4D97-AF65-F5344CB8AC3E}">
        <p14:creationId xmlns:p14="http://schemas.microsoft.com/office/powerpoint/2010/main" val="4190954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Trunk</a:t>
            </a:r>
            <a:r>
              <a:rPr lang="en-US" baseline="0" dirty="0"/>
              <a:t> lines with branches generally start in city center with very high loads and then they branch into the suburbs were there is lower demand. In suburbs, branches operate independently. Trunk section you can take any of them. The same vehicles that start on the trunk will go out on the branches.</a:t>
            </a:r>
          </a:p>
          <a:p>
            <a:endParaRPr lang="en-US" baseline="0" dirty="0"/>
          </a:p>
          <a:p>
            <a:r>
              <a:rPr lang="en-US" baseline="0" dirty="0"/>
              <a:t>Truck with feeders – feeders operate completely independently from the trunk. Feeders will use different transit vehicles than those on the trunk (feeders are smaller capacity vehicles).</a:t>
            </a:r>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11</a:t>
            </a:fld>
            <a:endParaRPr lang="en-US"/>
          </a:p>
        </p:txBody>
      </p:sp>
    </p:spTree>
    <p:extLst>
      <p:ext uri="{BB962C8B-B14F-4D97-AF65-F5344CB8AC3E}">
        <p14:creationId xmlns:p14="http://schemas.microsoft.com/office/powerpoint/2010/main" val="830459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bring</a:t>
            </a:r>
            <a:r>
              <a:rPr lang="en-US" baseline="0" dirty="0"/>
              <a:t> in some Jarrett Walker. </a:t>
            </a:r>
            <a:r>
              <a:rPr lang="en-US" dirty="0"/>
              <a:t>Branching ALWAYS divides frequency.</a:t>
            </a:r>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12</a:t>
            </a:fld>
            <a:endParaRPr lang="en-US"/>
          </a:p>
        </p:txBody>
      </p:sp>
    </p:spTree>
    <p:extLst>
      <p:ext uri="{BB962C8B-B14F-4D97-AF65-F5344CB8AC3E}">
        <p14:creationId xmlns:p14="http://schemas.microsoft.com/office/powerpoint/2010/main" val="555703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Jarrett walker has a simpler classification for types of lines.</a:t>
            </a:r>
          </a:p>
        </p:txBody>
      </p:sp>
      <p:sp>
        <p:nvSpPr>
          <p:cNvPr id="4" name="Slide Number Placeholder 3"/>
          <p:cNvSpPr>
            <a:spLocks noGrp="1"/>
          </p:cNvSpPr>
          <p:nvPr>
            <p:ph type="sldNum" sz="quarter" idx="10"/>
          </p:nvPr>
        </p:nvSpPr>
        <p:spPr/>
        <p:txBody>
          <a:bodyPr/>
          <a:lstStyle/>
          <a:p>
            <a:fld id="{04E6C79C-A519-437B-A687-1962AE5608E6}" type="slidenum">
              <a:rPr lang="en-US" smtClean="0"/>
              <a:pPr/>
              <a:t>13</a:t>
            </a:fld>
            <a:endParaRPr lang="en-US"/>
          </a:p>
        </p:txBody>
      </p:sp>
    </p:spTree>
    <p:extLst>
      <p:ext uri="{BB962C8B-B14F-4D97-AF65-F5344CB8AC3E}">
        <p14:creationId xmlns:p14="http://schemas.microsoft.com/office/powerpoint/2010/main" val="513256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was the key point in Jarrett Walker’</a:t>
            </a:r>
            <a:r>
              <a:rPr lang="en-US" baseline="0" dirty="0"/>
              <a:t> </a:t>
            </a:r>
            <a:r>
              <a:rPr lang="en-US" dirty="0"/>
              <a:t>chapter 4 – lines, loops and longing?</a:t>
            </a:r>
          </a:p>
          <a:p>
            <a:endParaRPr lang="en-US" dirty="0"/>
          </a:p>
          <a:p>
            <a:r>
              <a:rPr lang="en-US" sz="1200" b="0" i="0" u="none" strike="noStrike" kern="1200" baseline="0" dirty="0">
                <a:solidFill>
                  <a:schemeClr val="tx1"/>
                </a:solidFill>
                <a:latin typeface="+mn-lt"/>
                <a:ea typeface="+mn-ea"/>
                <a:cs typeface="+mn-cs"/>
              </a:rPr>
              <a:t>If you want to get from A to B in the everyday geometry of cities, a direct line between these points is the shortest way, but routes often deviate to pick up demand.  </a:t>
            </a:r>
          </a:p>
          <a:p>
            <a:endParaRPr lang="en-US" dirty="0"/>
          </a:p>
          <a:p>
            <a:r>
              <a:rPr lang="en-US" sz="1200" b="0" i="0" u="none" strike="noStrike" kern="1200" baseline="0" dirty="0">
                <a:solidFill>
                  <a:schemeClr val="tx1"/>
                </a:solidFill>
                <a:latin typeface="+mn-lt"/>
                <a:ea typeface="+mn-ea"/>
                <a:cs typeface="+mn-cs"/>
              </a:rPr>
              <a:t>If a transit route is not direct, compared to the alternatives, we say it is </a:t>
            </a:r>
            <a:r>
              <a:rPr lang="en-US" sz="1200" b="0" i="1" u="none" strike="noStrike" kern="1200" baseline="0" dirty="0">
                <a:solidFill>
                  <a:schemeClr val="tx1"/>
                </a:solidFill>
                <a:latin typeface="+mn-lt"/>
                <a:ea typeface="+mn-ea"/>
                <a:cs typeface="+mn-cs"/>
              </a:rPr>
              <a:t>circuitous </a:t>
            </a:r>
            <a:r>
              <a:rPr lang="en-US" sz="1200" b="0" i="0" u="none" strike="noStrike" kern="1200" baseline="0" dirty="0">
                <a:solidFill>
                  <a:schemeClr val="tx1"/>
                </a:solidFill>
                <a:latin typeface="+mn-lt"/>
                <a:ea typeface="+mn-ea"/>
                <a:cs typeface="+mn-cs"/>
              </a:rPr>
              <a:t>(figure 4-1). A small bit of circuitousness on an otherwise direct route is called a </a:t>
            </a:r>
            <a:r>
              <a:rPr lang="en-US" sz="1200" b="0" i="1" u="none" strike="noStrike" kern="1200" baseline="0" dirty="0">
                <a:solidFill>
                  <a:schemeClr val="tx1"/>
                </a:solidFill>
                <a:latin typeface="+mn-lt"/>
                <a:ea typeface="+mn-ea"/>
                <a:cs typeface="+mn-cs"/>
              </a:rPr>
              <a:t>deviation</a:t>
            </a:r>
            <a:r>
              <a:rPr lang="en-US" sz="1200" b="0" i="0" u="none" strike="noStrike" kern="1200" baseline="0" dirty="0">
                <a:solidFill>
                  <a:schemeClr val="tx1"/>
                </a:solidFill>
                <a:latin typeface="+mn-lt"/>
                <a:ea typeface="+mn-ea"/>
                <a:cs typeface="+mn-cs"/>
              </a:rPr>
              <a:t>.</a:t>
            </a:r>
            <a:endParaRPr lang="en-US" dirty="0"/>
          </a:p>
          <a:p>
            <a:endParaRPr lang="en-US" dirty="0"/>
          </a:p>
          <a:p>
            <a:r>
              <a:rPr lang="en-US" sz="1200" b="0" i="0" u="none" strike="noStrike" kern="1200" baseline="0" dirty="0">
                <a:solidFill>
                  <a:schemeClr val="tx1"/>
                </a:solidFill>
                <a:latin typeface="+mn-lt"/>
                <a:ea typeface="+mn-ea"/>
                <a:cs typeface="+mn-cs"/>
              </a:rPr>
              <a:t>It also defines the basic shapes of a transit route or line, which I’ll call I-shapes, U-shapes, S-shapes, and O-shapes or loops.</a:t>
            </a:r>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14</a:t>
            </a:fld>
            <a:endParaRPr lang="en-US"/>
          </a:p>
        </p:txBody>
      </p:sp>
    </p:spTree>
    <p:extLst>
      <p:ext uri="{BB962C8B-B14F-4D97-AF65-F5344CB8AC3E}">
        <p14:creationId xmlns:p14="http://schemas.microsoft.com/office/powerpoint/2010/main" val="644082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spacing values are a general rule of thumb, but when actually implementing, you have to physically make sure there is space for those stops (want to place near major demand generators or center of suburb, etc.).</a:t>
            </a:r>
          </a:p>
        </p:txBody>
      </p:sp>
      <p:sp>
        <p:nvSpPr>
          <p:cNvPr id="4" name="Slide Number Placeholder 3"/>
          <p:cNvSpPr>
            <a:spLocks noGrp="1"/>
          </p:cNvSpPr>
          <p:nvPr>
            <p:ph type="sldNum" sz="quarter" idx="5"/>
          </p:nvPr>
        </p:nvSpPr>
        <p:spPr/>
        <p:txBody>
          <a:bodyPr/>
          <a:lstStyle/>
          <a:p>
            <a:fld id="{04E6C79C-A519-437B-A687-1962AE5608E6}" type="slidenum">
              <a:rPr lang="en-US" smtClean="0"/>
              <a:pPr/>
              <a:t>16</a:t>
            </a:fld>
            <a:endParaRPr lang="en-US"/>
          </a:p>
        </p:txBody>
      </p:sp>
    </p:spTree>
    <p:extLst>
      <p:ext uri="{BB962C8B-B14F-4D97-AF65-F5344CB8AC3E}">
        <p14:creationId xmlns:p14="http://schemas.microsoft.com/office/powerpoint/2010/main" val="194101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E6C79C-A519-437B-A687-1962AE5608E6}" type="slidenum">
              <a:rPr lang="en-US" smtClean="0"/>
              <a:pPr/>
              <a:t>17</a:t>
            </a:fld>
            <a:endParaRPr lang="en-US"/>
          </a:p>
        </p:txBody>
      </p:sp>
    </p:spTree>
    <p:extLst>
      <p:ext uri="{BB962C8B-B14F-4D97-AF65-F5344CB8AC3E}">
        <p14:creationId xmlns:p14="http://schemas.microsoft.com/office/powerpoint/2010/main" val="3009989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 a good pedestrian network.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Tradeoff: pedestrian access versus in-vehicle travel time. </a:t>
            </a:r>
          </a:p>
          <a:p>
            <a:r>
              <a:rPr lang="en-US" dirty="0"/>
              <a:t>If stops are too close, vehicle stops often, and in-vehicle travel times are long.</a:t>
            </a:r>
          </a:p>
          <a:p>
            <a:r>
              <a:rPr lang="en-US" dirty="0"/>
              <a:t>If stops are too far, vehicle stops infrequently (fast in vehicle travel times), but long access distance.</a:t>
            </a:r>
          </a:p>
          <a:p>
            <a:endParaRPr lang="en-US" dirty="0"/>
          </a:p>
          <a:p>
            <a:r>
              <a:rPr lang="en-US" dirty="0"/>
              <a:t>We want a sweet spot. A small amount of duplicate coverage but mostly just one stop nearby. </a:t>
            </a:r>
          </a:p>
          <a:p>
            <a:endParaRPr lang="en-US" dirty="0"/>
          </a:p>
          <a:p>
            <a:endParaRPr lang="en-US" dirty="0"/>
          </a:p>
        </p:txBody>
      </p:sp>
      <p:sp>
        <p:nvSpPr>
          <p:cNvPr id="4" name="Slide Number Placeholder 3"/>
          <p:cNvSpPr>
            <a:spLocks noGrp="1"/>
          </p:cNvSpPr>
          <p:nvPr>
            <p:ph type="sldNum" sz="quarter" idx="5"/>
          </p:nvPr>
        </p:nvSpPr>
        <p:spPr/>
        <p:txBody>
          <a:bodyPr/>
          <a:lstStyle/>
          <a:p>
            <a:fld id="{04E6C79C-A519-437B-A687-1962AE5608E6}" type="slidenum">
              <a:rPr lang="en-US" smtClean="0"/>
              <a:pPr/>
              <a:t>18</a:t>
            </a:fld>
            <a:endParaRPr lang="en-US"/>
          </a:p>
        </p:txBody>
      </p:sp>
    </p:spTree>
    <p:extLst>
      <p:ext uri="{BB962C8B-B14F-4D97-AF65-F5344CB8AC3E}">
        <p14:creationId xmlns:p14="http://schemas.microsoft.com/office/powerpoint/2010/main" val="1538828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United States, many transit stops are not adequate: bus stops that are just a signpost on a busy road, bus stops with broken sidewalks and/or pathway obstructions, bus stops with a lack of seating, and bus stops clearly not accessible to people with disabilities. </a:t>
            </a:r>
          </a:p>
          <a:p>
            <a:endParaRPr lang="en-US" dirty="0"/>
          </a:p>
          <a:p>
            <a:r>
              <a:rPr lang="en-US" dirty="0"/>
              <a:t>For many bus riders, the journey to access and the wait at the bus stop are experiences that may inhibit their ability or desire to take the bus.</a:t>
            </a:r>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19</a:t>
            </a:fld>
            <a:endParaRPr lang="en-US"/>
          </a:p>
        </p:txBody>
      </p:sp>
    </p:spTree>
    <p:extLst>
      <p:ext uri="{BB962C8B-B14F-4D97-AF65-F5344CB8AC3E}">
        <p14:creationId xmlns:p14="http://schemas.microsoft.com/office/powerpoint/2010/main" val="3641876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E6C79C-A519-437B-A687-1962AE5608E6}" type="slidenum">
              <a:rPr lang="en-US" smtClean="0"/>
              <a:pPr/>
              <a:t>20</a:t>
            </a:fld>
            <a:endParaRPr lang="en-US"/>
          </a:p>
        </p:txBody>
      </p:sp>
    </p:spTree>
    <p:extLst>
      <p:ext uri="{BB962C8B-B14F-4D97-AF65-F5344CB8AC3E}">
        <p14:creationId xmlns:p14="http://schemas.microsoft.com/office/powerpoint/2010/main" val="902230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E1821-6D2F-41B0-802C-0692B1DB78A9}" type="slidenum">
              <a:rPr lang="en-US" smtClean="0"/>
              <a:t>2</a:t>
            </a:fld>
            <a:endParaRPr lang="en-US"/>
          </a:p>
        </p:txBody>
      </p:sp>
    </p:spTree>
    <p:extLst>
      <p:ext uri="{BB962C8B-B14F-4D97-AF65-F5344CB8AC3E}">
        <p14:creationId xmlns:p14="http://schemas.microsoft.com/office/powerpoint/2010/main" val="1124006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E6C79C-A519-437B-A687-1962AE5608E6}" type="slidenum">
              <a:rPr lang="en-US" smtClean="0"/>
              <a:pPr/>
              <a:t>21</a:t>
            </a:fld>
            <a:endParaRPr lang="en-US"/>
          </a:p>
        </p:txBody>
      </p:sp>
    </p:spTree>
    <p:extLst>
      <p:ext uri="{BB962C8B-B14F-4D97-AF65-F5344CB8AC3E}">
        <p14:creationId xmlns:p14="http://schemas.microsoft.com/office/powerpoint/2010/main" val="1570222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47 transit agencies surveyed</a:t>
            </a:r>
            <a:r>
              <a:rPr lang="en-US" baseline="0" dirty="0"/>
              <a:t> in the USA. </a:t>
            </a:r>
            <a:r>
              <a:rPr lang="en-US" sz="1200" b="0" i="0" u="none" strike="noStrike" kern="1200" baseline="0" dirty="0">
                <a:solidFill>
                  <a:schemeClr val="tx1"/>
                </a:solidFill>
                <a:latin typeface="+mn-lt"/>
                <a:ea typeface="+mn-ea"/>
                <a:cs typeface="+mn-cs"/>
              </a:rPr>
              <a:t>Survey questionnaire to learn more about transit agency and related government entity practices for bus stop and pedestrian infrastructure improvements.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survey topics and questions were based on a knowledge of practices identified during the literature review, focusing on the goals and priorities for pedestrian improvements, agency roles in various aspects of the programs, relationships with other public and private entities, tools and data for prioritizing improvements, ADA and equity considerations, and program funding mechanisms.</a:t>
            </a:r>
            <a:endParaRPr lang="en-US" dirty="0"/>
          </a:p>
          <a:p>
            <a:endParaRPr lang="en-US" dirty="0"/>
          </a:p>
          <a:p>
            <a:r>
              <a:rPr lang="en-US" dirty="0"/>
              <a:t>Improving bus stop accessibility is the most desired outcome for transit agency programs,  as nearly all respondents (96%) chose this answer. Other program goals and desired outcomes with frequent response rates include improving customer support, improving safety and security for customers, and responding equitably to community requests for amenities and improved access (all cited by more than 80% of the survey respondents). Figure 4 shows the results of survey question 7 on desired agency outcomes.</a:t>
            </a:r>
          </a:p>
        </p:txBody>
      </p:sp>
      <p:sp>
        <p:nvSpPr>
          <p:cNvPr id="4" name="Slide Number Placeholder 3"/>
          <p:cNvSpPr>
            <a:spLocks noGrp="1"/>
          </p:cNvSpPr>
          <p:nvPr>
            <p:ph type="sldNum" sz="quarter" idx="5"/>
          </p:nvPr>
        </p:nvSpPr>
        <p:spPr/>
        <p:txBody>
          <a:bodyPr/>
          <a:lstStyle/>
          <a:p>
            <a:fld id="{04E6C79C-A519-437B-A687-1962AE5608E6}" type="slidenum">
              <a:rPr lang="en-US" smtClean="0"/>
              <a:pPr/>
              <a:t>22</a:t>
            </a:fld>
            <a:endParaRPr lang="en-US"/>
          </a:p>
        </p:txBody>
      </p:sp>
    </p:spTree>
    <p:extLst>
      <p:ext uri="{BB962C8B-B14F-4D97-AF65-F5344CB8AC3E}">
        <p14:creationId xmlns:p14="http://schemas.microsoft.com/office/powerpoint/2010/main" val="3948448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bus stop elements are considered for only a portion of the bus stops in the system. The landing pad represents the only element that most transit agencies (55%) identified as included in the program for all or most of the bus stops. In contrast, 38% and 28% of agencies identified sidewalks/pathways and curb ramps, respectively, as part of most or all bus stops. </a:t>
            </a:r>
          </a:p>
          <a:p>
            <a:endParaRPr lang="en-US" dirty="0"/>
          </a:p>
          <a:p>
            <a:r>
              <a:rPr lang="en-US" dirty="0"/>
              <a:t>The results suggest that agencies attempt to provide systemwide pedestrian and ADA access to and at bus stops more than any other bus stop improvement. For elements included at some bus stops in the agency’s system, shelters, benches or other seating, and lighting options were selected by 60% of the survey respondents. Fewer respondents indicated that crossings and curb ramps are available at some bus stops, indicative that the location of these elements in the right-of-way often falls outside of the control of the transit agency. </a:t>
            </a:r>
          </a:p>
          <a:p>
            <a:endParaRPr lang="en-US" dirty="0"/>
          </a:p>
          <a:p>
            <a:r>
              <a:rPr lang="en-US" dirty="0"/>
              <a:t>Figure 6 shows the responses on the survey question about bus stop and pedestrian elements included in improvement programs</a:t>
            </a:r>
          </a:p>
        </p:txBody>
      </p:sp>
      <p:sp>
        <p:nvSpPr>
          <p:cNvPr id="4" name="Slide Number Placeholder 3"/>
          <p:cNvSpPr>
            <a:spLocks noGrp="1"/>
          </p:cNvSpPr>
          <p:nvPr>
            <p:ph type="sldNum" sz="quarter" idx="5"/>
          </p:nvPr>
        </p:nvSpPr>
        <p:spPr/>
        <p:txBody>
          <a:bodyPr/>
          <a:lstStyle/>
          <a:p>
            <a:fld id="{04E6C79C-A519-437B-A687-1962AE5608E6}" type="slidenum">
              <a:rPr lang="en-US" smtClean="0"/>
              <a:pPr/>
              <a:t>23</a:t>
            </a:fld>
            <a:endParaRPr lang="en-US"/>
          </a:p>
        </p:txBody>
      </p:sp>
    </p:spTree>
    <p:extLst>
      <p:ext uri="{BB962C8B-B14F-4D97-AF65-F5344CB8AC3E}">
        <p14:creationId xmlns:p14="http://schemas.microsoft.com/office/powerpoint/2010/main" val="882620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 stop inventory data are the most-used data and tool for transit agencies tracking bus stop conditions, as indicated by 96% of the respondents. </a:t>
            </a:r>
          </a:p>
          <a:p>
            <a:endParaRPr lang="en-US" dirty="0"/>
          </a:p>
          <a:p>
            <a:r>
              <a:rPr lang="en-US" dirty="0"/>
              <a:t>Other data or characteristics frequently employed by transit agency respondents include fixed-route onboard and offboard ridership data (89%), anonymized customer home location data (89%), and proximity to community services (77%). </a:t>
            </a:r>
          </a:p>
          <a:p>
            <a:endParaRPr lang="en-US" dirty="0"/>
          </a:p>
          <a:p>
            <a:r>
              <a:rPr lang="en-US" dirty="0"/>
              <a:t>Some transit agencies also report using requests from customers or public constituents, safety data, or competitive applications to track bus stop conditions. </a:t>
            </a:r>
          </a:p>
          <a:p>
            <a:endParaRPr lang="en-US" dirty="0"/>
          </a:p>
          <a:p>
            <a:r>
              <a:rPr lang="en-US" dirty="0"/>
              <a:t>Figure 7 graphs the survey responses on the data and tools used to measure bus stops for improvements.</a:t>
            </a:r>
          </a:p>
        </p:txBody>
      </p:sp>
      <p:sp>
        <p:nvSpPr>
          <p:cNvPr id="4" name="Slide Number Placeholder 3"/>
          <p:cNvSpPr>
            <a:spLocks noGrp="1"/>
          </p:cNvSpPr>
          <p:nvPr>
            <p:ph type="sldNum" sz="quarter" idx="5"/>
          </p:nvPr>
        </p:nvSpPr>
        <p:spPr/>
        <p:txBody>
          <a:bodyPr/>
          <a:lstStyle/>
          <a:p>
            <a:fld id="{04E6C79C-A519-437B-A687-1962AE5608E6}" type="slidenum">
              <a:rPr lang="en-US" smtClean="0"/>
              <a:pPr/>
              <a:t>24</a:t>
            </a:fld>
            <a:endParaRPr lang="en-US"/>
          </a:p>
        </p:txBody>
      </p:sp>
    </p:spTree>
    <p:extLst>
      <p:ext uri="{BB962C8B-B14F-4D97-AF65-F5344CB8AC3E}">
        <p14:creationId xmlns:p14="http://schemas.microsoft.com/office/powerpoint/2010/main" val="1843615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Fixed-route ridership is the most commonly selected measure (83%, or 39 respondents) and is ranked as most important for bus stop prioritization (28 respondents), followed by customer complaints (79%, or 37 respondents). </a:t>
            </a:r>
          </a:p>
          <a:p>
            <a:endParaRPr lang="en-US" dirty="0"/>
          </a:p>
          <a:p>
            <a:r>
              <a:rPr lang="en-US" dirty="0"/>
              <a:t>Transit agencies frequently use other data or characteristics for prioritization (66% of respondents), including problems observed by operators and staff members, bus stops with the worst conditions, and adjacent land uses (such as senior centers, hospitals, and schools). </a:t>
            </a:r>
          </a:p>
          <a:p>
            <a:endParaRPr lang="en-US" dirty="0"/>
          </a:p>
          <a:p>
            <a:r>
              <a:rPr lang="en-US" dirty="0"/>
              <a:t>Figure 8 displays the options used and their rank for prioritization of bus stop improvements, showing that the current use of bus stops represents the primary driver in making improvements. Factors accounting for worst condition, customer complaints, and route type were ranked second by eight respondents each.</a:t>
            </a:r>
          </a:p>
        </p:txBody>
      </p:sp>
      <p:sp>
        <p:nvSpPr>
          <p:cNvPr id="4" name="Slide Number Placeholder 3"/>
          <p:cNvSpPr>
            <a:spLocks noGrp="1"/>
          </p:cNvSpPr>
          <p:nvPr>
            <p:ph type="sldNum" sz="quarter" idx="5"/>
          </p:nvPr>
        </p:nvSpPr>
        <p:spPr/>
        <p:txBody>
          <a:bodyPr/>
          <a:lstStyle/>
          <a:p>
            <a:fld id="{04E6C79C-A519-437B-A687-1962AE5608E6}" type="slidenum">
              <a:rPr lang="en-US" smtClean="0"/>
              <a:pPr/>
              <a:t>25</a:t>
            </a:fld>
            <a:endParaRPr lang="en-US"/>
          </a:p>
        </p:txBody>
      </p:sp>
    </p:spTree>
    <p:extLst>
      <p:ext uri="{BB962C8B-B14F-4D97-AF65-F5344CB8AC3E}">
        <p14:creationId xmlns:p14="http://schemas.microsoft.com/office/powerpoint/2010/main" val="2199528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Examples of agreement types include master multiple use agreements with state DOTs and counties, performance resolutions with state DOTs, funding for transit infrastructure with cities, interlocal agreements with cities, agreements for installation and maintenance with private entities, and shelter match agreements with private businesses.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agreements typically assign to the transit agency the responsibility of design, construction, installation, and maintenance of bus shelter facilities, and immediate landing pad areas.</a:t>
            </a:r>
            <a:endParaRPr lang="en-US" dirty="0"/>
          </a:p>
          <a:p>
            <a:endParaRPr lang="en-US" dirty="0"/>
          </a:p>
          <a:p>
            <a:r>
              <a:rPr lang="en-US" dirty="0"/>
              <a:t>Responding agencies detailed a total of 49 agreements. Table 2 lists the improvement designations by percentage of the total number of agreements reported in the survey. Shelters and benches (84% and 76%, respectively) are most often the responsibility of the transit agency. Partners most frequently hold responsibility for improvements in sidewalks and pathways (47%), crossings (45%), and curb ramps (47%). Both entities share responsibility between 20% to 27% of the time for lighting, sidewalks and pathways, crossings, and landing pads in the examples provided.</a:t>
            </a:r>
          </a:p>
        </p:txBody>
      </p:sp>
      <p:sp>
        <p:nvSpPr>
          <p:cNvPr id="4" name="Slide Number Placeholder 3"/>
          <p:cNvSpPr>
            <a:spLocks noGrp="1"/>
          </p:cNvSpPr>
          <p:nvPr>
            <p:ph type="sldNum" sz="quarter" idx="5"/>
          </p:nvPr>
        </p:nvSpPr>
        <p:spPr/>
        <p:txBody>
          <a:bodyPr/>
          <a:lstStyle/>
          <a:p>
            <a:fld id="{04E6C79C-A519-437B-A687-1962AE5608E6}" type="slidenum">
              <a:rPr lang="en-US" smtClean="0"/>
              <a:pPr/>
              <a:t>26</a:t>
            </a:fld>
            <a:endParaRPr lang="en-US"/>
          </a:p>
        </p:txBody>
      </p:sp>
    </p:spTree>
    <p:extLst>
      <p:ext uri="{BB962C8B-B14F-4D97-AF65-F5344CB8AC3E}">
        <p14:creationId xmlns:p14="http://schemas.microsoft.com/office/powerpoint/2010/main" val="1290610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DBE = Disadvantaged Business</a:t>
            </a:r>
          </a:p>
          <a:p>
            <a:endParaRPr lang="en-US" dirty="0"/>
          </a:p>
          <a:p>
            <a:r>
              <a:rPr lang="en-US" dirty="0"/>
              <a:t>For 68% of survey respondents, limited right-of-way represents the key issue for transit agencies in working with developers and including agency interests in developments and construction, followed by the existing slope of sidewalks and pathways requiring extensive construction or reconstruction, cited by 38% of the respondents. Other write-in responses for key issues include competition for space with neighboring landscaping and businesses, incorporation of bus stop improvements in the development or permit review process, early contact (before construction), available funding and developers paying for improvements, lengthy construction time periods, surveys and legal requirements, and ongoing maintenance of new infrastructure. </a:t>
            </a:r>
          </a:p>
          <a:p>
            <a:endParaRPr lang="en-US" dirty="0"/>
          </a:p>
          <a:p>
            <a:r>
              <a:rPr lang="en-US" dirty="0"/>
              <a:t>Figure 9 shows the results of the question on key issues when transit agencies work with developers</a:t>
            </a:r>
          </a:p>
          <a:p>
            <a:endParaRPr lang="en-US" dirty="0"/>
          </a:p>
          <a:p>
            <a:r>
              <a:rPr lang="en-US" dirty="0"/>
              <a:t>Other barriers/ challenges:</a:t>
            </a:r>
          </a:p>
          <a:p>
            <a:pPr marL="171450" indent="-171450">
              <a:buFont typeface="Arial" panose="020B0604020202020204" pitchFamily="34" charset="0"/>
              <a:buChar char="•"/>
            </a:pPr>
            <a:r>
              <a:rPr lang="en-US" dirty="0"/>
              <a:t>Limited right-of-way </a:t>
            </a:r>
          </a:p>
          <a:p>
            <a:pPr marL="171450" indent="-171450">
              <a:buFont typeface="Arial" panose="020B0604020202020204" pitchFamily="34" charset="0"/>
              <a:buChar char="•"/>
            </a:pPr>
            <a:r>
              <a:rPr lang="en-US" dirty="0"/>
              <a:t>Struggle to stay in the loop with developers, utility companies, and other public agencies to know of project to incorporate improvements into</a:t>
            </a:r>
          </a:p>
          <a:p>
            <a:pPr marL="171450" indent="-171450">
              <a:buFont typeface="Arial" panose="020B0604020202020204" pitchFamily="34" charset="0"/>
              <a:buChar char="•"/>
            </a:pPr>
            <a:r>
              <a:rPr lang="en-US" dirty="0"/>
              <a:t>Stakeholder buy-in for improvements can be challenging</a:t>
            </a:r>
          </a:p>
          <a:p>
            <a:pPr marL="171450" indent="-171450">
              <a:buFont typeface="Arial" panose="020B0604020202020204" pitchFamily="34" charset="0"/>
              <a:buChar char="•"/>
            </a:pPr>
            <a:r>
              <a:rPr lang="en-US" dirty="0"/>
              <a:t>Ensuring the equity of improvements </a:t>
            </a:r>
          </a:p>
          <a:p>
            <a:pPr marL="171450" indent="-171450">
              <a:buFont typeface="Arial" panose="020B0604020202020204" pitchFamily="34" charset="0"/>
              <a:buChar char="•"/>
            </a:pPr>
            <a:r>
              <a:rPr lang="en-US" dirty="0"/>
              <a:t>Funding availability </a:t>
            </a:r>
          </a:p>
          <a:p>
            <a:pPr marL="171450" indent="-171450">
              <a:buFont typeface="Arial" panose="020B0604020202020204" pitchFamily="34" charset="0"/>
              <a:buChar char="•"/>
            </a:pPr>
            <a:r>
              <a:rPr lang="en-US" dirty="0"/>
              <a:t>Jurisdictional control</a:t>
            </a:r>
          </a:p>
          <a:p>
            <a:endParaRPr lang="en-US" dirty="0"/>
          </a:p>
        </p:txBody>
      </p:sp>
      <p:sp>
        <p:nvSpPr>
          <p:cNvPr id="4" name="Slide Number Placeholder 3"/>
          <p:cNvSpPr>
            <a:spLocks noGrp="1"/>
          </p:cNvSpPr>
          <p:nvPr>
            <p:ph type="sldNum" sz="quarter" idx="5"/>
          </p:nvPr>
        </p:nvSpPr>
        <p:spPr/>
        <p:txBody>
          <a:bodyPr/>
          <a:lstStyle/>
          <a:p>
            <a:fld id="{04E6C79C-A519-437B-A687-1962AE5608E6}" type="slidenum">
              <a:rPr lang="en-US" smtClean="0"/>
              <a:pPr/>
              <a:t>27</a:t>
            </a:fld>
            <a:endParaRPr lang="en-US"/>
          </a:p>
        </p:txBody>
      </p:sp>
    </p:spTree>
    <p:extLst>
      <p:ext uri="{BB962C8B-B14F-4D97-AF65-F5344CB8AC3E}">
        <p14:creationId xmlns:p14="http://schemas.microsoft.com/office/powerpoint/2010/main" val="3266064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About half of the survey respondents (51%) identified general local contributions from the municipality or county as the typical funding source for improvements; business contributions or specialized sources (such as rental revenues or advertising) finance improvements less frequently (11% and 9%, respectively).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Other examples of funding sources for bus stop improvement projects include federal formula funds, state funds, local general funds and capital funds, Congestion Mitigation and Air Quality Improvement (CMAQ) program funding, Community Development Block Grants (CDBGs), bonds, local foundations, property taxes, and private developer funds.</a:t>
            </a:r>
            <a:endParaRPr lang="en-US" dirty="0"/>
          </a:p>
        </p:txBody>
      </p:sp>
      <p:sp>
        <p:nvSpPr>
          <p:cNvPr id="4" name="Slide Number Placeholder 3"/>
          <p:cNvSpPr>
            <a:spLocks noGrp="1"/>
          </p:cNvSpPr>
          <p:nvPr>
            <p:ph type="sldNum" sz="quarter" idx="5"/>
          </p:nvPr>
        </p:nvSpPr>
        <p:spPr/>
        <p:txBody>
          <a:bodyPr/>
          <a:lstStyle/>
          <a:p>
            <a:fld id="{04E6C79C-A519-437B-A687-1962AE5608E6}" type="slidenum">
              <a:rPr lang="en-US" smtClean="0"/>
              <a:pPr/>
              <a:t>28</a:t>
            </a:fld>
            <a:endParaRPr lang="en-US"/>
          </a:p>
        </p:txBody>
      </p:sp>
    </p:spTree>
    <p:extLst>
      <p:ext uri="{BB962C8B-B14F-4D97-AF65-F5344CB8AC3E}">
        <p14:creationId xmlns:p14="http://schemas.microsoft.com/office/powerpoint/2010/main" val="2177147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E6C79C-A519-437B-A687-1962AE5608E6}" type="slidenum">
              <a:rPr lang="en-US" smtClean="0"/>
              <a:pPr/>
              <a:t>29</a:t>
            </a:fld>
            <a:endParaRPr lang="en-US"/>
          </a:p>
        </p:txBody>
      </p:sp>
    </p:spTree>
    <p:extLst>
      <p:ext uri="{BB962C8B-B14F-4D97-AF65-F5344CB8AC3E}">
        <p14:creationId xmlns:p14="http://schemas.microsoft.com/office/powerpoint/2010/main" val="1294732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Athens-Clarke County Transit Department (ACCTD) is the public transit system in Athens, GA, operating 18 routes throughout the city.</a:t>
            </a:r>
            <a:endParaRPr lang="en-US" dirty="0"/>
          </a:p>
        </p:txBody>
      </p:sp>
      <p:sp>
        <p:nvSpPr>
          <p:cNvPr id="4" name="Slide Number Placeholder 3"/>
          <p:cNvSpPr>
            <a:spLocks noGrp="1"/>
          </p:cNvSpPr>
          <p:nvPr>
            <p:ph type="sldNum" sz="quarter" idx="5"/>
          </p:nvPr>
        </p:nvSpPr>
        <p:spPr/>
        <p:txBody>
          <a:bodyPr/>
          <a:lstStyle/>
          <a:p>
            <a:fld id="{04E6C79C-A519-437B-A687-1962AE5608E6}" type="slidenum">
              <a:rPr lang="en-US" smtClean="0"/>
              <a:pPr/>
              <a:t>30</a:t>
            </a:fld>
            <a:endParaRPr lang="en-US"/>
          </a:p>
        </p:txBody>
      </p:sp>
    </p:spTree>
    <p:extLst>
      <p:ext uri="{BB962C8B-B14F-4D97-AF65-F5344CB8AC3E}">
        <p14:creationId xmlns:p14="http://schemas.microsoft.com/office/powerpoint/2010/main" val="405867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The process of planning and designing public transit service is called “service planning”. There are several activities commonly associated with service planning.</a:t>
            </a:r>
            <a:endParaRPr lang="en-US" dirty="0"/>
          </a:p>
          <a:p>
            <a:pPr defTabSz="903976">
              <a:defRPr/>
            </a:pPr>
            <a:endParaRPr lang="en-US" dirty="0"/>
          </a:p>
          <a:p>
            <a:pPr defTabSz="903976">
              <a:defRPr/>
            </a:pPr>
            <a:r>
              <a:rPr lang="en-US" dirty="0"/>
              <a:t>In order of sequence in time &amp; dependence upon higher-level activities. General design of a transit network is the highest-level activity, undertaken only rarely or when major new systems (e.g., rail or express bus) are introduced. In route design and stop layout, the more specific physical facilities for the routes and stops or stations are implemented. Once routes are in place, the frequency of service may be determined, and a timetable for vehicle trips (the service) along the route can be constructed. When the timetable is created, schedules for vehicles on the route and throughout the network (i.e., the vehicle cycle for each vehicle in the fleet) can be created. Finally, work shifts for operators can be generated (a crew schedule), and those operators are assigned to the work.</a:t>
            </a:r>
          </a:p>
        </p:txBody>
      </p:sp>
      <p:sp>
        <p:nvSpPr>
          <p:cNvPr id="4" name="Slide Number Placeholder 3"/>
          <p:cNvSpPr>
            <a:spLocks noGrp="1"/>
          </p:cNvSpPr>
          <p:nvPr>
            <p:ph type="sldNum" sz="quarter" idx="10"/>
          </p:nvPr>
        </p:nvSpPr>
        <p:spPr/>
        <p:txBody>
          <a:bodyPr/>
          <a:lstStyle/>
          <a:p>
            <a:fld id="{F987B03F-78EA-4E71-B1C6-4EB091402EBE}" type="slidenum">
              <a:rPr lang="en-US" smtClean="0"/>
              <a:pPr/>
              <a:t>3</a:t>
            </a:fld>
            <a:endParaRPr lang="en-US"/>
          </a:p>
        </p:txBody>
      </p:sp>
    </p:spTree>
    <p:extLst>
      <p:ext uri="{BB962C8B-B14F-4D97-AF65-F5344CB8AC3E}">
        <p14:creationId xmlns:p14="http://schemas.microsoft.com/office/powerpoint/2010/main" val="3038682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Separate from the BSIP, ACCTD also conducts the Art Shelter program. This initiative was implemented in three instances over the last 15 years in partnership with either the Athens Area Arts Council (Unified Governments of Athens-Clarke County, Georgia, 2008) or the Athens Cultural Affairs Commission. The program seeks to serve transit riders in the county with bus shelters that also function as public art, not only emphasizing the public transit system but also injecting creativity into the built environment (Athens Area Arts Council, 2005). </a:t>
            </a:r>
          </a:p>
          <a:p>
            <a:endParaRPr lang="en-US" dirty="0"/>
          </a:p>
          <a:p>
            <a:r>
              <a:rPr lang="en-US" dirty="0" err="1"/>
              <a:t>ACCGov</a:t>
            </a:r>
            <a:r>
              <a:rPr lang="en-US" dirty="0"/>
              <a:t> and the Art Shelter program partner (which differs depending on the program year) both commit funding support for each shelter installation as part of an agreement contract, and ACCTD provides some extra support in staff hours. The Art Shelters were introduced community-wide during each of the program interactions. For each program iteration, </a:t>
            </a:r>
            <a:r>
              <a:rPr lang="en-US" dirty="0" err="1"/>
              <a:t>ACCGov</a:t>
            </a:r>
            <a:r>
              <a:rPr lang="en-US" dirty="0"/>
              <a:t> and the program partner send out announcements and information to invite artists to enter the competition and submit their shelter design and concept ideas (Unified Governments of Athens-Clarke County, Georgia, 2018a, 2018b).  </a:t>
            </a:r>
          </a:p>
          <a:p>
            <a:endParaRPr lang="en-US" dirty="0"/>
          </a:p>
          <a:p>
            <a:r>
              <a:rPr lang="en-US" dirty="0"/>
              <a:t>Each shelter must fit within the standard shelter footprint (Athens-Clarke County Transit Department, 2018). Applicants are directed to submit shelter concepts with covered comfortable seating for three people and space for one customer using a wheelchair. </a:t>
            </a:r>
          </a:p>
          <a:p>
            <a:endParaRPr lang="en-US" dirty="0"/>
          </a:p>
          <a:p>
            <a:r>
              <a:rPr lang="en-US" dirty="0"/>
              <a:t>Figure 12 displays examples of Art Shelters installed at bus stops in Athens, GA. ACCTD and other </a:t>
            </a:r>
            <a:r>
              <a:rPr lang="en-US" dirty="0" err="1"/>
              <a:t>ACCGov</a:t>
            </a:r>
            <a:r>
              <a:rPr lang="en-US" dirty="0"/>
              <a:t> staff members review the designs submitted to the competition to make sure that the planned shelter is constructed of durable materials, is not smaller than the current size, and is designed for specific sites proposed. ACCTD also confirms that designs accepted from the competition are safe for people across different age groups and satisfy ADA requirements as well as the agencies’ own design standards. Per previous Art Shelter program agreements, </a:t>
            </a:r>
            <a:r>
              <a:rPr lang="en-US" dirty="0" err="1"/>
              <a:t>ACCGov</a:t>
            </a:r>
            <a:r>
              <a:rPr lang="en-US" dirty="0"/>
              <a:t> owns the bus shelter upon installation. </a:t>
            </a:r>
            <a:r>
              <a:rPr lang="en-US" dirty="0" err="1"/>
              <a:t>ACCGov</a:t>
            </a:r>
            <a:r>
              <a:rPr lang="en-US" dirty="0"/>
              <a:t> responsibilities in the agreement include removing existing shelters and preparing the existing landing pad, receiving shelter materials, and installing the shelter and all associated amenities.</a:t>
            </a:r>
          </a:p>
        </p:txBody>
      </p:sp>
      <p:sp>
        <p:nvSpPr>
          <p:cNvPr id="4" name="Slide Number Placeholder 3"/>
          <p:cNvSpPr>
            <a:spLocks noGrp="1"/>
          </p:cNvSpPr>
          <p:nvPr>
            <p:ph type="sldNum" sz="quarter" idx="5"/>
          </p:nvPr>
        </p:nvSpPr>
        <p:spPr/>
        <p:txBody>
          <a:bodyPr/>
          <a:lstStyle/>
          <a:p>
            <a:fld id="{04E6C79C-A519-437B-A687-1962AE5608E6}" type="slidenum">
              <a:rPr lang="en-US" smtClean="0"/>
              <a:pPr/>
              <a:t>31</a:t>
            </a:fld>
            <a:endParaRPr lang="en-US"/>
          </a:p>
        </p:txBody>
      </p:sp>
    </p:spTree>
    <p:extLst>
      <p:ext uri="{BB962C8B-B14F-4D97-AF65-F5344CB8AC3E}">
        <p14:creationId xmlns:p14="http://schemas.microsoft.com/office/powerpoint/2010/main" val="3204262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The San Francisco Municipal Transportation Agency (SFMTA) operates public transit service known as Muni in the City and County of San Francisco. As both a transit system and a city DOT, SFMTA is unique in its control over certain aspects of street rights-of-way; through its Sustainable Streets division, SFMTA plans and designs the streets in the city, including bus lanes and sidewalks. The fixed-route services directly operated by SFMTA include buses, trolley coaches, Muni Metro light rail, and cable cars and historic streetcars.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SFMTA amenity programs focus on shelters at key ridership locations, corridor improvement projects, and equity of improvements in high-need neighborhoods. SFMTA has a shelter improvement program that subsequently includes other amenities (such as landing pads, benches, and lighting) once installed, based on standardized designs for system uniformity. SFMTA coordination with SFDPW enables the implementation of improvements for sidewalks, crossings, curb ramps, and detectable warnings on the pathway to the bus stop. SFMTA operates approximately 3,500 system bus stops, with roughly 1,100 shelters positioned at sidewalk stops and on its 150 platforms.</a:t>
            </a:r>
            <a:endParaRPr lang="en-US" dirty="0"/>
          </a:p>
        </p:txBody>
      </p:sp>
      <p:sp>
        <p:nvSpPr>
          <p:cNvPr id="4" name="Slide Number Placeholder 3"/>
          <p:cNvSpPr>
            <a:spLocks noGrp="1"/>
          </p:cNvSpPr>
          <p:nvPr>
            <p:ph type="sldNum" sz="quarter" idx="5"/>
          </p:nvPr>
        </p:nvSpPr>
        <p:spPr/>
        <p:txBody>
          <a:bodyPr/>
          <a:lstStyle/>
          <a:p>
            <a:fld id="{04E6C79C-A519-437B-A687-1962AE5608E6}" type="slidenum">
              <a:rPr lang="en-US" smtClean="0"/>
              <a:pPr/>
              <a:t>32</a:t>
            </a:fld>
            <a:endParaRPr lang="en-US"/>
          </a:p>
        </p:txBody>
      </p:sp>
    </p:spTree>
    <p:extLst>
      <p:ext uri="{BB962C8B-B14F-4D97-AF65-F5344CB8AC3E}">
        <p14:creationId xmlns:p14="http://schemas.microsoft.com/office/powerpoint/2010/main" val="3010418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Utah Transit Authority (UTA) provides public transit service in the Wasatch Front - includes Salt Lake, Davis, Utah, and Weber counties.</a:t>
            </a:r>
            <a:endParaRPr lang="en-US" dirty="0"/>
          </a:p>
          <a:p>
            <a:endParaRPr lang="en-US" dirty="0"/>
          </a:p>
          <a:p>
            <a:r>
              <a:rPr lang="en-US" dirty="0"/>
              <a:t>The primary goal of the UTA bus stop program is making all stops in the system ADA compliant. Bus stops that are not ADA compliant rank as the highest priority for improvements. Then, UTA considers bus stop condition, route type, ridership, adjacent land uses, available space, costs, customer complaints, and problems observed by bus operators and other UTA staff members. </a:t>
            </a:r>
          </a:p>
          <a:p>
            <a:endParaRPr lang="en-US" dirty="0"/>
          </a:p>
          <a:p>
            <a:r>
              <a:rPr lang="en-US" dirty="0"/>
              <a:t>Figure 17 illustrates the scoring system that UTA uses to prioritize bus stop improvements. The master plan scoring criteria for prioritizing bus stops include 1 point for equity concerns (as shown in Figure 17). Higher-priority bus stops tend to be in Title VI areas, so equity of improvements has rarely been a major issue</a:t>
            </a:r>
          </a:p>
        </p:txBody>
      </p:sp>
      <p:sp>
        <p:nvSpPr>
          <p:cNvPr id="4" name="Slide Number Placeholder 3"/>
          <p:cNvSpPr>
            <a:spLocks noGrp="1"/>
          </p:cNvSpPr>
          <p:nvPr>
            <p:ph type="sldNum" sz="quarter" idx="5"/>
          </p:nvPr>
        </p:nvSpPr>
        <p:spPr/>
        <p:txBody>
          <a:bodyPr/>
          <a:lstStyle/>
          <a:p>
            <a:fld id="{04E6C79C-A519-437B-A687-1962AE5608E6}" type="slidenum">
              <a:rPr lang="en-US" smtClean="0"/>
              <a:pPr/>
              <a:t>33</a:t>
            </a:fld>
            <a:endParaRPr lang="en-US"/>
          </a:p>
        </p:txBody>
      </p:sp>
    </p:spTree>
    <p:extLst>
      <p:ext uri="{BB962C8B-B14F-4D97-AF65-F5344CB8AC3E}">
        <p14:creationId xmlns:p14="http://schemas.microsoft.com/office/powerpoint/2010/main" val="19807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u="none" strike="noStrike" kern="1200" baseline="0" dirty="0">
                <a:solidFill>
                  <a:schemeClr val="tx1"/>
                </a:solidFill>
                <a:latin typeface="+mn-lt"/>
                <a:ea typeface="+mn-ea"/>
                <a:cs typeface="+mn-cs"/>
              </a:rPr>
              <a:t>VIA Metropolitan Transit (VIA) provides public transit service in the San Antonio, TX, </a:t>
            </a:r>
            <a:r>
              <a:rPr lang="en-US" sz="1200" b="0" i="0" u="none" strike="noStrike" kern="1200" baseline="0" dirty="0">
                <a:solidFill>
                  <a:schemeClr val="tx1"/>
                </a:solidFill>
                <a:latin typeface="+mn-lt"/>
                <a:ea typeface="+mn-ea"/>
                <a:cs typeface="+mn-cs"/>
              </a:rPr>
              <a:t>region.</a:t>
            </a:r>
            <a:endParaRPr lang="en-US" dirty="0"/>
          </a:p>
          <a:p>
            <a:endParaRPr lang="en-US" dirty="0"/>
          </a:p>
          <a:p>
            <a:r>
              <a:rPr lang="en-US" dirty="0"/>
              <a:t>VIA initially prioritizes the improvement of higher-ridership bus stops that do not have pedestrian connections. A scoring measure and a guiding document for line service design standards were developed and approved by the VIA board to further prioritize bus stop improvements (VIA Metropolitan Transit, 2015). Each bus stop receives a line service design score (LSDS) based mostly on boarding data, but points are added based on factors such as the number of routes that the stop serves, average wait time, and adjacent land uses (such as education, medical, and social services). Scoring thresholds are specified in the guidance document to indicate when shelters and benches are warranted at a specific site. The scoring thresholds have changed over time as bus stops improve. </a:t>
            </a:r>
          </a:p>
          <a:p>
            <a:endParaRPr lang="en-US" dirty="0"/>
          </a:p>
          <a:p>
            <a:r>
              <a:rPr lang="en-US" dirty="0"/>
              <a:t>Figure 19 shows the LSDS scoring criteria that VIA applies to prioritize improvements. VIA may install passenger waiting shelters at any bus stop location with a score of at least 15 points and can add a bench at any bus stop site with a score of at least 5 points.</a:t>
            </a:r>
          </a:p>
        </p:txBody>
      </p:sp>
      <p:sp>
        <p:nvSpPr>
          <p:cNvPr id="4" name="Slide Number Placeholder 3"/>
          <p:cNvSpPr>
            <a:spLocks noGrp="1"/>
          </p:cNvSpPr>
          <p:nvPr>
            <p:ph type="sldNum" sz="quarter" idx="5"/>
          </p:nvPr>
        </p:nvSpPr>
        <p:spPr/>
        <p:txBody>
          <a:bodyPr/>
          <a:lstStyle/>
          <a:p>
            <a:fld id="{04E6C79C-A519-437B-A687-1962AE5608E6}" type="slidenum">
              <a:rPr lang="en-US" smtClean="0"/>
              <a:pPr/>
              <a:t>34</a:t>
            </a:fld>
            <a:endParaRPr lang="en-US"/>
          </a:p>
        </p:txBody>
      </p:sp>
    </p:spTree>
    <p:extLst>
      <p:ext uri="{BB962C8B-B14F-4D97-AF65-F5344CB8AC3E}">
        <p14:creationId xmlns:p14="http://schemas.microsoft.com/office/powerpoint/2010/main" val="758454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36</a:t>
            </a:fld>
            <a:endParaRPr lang="en-US"/>
          </a:p>
        </p:txBody>
      </p:sp>
    </p:spTree>
    <p:extLst>
      <p:ext uri="{BB962C8B-B14F-4D97-AF65-F5344CB8AC3E}">
        <p14:creationId xmlns:p14="http://schemas.microsoft.com/office/powerpoint/2010/main" val="95642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4</a:t>
            </a:fld>
            <a:endParaRPr lang="en-US"/>
          </a:p>
        </p:txBody>
      </p:sp>
    </p:spTree>
    <p:extLst>
      <p:ext uri="{BB962C8B-B14F-4D97-AF65-F5344CB8AC3E}">
        <p14:creationId xmlns:p14="http://schemas.microsoft.com/office/powerpoint/2010/main" val="3581021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dirty="0" err="1"/>
              <a:t>Vukan</a:t>
            </a:r>
            <a:r>
              <a:rPr lang="en-US" dirty="0"/>
              <a:t> </a:t>
            </a:r>
            <a:r>
              <a:rPr lang="en-US" dirty="0" err="1"/>
              <a:t>Vuchic’s</a:t>
            </a:r>
            <a:r>
              <a:rPr lang="en-US" dirty="0"/>
              <a:t> book. Some of these are consolidated </a:t>
            </a:r>
            <a:r>
              <a:rPr lang="en-US" baseline="0" dirty="0"/>
              <a:t>(there are some sub types).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is a little different from Hickman’s classification of common route design.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5</a:t>
            </a:fld>
            <a:endParaRPr lang="en-US"/>
          </a:p>
        </p:txBody>
      </p:sp>
    </p:spTree>
    <p:extLst>
      <p:ext uri="{BB962C8B-B14F-4D97-AF65-F5344CB8AC3E}">
        <p14:creationId xmlns:p14="http://schemas.microsoft.com/office/powerpoint/2010/main" val="274454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radial route is typically part of radial network. Start in the suburbs and ends in the city center.</a:t>
            </a:r>
          </a:p>
        </p:txBody>
      </p:sp>
      <p:sp>
        <p:nvSpPr>
          <p:cNvPr id="4" name="Slide Number Placeholder 3"/>
          <p:cNvSpPr>
            <a:spLocks noGrp="1"/>
          </p:cNvSpPr>
          <p:nvPr>
            <p:ph type="sldNum" sz="quarter" idx="10"/>
          </p:nvPr>
        </p:nvSpPr>
        <p:spPr/>
        <p:txBody>
          <a:bodyPr/>
          <a:lstStyle/>
          <a:p>
            <a:fld id="{BC4C2A45-BCD9-4864-8C48-036AB52FBA6F}" type="slidenum">
              <a:rPr lang="en-US" smtClean="0"/>
              <a:pPr/>
              <a:t>6</a:t>
            </a:fld>
            <a:endParaRPr lang="en-US"/>
          </a:p>
        </p:txBody>
      </p:sp>
    </p:spTree>
    <p:extLst>
      <p:ext uri="{BB962C8B-B14F-4D97-AF65-F5344CB8AC3E}">
        <p14:creationId xmlns:p14="http://schemas.microsoft.com/office/powerpoint/2010/main" val="300258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like</a:t>
            </a:r>
            <a:r>
              <a:rPr lang="en-US" baseline="0" dirty="0"/>
              <a:t> a radial line, but they pass through the city center and connect 2 outside suburbs</a:t>
            </a:r>
          </a:p>
          <a:p>
            <a:endParaRPr lang="en-US" baseline="0" dirty="0"/>
          </a:p>
          <a:p>
            <a:r>
              <a:rPr lang="en-US" baseline="0" dirty="0"/>
              <a:t>Need balanced loads on either sides of the city center to work (in terms of passenger volumes).</a:t>
            </a:r>
          </a:p>
          <a:p>
            <a:endParaRPr lang="en-US" baseline="0" dirty="0"/>
          </a:p>
          <a:p>
            <a:r>
              <a:rPr lang="en-US" baseline="0" dirty="0"/>
              <a:t>Better than radial because they serve multiple suburbs, offer better distribution to city center, and more opportunities for transfers.</a:t>
            </a:r>
          </a:p>
          <a:p>
            <a:endParaRPr lang="en-US" baseline="0" dirty="0"/>
          </a:p>
          <a:p>
            <a:r>
              <a:rPr lang="en-US" baseline="0" dirty="0"/>
              <a:t>Problem: delays from inbound to outbound trips.</a:t>
            </a:r>
            <a:endParaRPr lang="en-US" dirty="0"/>
          </a:p>
        </p:txBody>
      </p:sp>
      <p:sp>
        <p:nvSpPr>
          <p:cNvPr id="4" name="Slide Number Placeholder 3"/>
          <p:cNvSpPr>
            <a:spLocks noGrp="1"/>
          </p:cNvSpPr>
          <p:nvPr>
            <p:ph type="sldNum" sz="quarter" idx="10"/>
          </p:nvPr>
        </p:nvSpPr>
        <p:spPr/>
        <p:txBody>
          <a:bodyPr/>
          <a:lstStyle/>
          <a:p>
            <a:fld id="{BC4C2A45-BCD9-4864-8C48-036AB52FBA6F}" type="slidenum">
              <a:rPr lang="en-US" smtClean="0"/>
              <a:pPr/>
              <a:t>7</a:t>
            </a:fld>
            <a:endParaRPr lang="en-US"/>
          </a:p>
        </p:txBody>
      </p:sp>
    </p:spTree>
    <p:extLst>
      <p:ext uri="{BB962C8B-B14F-4D97-AF65-F5344CB8AC3E}">
        <p14:creationId xmlns:p14="http://schemas.microsoft.com/office/powerpoint/2010/main" val="1775731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Lines serving non-centrally oriented travel can be tangential if they follow grid street pattern.</a:t>
            </a:r>
          </a:p>
        </p:txBody>
      </p:sp>
      <p:sp>
        <p:nvSpPr>
          <p:cNvPr id="4" name="Slide Number Placeholder 3"/>
          <p:cNvSpPr>
            <a:spLocks noGrp="1"/>
          </p:cNvSpPr>
          <p:nvPr>
            <p:ph type="sldNum" sz="quarter" idx="10"/>
          </p:nvPr>
        </p:nvSpPr>
        <p:spPr/>
        <p:txBody>
          <a:bodyPr/>
          <a:lstStyle/>
          <a:p>
            <a:fld id="{BC4C2A45-BCD9-4864-8C48-036AB52FBA6F}" type="slidenum">
              <a:rPr lang="en-US" smtClean="0"/>
              <a:pPr/>
              <a:t>8</a:t>
            </a:fld>
            <a:endParaRPr lang="en-US"/>
          </a:p>
        </p:txBody>
      </p:sp>
    </p:spTree>
    <p:extLst>
      <p:ext uri="{BB962C8B-B14F-4D97-AF65-F5344CB8AC3E}">
        <p14:creationId xmlns:p14="http://schemas.microsoft.com/office/powerpoint/2010/main" val="99532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purpose is the suburb-to-suburb connections for people to avoid going into the city center. </a:t>
            </a:r>
          </a:p>
          <a:p>
            <a:endParaRPr lang="en-US" dirty="0"/>
          </a:p>
          <a:p>
            <a:r>
              <a:rPr lang="en-US" dirty="0"/>
              <a:t>Disadvantage is no terminal time: no clear end</a:t>
            </a:r>
          </a:p>
        </p:txBody>
      </p:sp>
      <p:sp>
        <p:nvSpPr>
          <p:cNvPr id="4" name="Slide Number Placeholder 3"/>
          <p:cNvSpPr>
            <a:spLocks noGrp="1"/>
          </p:cNvSpPr>
          <p:nvPr>
            <p:ph type="sldNum" sz="quarter" idx="10"/>
          </p:nvPr>
        </p:nvSpPr>
        <p:spPr/>
        <p:txBody>
          <a:bodyPr/>
          <a:lstStyle/>
          <a:p>
            <a:fld id="{BC4C2A45-BCD9-4864-8C48-036AB52FBA6F}" type="slidenum">
              <a:rPr lang="en-US" smtClean="0"/>
              <a:pPr/>
              <a:t>9</a:t>
            </a:fld>
            <a:endParaRPr lang="en-US"/>
          </a:p>
        </p:txBody>
      </p:sp>
    </p:spTree>
    <p:extLst>
      <p:ext uri="{BB962C8B-B14F-4D97-AF65-F5344CB8AC3E}">
        <p14:creationId xmlns:p14="http://schemas.microsoft.com/office/powerpoint/2010/main" val="2478234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Na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085850"/>
          </a:xfrm>
        </p:spPr>
        <p:txBody>
          <a:bodyPr/>
          <a:lstStyle>
            <a:lvl1pPr algn="ctr">
              <a:defRPr b="1"/>
            </a:lvl1pPr>
          </a:lstStyle>
          <a:p>
            <a:r>
              <a:rPr lang="en-US" dirty="0"/>
              <a:t>Click to edit Master title style</a:t>
            </a:r>
          </a:p>
        </p:txBody>
      </p:sp>
      <p:sp>
        <p:nvSpPr>
          <p:cNvPr id="3" name="Subtitle 2"/>
          <p:cNvSpPr>
            <a:spLocks noGrp="1"/>
          </p:cNvSpPr>
          <p:nvPr>
            <p:ph type="subTitle" idx="1"/>
          </p:nvPr>
        </p:nvSpPr>
        <p:spPr>
          <a:xfrm>
            <a:off x="685800" y="3886200"/>
            <a:ext cx="7772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hasCustomPrompt="1"/>
          </p:nvPr>
        </p:nvSpPr>
        <p:spPr>
          <a:xfrm>
            <a:off x="685800" y="1981200"/>
            <a:ext cx="7772400" cy="457200"/>
          </a:xfrm>
        </p:spPr>
        <p:txBody>
          <a:bodyPr>
            <a:noAutofit/>
          </a:bodyPr>
          <a:lstStyle>
            <a:lvl1pPr algn="ctr">
              <a:buNone/>
              <a:defRPr sz="2800">
                <a:latin typeface="Corbel" pitchFamily="34" charset="0"/>
              </a:defRPr>
            </a:lvl1pPr>
          </a:lstStyle>
          <a:p>
            <a:pPr lvl="0"/>
            <a:r>
              <a:rPr lang="en-US" dirty="0"/>
              <a:t>Click to edit Unit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3886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5950" y="110172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2775" y="1752600"/>
            <a:ext cx="4040188" cy="4408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3775" y="110172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1752600"/>
            <a:ext cx="4041775" cy="4408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p:cNvSpPr txBox="1">
            <a:spLocks/>
          </p:cNvSpPr>
          <p:nvPr userDrawn="1"/>
        </p:nvSpPr>
        <p:spPr>
          <a:xfrm>
            <a:off x="3124200" y="6553200"/>
            <a:ext cx="5791200" cy="3048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1" u="none" strike="noStrike" kern="1200" cap="none" spc="0" normalizeH="0" baseline="0" noProof="0" dirty="0">
                <a:ln>
                  <a:noFill/>
                </a:ln>
                <a:solidFill>
                  <a:schemeClr val="bg1">
                    <a:lumMod val="75000"/>
                  </a:schemeClr>
                </a:solidFill>
                <a:effectLst/>
                <a:uLnTx/>
                <a:uFillTx/>
                <a:latin typeface="Corbel" pitchFamily="34" charset="0"/>
                <a:ea typeface="+mn-ea"/>
                <a:cs typeface="+mn-cs"/>
              </a:rPr>
              <a:t>Transit Planning, Design &amp; Operations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7543800" cy="4873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1143000"/>
            <a:ext cx="8229600" cy="5486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flipV="1">
            <a:off x="457200" y="0"/>
            <a:ext cx="0" cy="6858000"/>
          </a:xfrm>
          <a:prstGeom prst="line">
            <a:avLst/>
          </a:prstGeom>
          <a:ln w="127000">
            <a:solidFill>
              <a:srgbClr val="60747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04800" y="0"/>
            <a:ext cx="0" cy="3657600"/>
          </a:xfrm>
          <a:prstGeom prst="line">
            <a:avLst/>
          </a:prstGeom>
          <a:ln w="127000" cap="rnd">
            <a:solidFill>
              <a:srgbClr val="608DC4"/>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155448" y="3694176"/>
            <a:ext cx="457200" cy="304800"/>
          </a:xfrm>
          <a:prstGeom prst="line">
            <a:avLst/>
          </a:prstGeom>
          <a:ln w="127000" cap="rnd">
            <a:solidFill>
              <a:srgbClr val="608DC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0" y="914400"/>
            <a:ext cx="8153400" cy="0"/>
          </a:xfrm>
          <a:prstGeom prst="line">
            <a:avLst/>
          </a:prstGeom>
          <a:ln w="127000" cap="rnd">
            <a:solidFill>
              <a:srgbClr val="8A423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a:off x="8153400" y="0"/>
            <a:ext cx="1143000" cy="914400"/>
          </a:xfrm>
          <a:prstGeom prst="line">
            <a:avLst/>
          </a:prstGeom>
          <a:ln w="127000" cap="rnd">
            <a:solidFill>
              <a:srgbClr val="8A423A"/>
            </a:solidFill>
          </a:ln>
        </p:spPr>
        <p:style>
          <a:lnRef idx="1">
            <a:schemeClr val="accent1"/>
          </a:lnRef>
          <a:fillRef idx="0">
            <a:schemeClr val="accent1"/>
          </a:fillRef>
          <a:effectRef idx="0">
            <a:schemeClr val="accent1"/>
          </a:effectRef>
          <a:fontRef idx="minor">
            <a:schemeClr val="tx1"/>
          </a:fontRef>
        </p:style>
      </p:cxnSp>
      <p:sp>
        <p:nvSpPr>
          <p:cNvPr id="33" name="Oval 32"/>
          <p:cNvSpPr/>
          <p:nvPr userDrawn="1"/>
        </p:nvSpPr>
        <p:spPr>
          <a:xfrm>
            <a:off x="152400" y="685800"/>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userDrawn="1"/>
        </p:nvSpPr>
        <p:spPr>
          <a:xfrm>
            <a:off x="338328" y="44958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userDrawn="1"/>
        </p:nvSpPr>
        <p:spPr>
          <a:xfrm>
            <a:off x="338328" y="61722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userDrawn="1"/>
        </p:nvSpPr>
        <p:spPr>
          <a:xfrm>
            <a:off x="256032" y="22860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userDrawn="1"/>
        </p:nvSpPr>
        <p:spPr>
          <a:xfrm>
            <a:off x="8458200" y="4572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txStyles>
    <p:titleStyle>
      <a:lvl1pPr algn="l" defTabSz="914400" rtl="0" eaLnBrk="1" latinLnBrk="0" hangingPunct="1">
        <a:spcBef>
          <a:spcPct val="0"/>
        </a:spcBef>
        <a:buNone/>
        <a:defRPr sz="3600" kern="1200">
          <a:solidFill>
            <a:schemeClr val="bg1">
              <a:lumMod val="50000"/>
            </a:schemeClr>
          </a:solidFill>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books.org/wiki/Fundamentals_of_Transportation/Network_Design_and_Frequency"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katbus.com/148/Schedules-Map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12037"/>
            <a:ext cx="7924800" cy="1085850"/>
          </a:xfrm>
        </p:spPr>
        <p:txBody>
          <a:bodyPr>
            <a:normAutofit fontScale="90000"/>
          </a:bodyPr>
          <a:lstStyle/>
          <a:p>
            <a:r>
              <a:rPr lang="en-US" dirty="0"/>
              <a:t>Lecture #13: Route Design &amp; Stop Layout</a:t>
            </a:r>
          </a:p>
        </p:txBody>
      </p:sp>
      <p:sp>
        <p:nvSpPr>
          <p:cNvPr id="3" name="Subtitle 2"/>
          <p:cNvSpPr>
            <a:spLocks noGrp="1"/>
          </p:cNvSpPr>
          <p:nvPr>
            <p:ph type="subTitle" idx="1"/>
          </p:nvPr>
        </p:nvSpPr>
        <p:spPr>
          <a:xfrm>
            <a:off x="685799" y="4953000"/>
            <a:ext cx="7772400" cy="1605675"/>
          </a:xfrm>
        </p:spPr>
        <p:txBody>
          <a:bodyPr/>
          <a:lstStyle/>
          <a:p>
            <a:pPr>
              <a:spcBef>
                <a:spcPts val="0"/>
              </a:spcBef>
            </a:pPr>
            <a:r>
              <a:rPr lang="en-US" dirty="0"/>
              <a:t>[Course Instructor]</a:t>
            </a:r>
          </a:p>
          <a:p>
            <a:pPr>
              <a:spcBef>
                <a:spcPts val="0"/>
              </a:spcBef>
            </a:pPr>
            <a:r>
              <a:rPr lang="en-US" dirty="0"/>
              <a:t>[Course Semester]</a:t>
            </a:r>
          </a:p>
          <a:p>
            <a:pPr>
              <a:spcBef>
                <a:spcPts val="0"/>
              </a:spcBef>
            </a:pPr>
            <a:r>
              <a:rPr lang="en-US" dirty="0"/>
              <a:t>[Course Number]</a:t>
            </a:r>
          </a:p>
        </p:txBody>
      </p:sp>
      <p:sp>
        <p:nvSpPr>
          <p:cNvPr id="7" name="TextBox 6"/>
          <p:cNvSpPr txBox="1"/>
          <p:nvPr/>
        </p:nvSpPr>
        <p:spPr>
          <a:xfrm>
            <a:off x="5334000" y="6642713"/>
            <a:ext cx="3962400" cy="304800"/>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rPr>
              <a:t>Materials developed</a:t>
            </a:r>
            <a:r>
              <a:rPr kumimoji="0" lang="en-US" sz="1000" b="0" i="0" u="none" strike="noStrike" kern="1200" cap="none" spc="0" normalizeH="0" noProof="0" dirty="0">
                <a:ln>
                  <a:noFill/>
                </a:ln>
                <a:solidFill>
                  <a:schemeClr val="bg1">
                    <a:lumMod val="50000"/>
                  </a:schemeClr>
                </a:solidFill>
                <a:effectLst/>
                <a:uLnTx/>
                <a:uFillTx/>
                <a:latin typeface="+mn-lt"/>
                <a:ea typeface="+mn-ea"/>
                <a:cs typeface="+mn-cs"/>
              </a:rPr>
              <a:t> by C. Brakewood, K. Watkins, and J. </a:t>
            </a:r>
            <a:r>
              <a:rPr kumimoji="0" lang="en-US" sz="1000" b="0" i="0" u="none" strike="noStrike" kern="1200" cap="none" spc="0" normalizeH="0" noProof="0" dirty="0" err="1">
                <a:ln>
                  <a:noFill/>
                </a:ln>
                <a:solidFill>
                  <a:schemeClr val="bg1">
                    <a:lumMod val="50000"/>
                  </a:schemeClr>
                </a:solidFill>
                <a:effectLst/>
                <a:uLnTx/>
                <a:uFillTx/>
                <a:latin typeface="+mn-lt"/>
                <a:ea typeface="+mn-ea"/>
                <a:cs typeface="+mn-cs"/>
              </a:rPr>
              <a:t>LaMondia</a:t>
            </a:r>
            <a:r>
              <a:rPr kumimoji="0" lang="en-US" sz="1000" b="0" i="0" u="none" strike="noStrike" kern="1200" cap="none" spc="0" normalizeH="0" noProof="0" dirty="0">
                <a:ln>
                  <a:noFill/>
                </a:ln>
                <a:solidFill>
                  <a:schemeClr val="bg1">
                    <a:lumMod val="50000"/>
                  </a:schemeClr>
                </a:solidFill>
                <a:effectLst/>
                <a:uLnTx/>
                <a:uFillTx/>
                <a:latin typeface="+mn-lt"/>
                <a:ea typeface="+mn-ea"/>
                <a:cs typeface="+mn-cs"/>
              </a:rPr>
              <a:t>.</a:t>
            </a:r>
            <a:endPar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pic>
        <p:nvPicPr>
          <p:cNvPr id="11" name="Picture 10">
            <a:extLst>
              <a:ext uri="{FF2B5EF4-FFF2-40B4-BE49-F238E27FC236}">
                <a16:creationId xmlns:a16="http://schemas.microsoft.com/office/drawing/2014/main" id="{265AB7D7-291A-6AB7-70C8-EE7E3002D981}"/>
              </a:ext>
            </a:extLst>
          </p:cNvPr>
          <p:cNvPicPr>
            <a:picLocks noChangeAspect="1"/>
          </p:cNvPicPr>
          <p:nvPr/>
        </p:nvPicPr>
        <p:blipFill>
          <a:blip r:embed="rId3"/>
          <a:stretch>
            <a:fillRect/>
          </a:stretch>
        </p:blipFill>
        <p:spPr>
          <a:xfrm>
            <a:off x="2495000" y="2693241"/>
            <a:ext cx="4153999" cy="1752600"/>
          </a:xfrm>
          <a:prstGeom prst="rect">
            <a:avLst/>
          </a:prstGeom>
        </p:spPr>
      </p:pic>
    </p:spTree>
    <p:extLst>
      <p:ext uri="{BB962C8B-B14F-4D97-AF65-F5344CB8AC3E}">
        <p14:creationId xmlns:p14="http://schemas.microsoft.com/office/powerpoint/2010/main" val="277844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Loops</a:t>
            </a:r>
          </a:p>
        </p:txBody>
      </p:sp>
      <p:sp>
        <p:nvSpPr>
          <p:cNvPr id="4" name="Content Placeholder 3"/>
          <p:cNvSpPr>
            <a:spLocks noGrp="1"/>
          </p:cNvSpPr>
          <p:nvPr>
            <p:ph sz="half" idx="1"/>
          </p:nvPr>
        </p:nvSpPr>
        <p:spPr>
          <a:xfrm>
            <a:off x="1066800" y="1600200"/>
            <a:ext cx="3810000" cy="4525963"/>
          </a:xfrm>
        </p:spPr>
        <p:txBody>
          <a:bodyPr/>
          <a:lstStyle/>
          <a:p>
            <a:r>
              <a:rPr lang="en-US" dirty="0"/>
              <a:t>Closed circle </a:t>
            </a:r>
          </a:p>
          <a:p>
            <a:endParaRPr lang="en-US" dirty="0"/>
          </a:p>
          <a:p>
            <a:r>
              <a:rPr lang="en-US" dirty="0"/>
              <a:t>Usually, one-way operation</a:t>
            </a:r>
          </a:p>
          <a:p>
            <a:endParaRPr lang="en-US" dirty="0"/>
          </a:p>
          <a:p>
            <a:r>
              <a:rPr lang="en-US" dirty="0"/>
              <a:t>Distribution in CBD</a:t>
            </a:r>
          </a:p>
          <a:p>
            <a:endParaRPr lang="en-US" dirty="0"/>
          </a:p>
          <a:p>
            <a:endParaRPr lang="en-US" dirty="0"/>
          </a:p>
        </p:txBody>
      </p:sp>
      <p:pic>
        <p:nvPicPr>
          <p:cNvPr id="8" name="Picture 2" descr="http://www.transitchicago.com/assets/1/maps/ctatrainmap.png"/>
          <p:cNvPicPr>
            <a:picLocks noGrp="1" noChangeAspect="1" noChangeArrowheads="1"/>
          </p:cNvPicPr>
          <p:nvPr>
            <p:ph sz="half" idx="2"/>
          </p:nvPr>
        </p:nvPicPr>
        <p:blipFill>
          <a:blip r:embed="rId3" cstate="print"/>
          <a:srcRect l="1133" t="58927" r="64774"/>
          <a:stretch>
            <a:fillRect/>
          </a:stretch>
        </p:blipFill>
        <p:spPr bwMode="auto">
          <a:xfrm>
            <a:off x="5383792" y="1125974"/>
            <a:ext cx="3303008" cy="5371982"/>
          </a:xfrm>
          <a:prstGeom prst="rect">
            <a:avLst/>
          </a:prstGeom>
          <a:noFill/>
        </p:spPr>
      </p:pic>
      <p:sp>
        <p:nvSpPr>
          <p:cNvPr id="6" name="TextBox 5"/>
          <p:cNvSpPr txBox="1"/>
          <p:nvPr/>
        </p:nvSpPr>
        <p:spPr>
          <a:xfrm>
            <a:off x="6324600" y="6583362"/>
            <a:ext cx="2819400" cy="458374"/>
          </a:xfrm>
          <a:prstGeom prst="rect">
            <a:avLst/>
          </a:prstGeom>
        </p:spPr>
        <p:txBody>
          <a:bodyPr vert="horz" wrap="square" lIns="91440" tIns="45720" rIns="91440" bIns="45720" rtlCol="0">
            <a:normAutofit/>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Image source: CTA</a:t>
            </a:r>
          </a:p>
        </p:txBody>
      </p:sp>
    </p:spTree>
    <p:extLst>
      <p:ext uri="{BB962C8B-B14F-4D97-AF65-F5344CB8AC3E}">
        <p14:creationId xmlns:p14="http://schemas.microsoft.com/office/powerpoint/2010/main" val="13278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 Trunk lines</a:t>
            </a:r>
          </a:p>
        </p:txBody>
      </p:sp>
      <p:cxnSp>
        <p:nvCxnSpPr>
          <p:cNvPr id="5" name="Straight Connector 4"/>
          <p:cNvCxnSpPr/>
          <p:nvPr/>
        </p:nvCxnSpPr>
        <p:spPr>
          <a:xfrm>
            <a:off x="3276600" y="2819400"/>
            <a:ext cx="5181600"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0" y="27432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76600" y="2895600"/>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76600" y="2971800"/>
            <a:ext cx="137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76600" y="2667000"/>
            <a:ext cx="137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648200" y="2057400"/>
            <a:ext cx="6096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638800" y="2286000"/>
            <a:ext cx="1295400" cy="45720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172200" y="2895600"/>
            <a:ext cx="685800" cy="83820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648200" y="2971800"/>
            <a:ext cx="533400" cy="30480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257800" y="1524000"/>
            <a:ext cx="0" cy="53340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475744" y="5061856"/>
            <a:ext cx="1981200"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76400" y="2514600"/>
            <a:ext cx="1371600" cy="646331"/>
          </a:xfrm>
          <a:prstGeom prst="rect">
            <a:avLst/>
          </a:prstGeom>
          <a:noFill/>
        </p:spPr>
        <p:txBody>
          <a:bodyPr wrap="square" rtlCol="0">
            <a:spAutoFit/>
          </a:bodyPr>
          <a:lstStyle/>
          <a:p>
            <a:r>
              <a:rPr lang="en-US" dirty="0"/>
              <a:t>Trunk with branches</a:t>
            </a:r>
          </a:p>
        </p:txBody>
      </p:sp>
      <p:cxnSp>
        <p:nvCxnSpPr>
          <p:cNvPr id="31" name="Straight Connector 30"/>
          <p:cNvCxnSpPr/>
          <p:nvPr/>
        </p:nvCxnSpPr>
        <p:spPr>
          <a:xfrm flipV="1">
            <a:off x="3884944" y="4223656"/>
            <a:ext cx="1066800" cy="83820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6200000" flipH="1">
            <a:off x="3884944" y="5061856"/>
            <a:ext cx="990600" cy="990600"/>
          </a:xfrm>
          <a:prstGeom prst="bentConnector3">
            <a:avLst>
              <a:gd name="adj1" fmla="val 50000"/>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5400000" flipH="1" flipV="1">
            <a:off x="5599444" y="4337956"/>
            <a:ext cx="914400" cy="533400"/>
          </a:xfrm>
          <a:prstGeom prst="bentConnector3">
            <a:avLst>
              <a:gd name="adj1" fmla="val 50000"/>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237744" y="5061856"/>
            <a:ext cx="914400" cy="990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239000" y="3918855"/>
            <a:ext cx="533400" cy="114300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75144" y="4796525"/>
            <a:ext cx="1371600" cy="646331"/>
          </a:xfrm>
          <a:prstGeom prst="rect">
            <a:avLst/>
          </a:prstGeom>
          <a:noFill/>
        </p:spPr>
        <p:txBody>
          <a:bodyPr wrap="square" rtlCol="0">
            <a:spAutoFit/>
          </a:bodyPr>
          <a:lstStyle/>
          <a:p>
            <a:r>
              <a:rPr lang="en-US" dirty="0"/>
              <a:t>Trunk with feeders</a:t>
            </a:r>
          </a:p>
        </p:txBody>
      </p:sp>
      <p:cxnSp>
        <p:nvCxnSpPr>
          <p:cNvPr id="43" name="Straight Connector 42"/>
          <p:cNvCxnSpPr/>
          <p:nvPr/>
        </p:nvCxnSpPr>
        <p:spPr>
          <a:xfrm>
            <a:off x="4570744" y="5061856"/>
            <a:ext cx="1981200"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275344" y="5061856"/>
            <a:ext cx="1981200"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203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6. Trunk lines</a:t>
            </a:r>
          </a:p>
        </p:txBody>
      </p:sp>
      <p:sp>
        <p:nvSpPr>
          <p:cNvPr id="5" name="Text Placeholder 4"/>
          <p:cNvSpPr>
            <a:spLocks noGrp="1"/>
          </p:cNvSpPr>
          <p:nvPr>
            <p:ph type="body" idx="1"/>
          </p:nvPr>
        </p:nvSpPr>
        <p:spPr/>
        <p:txBody>
          <a:bodyPr/>
          <a:lstStyle/>
          <a:p>
            <a:r>
              <a:rPr lang="en-US" dirty="0"/>
              <a:t>Trunk with Branches</a:t>
            </a:r>
          </a:p>
        </p:txBody>
      </p:sp>
      <p:sp>
        <p:nvSpPr>
          <p:cNvPr id="6" name="Content Placeholder 5"/>
          <p:cNvSpPr>
            <a:spLocks noGrp="1"/>
          </p:cNvSpPr>
          <p:nvPr>
            <p:ph sz="half" idx="2"/>
          </p:nvPr>
        </p:nvSpPr>
        <p:spPr/>
        <p:txBody>
          <a:bodyPr/>
          <a:lstStyle/>
          <a:p>
            <a:r>
              <a:rPr lang="en-US" dirty="0"/>
              <a:t>Continuous service with no transfers</a:t>
            </a:r>
          </a:p>
          <a:p>
            <a:r>
              <a:rPr lang="en-US" dirty="0"/>
              <a:t>No transfer stations</a:t>
            </a:r>
          </a:p>
          <a:p>
            <a:r>
              <a:rPr lang="en-US" dirty="0"/>
              <a:t>Branches have less frequent service</a:t>
            </a:r>
          </a:p>
          <a:p>
            <a:endParaRPr lang="en-US" dirty="0"/>
          </a:p>
          <a:p>
            <a:pPr>
              <a:buFont typeface="Verdana" pitchFamily="34" charset="0"/>
              <a:buChar char="+"/>
            </a:pPr>
            <a:endParaRPr lang="en-US" dirty="0"/>
          </a:p>
        </p:txBody>
      </p:sp>
      <p:sp>
        <p:nvSpPr>
          <p:cNvPr id="7" name="Text Placeholder 6"/>
          <p:cNvSpPr>
            <a:spLocks noGrp="1"/>
          </p:cNvSpPr>
          <p:nvPr>
            <p:ph type="body" sz="quarter" idx="3"/>
          </p:nvPr>
        </p:nvSpPr>
        <p:spPr/>
        <p:txBody>
          <a:bodyPr/>
          <a:lstStyle/>
          <a:p>
            <a:r>
              <a:rPr lang="en-US" dirty="0"/>
              <a:t>Trunk with Feeders</a:t>
            </a:r>
          </a:p>
        </p:txBody>
      </p:sp>
      <p:sp>
        <p:nvSpPr>
          <p:cNvPr id="8" name="Content Placeholder 7"/>
          <p:cNvSpPr>
            <a:spLocks noGrp="1"/>
          </p:cNvSpPr>
          <p:nvPr>
            <p:ph sz="quarter" idx="4"/>
          </p:nvPr>
        </p:nvSpPr>
        <p:spPr/>
        <p:txBody>
          <a:bodyPr/>
          <a:lstStyle/>
          <a:p>
            <a:r>
              <a:rPr lang="en-US" dirty="0"/>
              <a:t>Each line optimized</a:t>
            </a:r>
          </a:p>
          <a:p>
            <a:r>
              <a:rPr lang="en-US" dirty="0"/>
              <a:t>Higher performance mode on trunk</a:t>
            </a:r>
          </a:p>
          <a:p>
            <a:r>
              <a:rPr lang="en-US" dirty="0"/>
              <a:t>More reliable</a:t>
            </a:r>
          </a:p>
          <a:p>
            <a:r>
              <a:rPr lang="en-US" dirty="0"/>
              <a:t>Feeder to feeder transfers</a:t>
            </a:r>
          </a:p>
        </p:txBody>
      </p:sp>
    </p:spTree>
    <p:extLst>
      <p:ext uri="{BB962C8B-B14F-4D97-AF65-F5344CB8AC3E}">
        <p14:creationId xmlns:p14="http://schemas.microsoft.com/office/powerpoint/2010/main" val="194761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Another Approach: Basic Route Shapes</a:t>
            </a:r>
          </a:p>
        </p:txBody>
      </p:sp>
      <p:sp>
        <p:nvSpPr>
          <p:cNvPr id="3" name="Content Placeholder 2"/>
          <p:cNvSpPr>
            <a:spLocks noGrp="1"/>
          </p:cNvSpPr>
          <p:nvPr>
            <p:ph idx="1"/>
          </p:nvPr>
        </p:nvSpPr>
        <p:spPr/>
        <p:txBody>
          <a:bodyPr/>
          <a:lstStyle/>
          <a:p>
            <a:r>
              <a:rPr lang="en-US" dirty="0"/>
              <a:t>Basic shapes of transit lines: I, U, S, O</a:t>
            </a:r>
          </a:p>
          <a:p>
            <a:endParaRPr lang="en-US" dirty="0"/>
          </a:p>
          <a:p>
            <a:endParaRPr lang="en-US" dirty="0"/>
          </a:p>
          <a:p>
            <a:endParaRPr lang="en-US" dirty="0"/>
          </a:p>
        </p:txBody>
      </p:sp>
      <p:sp>
        <p:nvSpPr>
          <p:cNvPr id="4" name="Rectangle 3"/>
          <p:cNvSpPr/>
          <p:nvPr/>
        </p:nvSpPr>
        <p:spPr>
          <a:xfrm>
            <a:off x="2286000" y="3105835"/>
            <a:ext cx="4572000" cy="646331"/>
          </a:xfrm>
          <a:prstGeom prst="rect">
            <a:avLst/>
          </a:prstGeom>
        </p:spPr>
        <p:txBody>
          <a:bodyPr>
            <a:spAutoFit/>
          </a:bodyPr>
          <a:lstStyle/>
          <a:p>
            <a:endParaRPr lang="en-US" dirty="0"/>
          </a:p>
          <a:p>
            <a:endParaRPr lang="en-US" dirty="0">
              <a:latin typeface="Times New Roman" panose="02020603050405020304" pitchFamily="18" charset="0"/>
            </a:endParaRPr>
          </a:p>
        </p:txBody>
      </p:sp>
      <p:pic>
        <p:nvPicPr>
          <p:cNvPr id="7" name="Picture 6"/>
          <p:cNvPicPr>
            <a:picLocks noChangeAspect="1"/>
          </p:cNvPicPr>
          <p:nvPr/>
        </p:nvPicPr>
        <p:blipFill rotWithShape="1">
          <a:blip r:embed="rId3"/>
          <a:srcRect t="4850" b="73556"/>
          <a:stretch/>
        </p:blipFill>
        <p:spPr>
          <a:xfrm>
            <a:off x="724891" y="2437621"/>
            <a:ext cx="4237114" cy="1400672"/>
          </a:xfrm>
          <a:prstGeom prst="rect">
            <a:avLst/>
          </a:prstGeom>
        </p:spPr>
      </p:pic>
      <p:pic>
        <p:nvPicPr>
          <p:cNvPr id="8" name="Picture 7"/>
          <p:cNvPicPr>
            <a:picLocks noChangeAspect="1"/>
          </p:cNvPicPr>
          <p:nvPr/>
        </p:nvPicPr>
        <p:blipFill rotWithShape="1">
          <a:blip r:embed="rId3"/>
          <a:srcRect t="54452" b="25225"/>
          <a:stretch/>
        </p:blipFill>
        <p:spPr>
          <a:xfrm>
            <a:off x="4738255" y="2634437"/>
            <a:ext cx="4161905" cy="1294855"/>
          </a:xfrm>
          <a:prstGeom prst="rect">
            <a:avLst/>
          </a:prstGeom>
        </p:spPr>
      </p:pic>
      <p:sp>
        <p:nvSpPr>
          <p:cNvPr id="9" name="TextBox 8"/>
          <p:cNvSpPr txBox="1"/>
          <p:nvPr/>
        </p:nvSpPr>
        <p:spPr>
          <a:xfrm>
            <a:off x="5638800" y="6553200"/>
            <a:ext cx="3505200" cy="304800"/>
          </a:xfrm>
          <a:prstGeom prst="rect">
            <a:avLst/>
          </a:prstGeom>
        </p:spPr>
        <p:txBody>
          <a:bodyPr vert="horz" wrap="square" lIns="91440" tIns="45720" rIns="91440" bIns="45720" rtlCol="0">
            <a:normAutofit/>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Walker, Chapter 4, page 53</a:t>
            </a:r>
          </a:p>
        </p:txBody>
      </p:sp>
      <p:sp>
        <p:nvSpPr>
          <p:cNvPr id="5" name="TextBox 4">
            <a:extLst>
              <a:ext uri="{FF2B5EF4-FFF2-40B4-BE49-F238E27FC236}">
                <a16:creationId xmlns:a16="http://schemas.microsoft.com/office/drawing/2014/main" id="{A9615A3A-FA12-CFD1-3B52-674EE88DF025}"/>
              </a:ext>
            </a:extLst>
          </p:cNvPr>
          <p:cNvSpPr txBox="1"/>
          <p:nvPr/>
        </p:nvSpPr>
        <p:spPr>
          <a:xfrm>
            <a:off x="1028699" y="2067485"/>
            <a:ext cx="5334001" cy="307777"/>
          </a:xfrm>
          <a:prstGeom prst="rect">
            <a:avLst/>
          </a:prstGeom>
          <a:noFill/>
        </p:spPr>
        <p:txBody>
          <a:bodyPr wrap="square" rtlCol="0">
            <a:spAutoFit/>
          </a:bodyPr>
          <a:lstStyle/>
          <a:p>
            <a:r>
              <a:rPr lang="en-US" sz="1400" dirty="0"/>
              <a:t>Suppose that our city of nine dots looks like this:</a:t>
            </a:r>
          </a:p>
        </p:txBody>
      </p:sp>
      <p:sp>
        <p:nvSpPr>
          <p:cNvPr id="6" name="TextBox 5">
            <a:extLst>
              <a:ext uri="{FF2B5EF4-FFF2-40B4-BE49-F238E27FC236}">
                <a16:creationId xmlns:a16="http://schemas.microsoft.com/office/drawing/2014/main" id="{D5A4187E-94E5-BCB8-E33D-73360F1AF96B}"/>
              </a:ext>
            </a:extLst>
          </p:cNvPr>
          <p:cNvSpPr txBox="1"/>
          <p:nvPr/>
        </p:nvSpPr>
        <p:spPr>
          <a:xfrm>
            <a:off x="5038008" y="4244897"/>
            <a:ext cx="3880014" cy="738664"/>
          </a:xfrm>
          <a:prstGeom prst="rect">
            <a:avLst/>
          </a:prstGeom>
          <a:noFill/>
        </p:spPr>
        <p:txBody>
          <a:bodyPr wrap="square" rtlCol="0">
            <a:spAutoFit/>
          </a:bodyPr>
          <a:lstStyle/>
          <a:p>
            <a:r>
              <a:rPr lang="en-US" sz="1400" dirty="0"/>
              <a:t>If the dots are arranged just a little differently, the two U-shapes might be combined into an O-shape, a loop.</a:t>
            </a:r>
          </a:p>
        </p:txBody>
      </p:sp>
      <p:sp>
        <p:nvSpPr>
          <p:cNvPr id="10" name="TextBox 9">
            <a:extLst>
              <a:ext uri="{FF2B5EF4-FFF2-40B4-BE49-F238E27FC236}">
                <a16:creationId xmlns:a16="http://schemas.microsoft.com/office/drawing/2014/main" id="{367E5C6D-F36B-D7CB-471A-36FFB3D80E8F}"/>
              </a:ext>
            </a:extLst>
          </p:cNvPr>
          <p:cNvSpPr txBox="1"/>
          <p:nvPr/>
        </p:nvSpPr>
        <p:spPr>
          <a:xfrm>
            <a:off x="5190604" y="2071295"/>
            <a:ext cx="3748348" cy="523220"/>
          </a:xfrm>
          <a:prstGeom prst="rect">
            <a:avLst/>
          </a:prstGeom>
          <a:noFill/>
        </p:spPr>
        <p:txBody>
          <a:bodyPr wrap="square" rtlCol="0">
            <a:spAutoFit/>
          </a:bodyPr>
          <a:lstStyle/>
          <a:p>
            <a:r>
              <a:rPr lang="en-US" sz="1400" dirty="0"/>
              <a:t>Two U-Shaped lines can be combined to form an S, for more direct service.</a:t>
            </a:r>
          </a:p>
        </p:txBody>
      </p:sp>
      <p:sp>
        <p:nvSpPr>
          <p:cNvPr id="11" name="TextBox 10">
            <a:extLst>
              <a:ext uri="{FF2B5EF4-FFF2-40B4-BE49-F238E27FC236}">
                <a16:creationId xmlns:a16="http://schemas.microsoft.com/office/drawing/2014/main" id="{1C57FC8E-03D2-1B2C-BE26-FA2E7CE424AE}"/>
              </a:ext>
            </a:extLst>
          </p:cNvPr>
          <p:cNvSpPr txBox="1"/>
          <p:nvPr/>
        </p:nvSpPr>
        <p:spPr>
          <a:xfrm>
            <a:off x="1028699" y="4244897"/>
            <a:ext cx="3748349" cy="523220"/>
          </a:xfrm>
          <a:prstGeom prst="rect">
            <a:avLst/>
          </a:prstGeom>
          <a:noFill/>
        </p:spPr>
        <p:txBody>
          <a:bodyPr wrap="square" rtlCol="0">
            <a:spAutoFit/>
          </a:bodyPr>
          <a:lstStyle/>
          <a:p>
            <a:r>
              <a:rPr lang="en-US" sz="1400" dirty="0"/>
              <a:t>We might serve it with a l-shaped line and three connecting U-shaped lines.</a:t>
            </a:r>
          </a:p>
        </p:txBody>
      </p:sp>
      <p:pic>
        <p:nvPicPr>
          <p:cNvPr id="12" name="Picture 11">
            <a:extLst>
              <a:ext uri="{FF2B5EF4-FFF2-40B4-BE49-F238E27FC236}">
                <a16:creationId xmlns:a16="http://schemas.microsoft.com/office/drawing/2014/main" id="{AF6D1151-00DA-BE13-6EE5-CD5F77E5AE4D}"/>
              </a:ext>
            </a:extLst>
          </p:cNvPr>
          <p:cNvPicPr>
            <a:picLocks noChangeAspect="1"/>
          </p:cNvPicPr>
          <p:nvPr/>
        </p:nvPicPr>
        <p:blipFill rotWithShape="1">
          <a:blip r:embed="rId3"/>
          <a:srcRect t="29532" b="49769"/>
          <a:stretch/>
        </p:blipFill>
        <p:spPr>
          <a:xfrm>
            <a:off x="856855" y="4872049"/>
            <a:ext cx="4237114" cy="1342683"/>
          </a:xfrm>
          <a:prstGeom prst="rect">
            <a:avLst/>
          </a:prstGeom>
        </p:spPr>
      </p:pic>
      <p:pic>
        <p:nvPicPr>
          <p:cNvPr id="13" name="Picture 12">
            <a:extLst>
              <a:ext uri="{FF2B5EF4-FFF2-40B4-BE49-F238E27FC236}">
                <a16:creationId xmlns:a16="http://schemas.microsoft.com/office/drawing/2014/main" id="{612EEF9F-4D51-06B8-C839-8372BF488845}"/>
              </a:ext>
            </a:extLst>
          </p:cNvPr>
          <p:cNvPicPr>
            <a:picLocks noChangeAspect="1"/>
          </p:cNvPicPr>
          <p:nvPr/>
        </p:nvPicPr>
        <p:blipFill rotWithShape="1">
          <a:blip r:embed="rId3"/>
          <a:srcRect t="80307"/>
          <a:stretch/>
        </p:blipFill>
        <p:spPr>
          <a:xfrm>
            <a:off x="4715395" y="4936831"/>
            <a:ext cx="4161905" cy="1254697"/>
          </a:xfrm>
          <a:prstGeom prst="rect">
            <a:avLst/>
          </a:prstGeom>
        </p:spPr>
      </p:pic>
    </p:spTree>
    <p:extLst>
      <p:ext uri="{BB962C8B-B14F-4D97-AF65-F5344CB8AC3E}">
        <p14:creationId xmlns:p14="http://schemas.microsoft.com/office/powerpoint/2010/main" val="34224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Directness</a:t>
            </a:r>
          </a:p>
        </p:txBody>
      </p:sp>
      <p:sp>
        <p:nvSpPr>
          <p:cNvPr id="5" name="Content Placeholder 4"/>
          <p:cNvSpPr>
            <a:spLocks noGrp="1"/>
          </p:cNvSpPr>
          <p:nvPr>
            <p:ph idx="1"/>
          </p:nvPr>
        </p:nvSpPr>
        <p:spPr>
          <a:xfrm>
            <a:off x="609600" y="1143000"/>
            <a:ext cx="8229600" cy="1606172"/>
          </a:xfrm>
        </p:spPr>
        <p:txBody>
          <a:bodyPr>
            <a:normAutofit/>
          </a:bodyPr>
          <a:lstStyle/>
          <a:p>
            <a:r>
              <a:rPr lang="en-US" dirty="0"/>
              <a:t>Bus routes often deviate to serve lower densities</a:t>
            </a:r>
          </a:p>
          <a:p>
            <a:endParaRPr lang="en-US" dirty="0"/>
          </a:p>
          <a:p>
            <a:endParaRPr lang="en-US" dirty="0"/>
          </a:p>
          <a:p>
            <a:endParaRPr lang="en-US" dirty="0"/>
          </a:p>
          <a:p>
            <a:endParaRPr lang="en-US" dirty="0"/>
          </a:p>
          <a:p>
            <a:endParaRPr lang="en-US" dirty="0"/>
          </a:p>
        </p:txBody>
      </p:sp>
      <p:cxnSp>
        <p:nvCxnSpPr>
          <p:cNvPr id="6" name="Straight Connector 5"/>
          <p:cNvCxnSpPr>
            <a:cxnSpLocks/>
          </p:cNvCxnSpPr>
          <p:nvPr/>
        </p:nvCxnSpPr>
        <p:spPr>
          <a:xfrm>
            <a:off x="1518964" y="3062038"/>
            <a:ext cx="523091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598180" y="3588280"/>
            <a:ext cx="5151699" cy="1053947"/>
          </a:xfrm>
          <a:custGeom>
            <a:avLst/>
            <a:gdLst>
              <a:gd name="connsiteX0" fmla="*/ 0 w 5321147"/>
              <a:gd name="connsiteY0" fmla="*/ 233191 h 1053947"/>
              <a:gd name="connsiteX1" fmla="*/ 1068636 w 5321147"/>
              <a:gd name="connsiteY1" fmla="*/ 222174 h 1053947"/>
              <a:gd name="connsiteX2" fmla="*/ 1619479 w 5321147"/>
              <a:gd name="connsiteY2" fmla="*/ 585731 h 1053947"/>
              <a:gd name="connsiteX3" fmla="*/ 2478795 w 5321147"/>
              <a:gd name="connsiteY3" fmla="*/ 189123 h 1053947"/>
              <a:gd name="connsiteX4" fmla="*/ 3602515 w 5321147"/>
              <a:gd name="connsiteY4" fmla="*/ 949287 h 1053947"/>
              <a:gd name="connsiteX5" fmla="*/ 4010140 w 5321147"/>
              <a:gd name="connsiteY5" fmla="*/ 817085 h 1053947"/>
              <a:gd name="connsiteX6" fmla="*/ 4252511 w 5321147"/>
              <a:gd name="connsiteY6" fmla="*/ 883186 h 1053947"/>
              <a:gd name="connsiteX7" fmla="*/ 4715219 w 5321147"/>
              <a:gd name="connsiteY7" fmla="*/ 100988 h 1053947"/>
              <a:gd name="connsiteX8" fmla="*/ 5321147 w 5321147"/>
              <a:gd name="connsiteY8" fmla="*/ 277258 h 105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1147" h="1053947">
                <a:moveTo>
                  <a:pt x="0" y="233191"/>
                </a:moveTo>
                <a:cubicBezTo>
                  <a:pt x="399361" y="198304"/>
                  <a:pt x="798723" y="163417"/>
                  <a:pt x="1068636" y="222174"/>
                </a:cubicBezTo>
                <a:cubicBezTo>
                  <a:pt x="1338549" y="280931"/>
                  <a:pt x="1384453" y="591239"/>
                  <a:pt x="1619479" y="585731"/>
                </a:cubicBezTo>
                <a:cubicBezTo>
                  <a:pt x="1854505" y="580223"/>
                  <a:pt x="2148289" y="128530"/>
                  <a:pt x="2478795" y="189123"/>
                </a:cubicBezTo>
                <a:cubicBezTo>
                  <a:pt x="2809301" y="249716"/>
                  <a:pt x="3347291" y="844627"/>
                  <a:pt x="3602515" y="949287"/>
                </a:cubicBezTo>
                <a:cubicBezTo>
                  <a:pt x="3857739" y="1053947"/>
                  <a:pt x="3901807" y="828102"/>
                  <a:pt x="4010140" y="817085"/>
                </a:cubicBezTo>
                <a:cubicBezTo>
                  <a:pt x="4118473" y="806068"/>
                  <a:pt x="4134998" y="1002536"/>
                  <a:pt x="4252511" y="883186"/>
                </a:cubicBezTo>
                <a:cubicBezTo>
                  <a:pt x="4370024" y="763837"/>
                  <a:pt x="4537113" y="201976"/>
                  <a:pt x="4715219" y="100988"/>
                </a:cubicBezTo>
                <a:cubicBezTo>
                  <a:pt x="4893325" y="0"/>
                  <a:pt x="5107236" y="138629"/>
                  <a:pt x="5321147" y="27725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1568279" y="5056091"/>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6200000" flipH="1">
            <a:off x="4159079" y="5056091"/>
            <a:ext cx="381000" cy="3810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03903" y="2879827"/>
            <a:ext cx="747512" cy="369332"/>
          </a:xfrm>
          <a:prstGeom prst="rect">
            <a:avLst/>
          </a:prstGeom>
          <a:noFill/>
        </p:spPr>
        <p:txBody>
          <a:bodyPr wrap="none" rtlCol="0">
            <a:spAutoFit/>
          </a:bodyPr>
          <a:lstStyle/>
          <a:p>
            <a:r>
              <a:rPr lang="en-US" dirty="0"/>
              <a:t>Direct</a:t>
            </a:r>
          </a:p>
        </p:txBody>
      </p:sp>
      <p:sp>
        <p:nvSpPr>
          <p:cNvPr id="27" name="TextBox 26"/>
          <p:cNvSpPr txBox="1"/>
          <p:nvPr/>
        </p:nvSpPr>
        <p:spPr>
          <a:xfrm>
            <a:off x="7008245" y="3700628"/>
            <a:ext cx="1118383" cy="369332"/>
          </a:xfrm>
          <a:prstGeom prst="rect">
            <a:avLst/>
          </a:prstGeom>
          <a:noFill/>
        </p:spPr>
        <p:txBody>
          <a:bodyPr wrap="none" rtlCol="0">
            <a:spAutoFit/>
          </a:bodyPr>
          <a:lstStyle/>
          <a:p>
            <a:r>
              <a:rPr lang="en-US" dirty="0"/>
              <a:t>Circuitous</a:t>
            </a:r>
          </a:p>
        </p:txBody>
      </p:sp>
      <p:sp>
        <p:nvSpPr>
          <p:cNvPr id="28" name="TextBox 27"/>
          <p:cNvSpPr txBox="1"/>
          <p:nvPr/>
        </p:nvSpPr>
        <p:spPr>
          <a:xfrm>
            <a:off x="7003903" y="4877258"/>
            <a:ext cx="1067856" cy="369332"/>
          </a:xfrm>
          <a:prstGeom prst="rect">
            <a:avLst/>
          </a:prstGeom>
          <a:noFill/>
        </p:spPr>
        <p:txBody>
          <a:bodyPr wrap="none" rtlCol="0">
            <a:spAutoFit/>
          </a:bodyPr>
          <a:lstStyle/>
          <a:p>
            <a:r>
              <a:rPr lang="en-US" dirty="0"/>
              <a:t>Deviating</a:t>
            </a:r>
          </a:p>
        </p:txBody>
      </p:sp>
      <p:cxnSp>
        <p:nvCxnSpPr>
          <p:cNvPr id="30" name="Elbow Connector 29"/>
          <p:cNvCxnSpPr/>
          <p:nvPr/>
        </p:nvCxnSpPr>
        <p:spPr>
          <a:xfrm flipV="1">
            <a:off x="4540079" y="5056091"/>
            <a:ext cx="1066800" cy="3810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06879" y="5056091"/>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25059" y="6629399"/>
            <a:ext cx="3505200" cy="304800"/>
          </a:xfrm>
          <a:prstGeom prst="rect">
            <a:avLst/>
          </a:prstGeom>
        </p:spPr>
        <p:txBody>
          <a:bodyPr vert="horz" wrap="square" lIns="91440" tIns="45720" rIns="91440" bIns="45720" rtlCol="0">
            <a:normAutofit/>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Walker, Chapter 4, page 48</a:t>
            </a:r>
          </a:p>
        </p:txBody>
      </p:sp>
    </p:spTree>
    <p:extLst>
      <p:ext uri="{BB962C8B-B14F-4D97-AF65-F5344CB8AC3E}">
        <p14:creationId xmlns:p14="http://schemas.microsoft.com/office/powerpoint/2010/main" val="2389048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Stop/Station Spacing</a:t>
            </a:r>
          </a:p>
        </p:txBody>
      </p:sp>
      <p:sp>
        <p:nvSpPr>
          <p:cNvPr id="5" name="Text Placeholder 4"/>
          <p:cNvSpPr>
            <a:spLocks noGrp="1"/>
          </p:cNvSpPr>
          <p:nvPr>
            <p:ph type="body" idx="1"/>
          </p:nvPr>
        </p:nvSpPr>
        <p:spPr>
          <a:xfrm>
            <a:off x="722313" y="3962400"/>
            <a:ext cx="7772400" cy="1500187"/>
          </a:xfrm>
        </p:spPr>
        <p:txBody>
          <a:bodyPr/>
          <a:lstStyle/>
          <a:p>
            <a:endParaRPr lang="en-US"/>
          </a:p>
        </p:txBody>
      </p:sp>
    </p:spTree>
    <p:extLst>
      <p:ext uri="{BB962C8B-B14F-4D97-AF65-F5344CB8AC3E}">
        <p14:creationId xmlns:p14="http://schemas.microsoft.com/office/powerpoint/2010/main" val="4198913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Rail Stop Spacing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3757168"/>
              </p:ext>
            </p:extLst>
          </p:nvPr>
        </p:nvGraphicFramePr>
        <p:xfrm>
          <a:off x="695793" y="1600200"/>
          <a:ext cx="8219606" cy="2590800"/>
        </p:xfrm>
        <a:graphic>
          <a:graphicData uri="http://schemas.openxmlformats.org/drawingml/2006/table">
            <a:tbl>
              <a:tblPr firstRow="1" bandRow="1">
                <a:tableStyleId>{F5AB1C69-6EDB-4FF4-983F-18BD219EF322}</a:tableStyleId>
              </a:tblPr>
              <a:tblGrid>
                <a:gridCol w="2086024">
                  <a:extLst>
                    <a:ext uri="{9D8B030D-6E8A-4147-A177-3AD203B41FA5}">
                      <a16:colId xmlns:a16="http://schemas.microsoft.com/office/drawing/2014/main" val="20000"/>
                    </a:ext>
                  </a:extLst>
                </a:gridCol>
                <a:gridCol w="2018783">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209799">
                  <a:extLst>
                    <a:ext uri="{9D8B030D-6E8A-4147-A177-3AD203B41FA5}">
                      <a16:colId xmlns:a16="http://schemas.microsoft.com/office/drawing/2014/main" val="20003"/>
                    </a:ext>
                  </a:extLst>
                </a:gridCol>
              </a:tblGrid>
              <a:tr h="370840">
                <a:tc>
                  <a:txBody>
                    <a:bodyPr/>
                    <a:lstStyle/>
                    <a:p>
                      <a:r>
                        <a:rPr lang="en-US" sz="2000" dirty="0"/>
                        <a:t>Environment</a:t>
                      </a:r>
                    </a:p>
                  </a:txBody>
                  <a:tcPr/>
                </a:tc>
                <a:tc>
                  <a:txBody>
                    <a:bodyPr/>
                    <a:lstStyle/>
                    <a:p>
                      <a:r>
                        <a:rPr lang="en-US" sz="2000" dirty="0"/>
                        <a:t>Spacing Range</a:t>
                      </a:r>
                    </a:p>
                    <a:p>
                      <a:r>
                        <a:rPr lang="en-US" sz="2000" dirty="0"/>
                        <a:t>(meters)</a:t>
                      </a:r>
                    </a:p>
                  </a:txBody>
                  <a:tcPr/>
                </a:tc>
                <a:tc>
                  <a:txBody>
                    <a:bodyPr/>
                    <a:lstStyle/>
                    <a:p>
                      <a:r>
                        <a:rPr lang="en-US" sz="2000" dirty="0"/>
                        <a:t>Typical</a:t>
                      </a:r>
                      <a:r>
                        <a:rPr lang="en-US" sz="2000" baseline="0" dirty="0"/>
                        <a:t> Spacing (meters)</a:t>
                      </a:r>
                      <a:endParaRPr lang="en-US" sz="2000" dirty="0"/>
                    </a:p>
                  </a:txBody>
                  <a:tcPr/>
                </a:tc>
                <a:tc>
                  <a:txBody>
                    <a:bodyPr/>
                    <a:lstStyle/>
                    <a:p>
                      <a:r>
                        <a:rPr lang="en-US" sz="2000" dirty="0"/>
                        <a:t>Typical Spacing (miles)</a:t>
                      </a:r>
                    </a:p>
                  </a:txBody>
                  <a:tcPr/>
                </a:tc>
                <a:extLst>
                  <a:ext uri="{0D108BD9-81ED-4DB2-BD59-A6C34878D82A}">
                    <a16:rowId xmlns:a16="http://schemas.microsoft.com/office/drawing/2014/main" val="10000"/>
                  </a:ext>
                </a:extLst>
              </a:tr>
              <a:tr h="370840">
                <a:tc>
                  <a:txBody>
                    <a:bodyPr/>
                    <a:lstStyle/>
                    <a:p>
                      <a:r>
                        <a:rPr lang="en-US" sz="2000" dirty="0"/>
                        <a:t>Urban</a:t>
                      </a:r>
                      <a:r>
                        <a:rPr lang="en-US" sz="2000" baseline="0" dirty="0"/>
                        <a:t> Metro</a:t>
                      </a:r>
                      <a:endParaRPr lang="en-US" sz="2000" dirty="0"/>
                    </a:p>
                  </a:txBody>
                  <a:tcPr/>
                </a:tc>
                <a:tc>
                  <a:txBody>
                    <a:bodyPr/>
                    <a:lstStyle/>
                    <a:p>
                      <a:r>
                        <a:rPr lang="en-US" sz="2000" dirty="0"/>
                        <a:t>600 m – 1200 m</a:t>
                      </a:r>
                    </a:p>
                  </a:txBody>
                  <a:tcPr/>
                </a:tc>
                <a:tc>
                  <a:txBody>
                    <a:bodyPr/>
                    <a:lstStyle/>
                    <a:p>
                      <a:r>
                        <a:rPr lang="en-US" sz="2000" dirty="0"/>
                        <a:t>900</a:t>
                      </a:r>
                      <a:r>
                        <a:rPr lang="en-US" sz="2000" baseline="0" dirty="0"/>
                        <a:t> m</a:t>
                      </a:r>
                      <a:endParaRPr lang="en-US" sz="2000" dirty="0"/>
                    </a:p>
                  </a:txBody>
                  <a:tcPr/>
                </a:tc>
                <a:tc>
                  <a:txBody>
                    <a:bodyPr/>
                    <a:lstStyle/>
                    <a:p>
                      <a:r>
                        <a:rPr lang="en-US" sz="2000" dirty="0"/>
                        <a:t>~0.5 mi</a:t>
                      </a:r>
                    </a:p>
                  </a:txBody>
                  <a:tcPr/>
                </a:tc>
                <a:extLst>
                  <a:ext uri="{0D108BD9-81ED-4DB2-BD59-A6C34878D82A}">
                    <a16:rowId xmlns:a16="http://schemas.microsoft.com/office/drawing/2014/main" val="10001"/>
                  </a:ext>
                </a:extLst>
              </a:tr>
              <a:tr h="370840">
                <a:tc>
                  <a:txBody>
                    <a:bodyPr/>
                    <a:lstStyle/>
                    <a:p>
                      <a:r>
                        <a:rPr lang="en-US" sz="2000" dirty="0"/>
                        <a:t>Regional Rail</a:t>
                      </a:r>
                    </a:p>
                  </a:txBody>
                  <a:tcPr/>
                </a:tc>
                <a:tc>
                  <a:txBody>
                    <a:bodyPr/>
                    <a:lstStyle/>
                    <a:p>
                      <a:r>
                        <a:rPr lang="en-US" sz="2000" dirty="0"/>
                        <a:t>1400 m – 1800</a:t>
                      </a:r>
                      <a:r>
                        <a:rPr lang="en-US" sz="2000" baseline="0" dirty="0"/>
                        <a:t> m</a:t>
                      </a:r>
                      <a:endParaRPr lang="en-US" sz="2000" dirty="0"/>
                    </a:p>
                  </a:txBody>
                  <a:tcPr/>
                </a:tc>
                <a:tc>
                  <a:txBody>
                    <a:bodyPr/>
                    <a:lstStyle/>
                    <a:p>
                      <a:r>
                        <a:rPr lang="en-US" sz="2000" dirty="0"/>
                        <a:t>1600 m</a:t>
                      </a:r>
                    </a:p>
                  </a:txBody>
                  <a:tcPr/>
                </a:tc>
                <a:tc>
                  <a:txBody>
                    <a:bodyPr/>
                    <a:lstStyle/>
                    <a:p>
                      <a:r>
                        <a:rPr lang="en-US" sz="2000" dirty="0"/>
                        <a:t>~1.0 mi</a:t>
                      </a:r>
                    </a:p>
                  </a:txBody>
                  <a:tcPr/>
                </a:tc>
                <a:extLst>
                  <a:ext uri="{0D108BD9-81ED-4DB2-BD59-A6C34878D82A}">
                    <a16:rowId xmlns:a16="http://schemas.microsoft.com/office/drawing/2014/main" val="10002"/>
                  </a:ext>
                </a:extLst>
              </a:tr>
              <a:tr h="370840">
                <a:tc>
                  <a:txBody>
                    <a:bodyPr/>
                    <a:lstStyle/>
                    <a:p>
                      <a:r>
                        <a:rPr lang="en-US" sz="2000" dirty="0"/>
                        <a:t>LRT</a:t>
                      </a:r>
                    </a:p>
                  </a:txBody>
                  <a:tcPr/>
                </a:tc>
                <a:tc>
                  <a:txBody>
                    <a:bodyPr/>
                    <a:lstStyle/>
                    <a:p>
                      <a:r>
                        <a:rPr lang="en-US" sz="2000" dirty="0"/>
                        <a:t>1000 m – 1500 m</a:t>
                      </a:r>
                    </a:p>
                  </a:txBody>
                  <a:tcPr/>
                </a:tc>
                <a:tc>
                  <a:txBody>
                    <a:bodyPr/>
                    <a:lstStyle/>
                    <a:p>
                      <a:r>
                        <a:rPr lang="en-US" sz="2000" dirty="0"/>
                        <a:t>1250 m</a:t>
                      </a:r>
                    </a:p>
                  </a:txBody>
                  <a:tcPr/>
                </a:tc>
                <a:tc>
                  <a:txBody>
                    <a:bodyPr/>
                    <a:lstStyle/>
                    <a:p>
                      <a:r>
                        <a:rPr lang="en-US" sz="2000" dirty="0"/>
                        <a:t>~0.75 mi</a:t>
                      </a:r>
                    </a:p>
                  </a:txBody>
                  <a:tcPr/>
                </a:tc>
                <a:extLst>
                  <a:ext uri="{0D108BD9-81ED-4DB2-BD59-A6C34878D82A}">
                    <a16:rowId xmlns:a16="http://schemas.microsoft.com/office/drawing/2014/main" val="10003"/>
                  </a:ext>
                </a:extLst>
              </a:tr>
              <a:tr h="370840">
                <a:tc>
                  <a:txBody>
                    <a:bodyPr/>
                    <a:lstStyle/>
                    <a:p>
                      <a:r>
                        <a:rPr lang="en-US" sz="2000" dirty="0"/>
                        <a:t>Rail with Park &amp; Ride</a:t>
                      </a:r>
                    </a:p>
                  </a:txBody>
                  <a:tcPr/>
                </a:tc>
                <a:tc>
                  <a:txBody>
                    <a:bodyPr/>
                    <a:lstStyle/>
                    <a:p>
                      <a:r>
                        <a:rPr lang="en-US" sz="2000" dirty="0"/>
                        <a:t>1600 m – 4000 m</a:t>
                      </a:r>
                    </a:p>
                  </a:txBody>
                  <a:tcPr/>
                </a:tc>
                <a:tc>
                  <a:txBody>
                    <a:bodyPr/>
                    <a:lstStyle/>
                    <a:p>
                      <a:r>
                        <a:rPr lang="en-US" sz="2000" dirty="0"/>
                        <a:t>2000 m</a:t>
                      </a:r>
                    </a:p>
                  </a:txBody>
                  <a:tcPr/>
                </a:tc>
                <a:tc>
                  <a:txBody>
                    <a:bodyPr/>
                    <a:lstStyle/>
                    <a:p>
                      <a:r>
                        <a:rPr lang="en-US" sz="2000" dirty="0"/>
                        <a:t>~1.25+ mi</a:t>
                      </a:r>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1676400" y="6611779"/>
            <a:ext cx="7467600" cy="246221"/>
          </a:xfrm>
          <a:prstGeom prst="rect">
            <a:avLst/>
          </a:prstGeom>
        </p:spPr>
        <p:txBody>
          <a:bodyPr wrap="square">
            <a:spAutoFit/>
          </a:bodyPr>
          <a:lstStyle/>
          <a:p>
            <a:pPr algn="r"/>
            <a:r>
              <a:rPr lang="en-US" sz="1000" dirty="0">
                <a:solidFill>
                  <a:schemeClr val="bg1">
                    <a:lumMod val="50000"/>
                  </a:schemeClr>
                </a:solidFill>
              </a:rPr>
              <a:t>Vuchic, 2005, Table 5.2 </a:t>
            </a:r>
          </a:p>
        </p:txBody>
      </p:sp>
    </p:spTree>
    <p:extLst>
      <p:ext uri="{BB962C8B-B14F-4D97-AF65-F5344CB8AC3E}">
        <p14:creationId xmlns:p14="http://schemas.microsoft.com/office/powerpoint/2010/main" val="346834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 Stop Spacing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7013547"/>
              </p:ext>
            </p:extLst>
          </p:nvPr>
        </p:nvGraphicFramePr>
        <p:xfrm>
          <a:off x="640830" y="1828800"/>
          <a:ext cx="8229600" cy="320040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854557">
                <a:tc>
                  <a:txBody>
                    <a:bodyPr/>
                    <a:lstStyle/>
                    <a:p>
                      <a:r>
                        <a:rPr lang="en-US" sz="2000" dirty="0"/>
                        <a:t>Environment</a:t>
                      </a:r>
                    </a:p>
                  </a:txBody>
                  <a:tcPr/>
                </a:tc>
                <a:tc>
                  <a:txBody>
                    <a:bodyPr/>
                    <a:lstStyle/>
                    <a:p>
                      <a:r>
                        <a:rPr lang="en-US" sz="2000" dirty="0"/>
                        <a:t>Spacing Range</a:t>
                      </a:r>
                    </a:p>
                    <a:p>
                      <a:r>
                        <a:rPr lang="en-US" sz="2000" dirty="0"/>
                        <a:t>(ft)</a:t>
                      </a:r>
                    </a:p>
                  </a:txBody>
                  <a:tcPr/>
                </a:tc>
                <a:tc>
                  <a:txBody>
                    <a:bodyPr/>
                    <a:lstStyle/>
                    <a:p>
                      <a:r>
                        <a:rPr lang="en-US" sz="2000" dirty="0"/>
                        <a:t>Typical</a:t>
                      </a:r>
                      <a:r>
                        <a:rPr lang="en-US" sz="2000" baseline="0" dirty="0"/>
                        <a:t> Spacing (</a:t>
                      </a:r>
                      <a:r>
                        <a:rPr lang="en-US" sz="2000" baseline="0" dirty="0" err="1"/>
                        <a:t>ft</a:t>
                      </a:r>
                      <a:r>
                        <a:rPr lang="en-US" sz="2000" baseline="0" dirty="0"/>
                        <a:t>)</a:t>
                      </a:r>
                      <a:endParaRPr lang="en-US" sz="2000" dirty="0"/>
                    </a:p>
                  </a:txBody>
                  <a:tcPr/>
                </a:tc>
                <a:tc>
                  <a:txBody>
                    <a:bodyPr/>
                    <a:lstStyle/>
                    <a:p>
                      <a:r>
                        <a:rPr lang="en-US" sz="2000" dirty="0"/>
                        <a:t>Typical Spacing (miles)</a:t>
                      </a:r>
                    </a:p>
                  </a:txBody>
                  <a:tcPr/>
                </a:tc>
                <a:extLst>
                  <a:ext uri="{0D108BD9-81ED-4DB2-BD59-A6C34878D82A}">
                    <a16:rowId xmlns:a16="http://schemas.microsoft.com/office/drawing/2014/main" val="10000"/>
                  </a:ext>
                </a:extLst>
              </a:tr>
              <a:tr h="586461">
                <a:tc>
                  <a:txBody>
                    <a:bodyPr/>
                    <a:lstStyle/>
                    <a:p>
                      <a:r>
                        <a:rPr lang="en-US" sz="2000" dirty="0"/>
                        <a:t>CBD</a:t>
                      </a:r>
                    </a:p>
                  </a:txBody>
                  <a:tcPr/>
                </a:tc>
                <a:tc>
                  <a:txBody>
                    <a:bodyPr/>
                    <a:lstStyle/>
                    <a:p>
                      <a:r>
                        <a:rPr lang="en-US" sz="2000" dirty="0"/>
                        <a:t>300’ – 1000’</a:t>
                      </a:r>
                    </a:p>
                  </a:txBody>
                  <a:tcPr/>
                </a:tc>
                <a:tc>
                  <a:txBody>
                    <a:bodyPr/>
                    <a:lstStyle/>
                    <a:p>
                      <a:r>
                        <a:rPr lang="en-US" sz="2000" dirty="0"/>
                        <a:t>600’</a:t>
                      </a:r>
                    </a:p>
                  </a:txBody>
                  <a:tcPr/>
                </a:tc>
                <a:tc>
                  <a:txBody>
                    <a:bodyPr/>
                    <a:lstStyle/>
                    <a:p>
                      <a:r>
                        <a:rPr lang="en-US" sz="2000" dirty="0"/>
                        <a:t>~1/10 mile</a:t>
                      </a:r>
                    </a:p>
                  </a:txBody>
                  <a:tcPr/>
                </a:tc>
                <a:extLst>
                  <a:ext uri="{0D108BD9-81ED-4DB2-BD59-A6C34878D82A}">
                    <a16:rowId xmlns:a16="http://schemas.microsoft.com/office/drawing/2014/main" val="10001"/>
                  </a:ext>
                </a:extLst>
              </a:tr>
              <a:tr h="586461">
                <a:tc>
                  <a:txBody>
                    <a:bodyPr/>
                    <a:lstStyle/>
                    <a:p>
                      <a:r>
                        <a:rPr lang="en-US" sz="2000" dirty="0"/>
                        <a:t>Urban</a:t>
                      </a:r>
                    </a:p>
                  </a:txBody>
                  <a:tcPr/>
                </a:tc>
                <a:tc>
                  <a:txBody>
                    <a:bodyPr/>
                    <a:lstStyle/>
                    <a:p>
                      <a:r>
                        <a:rPr lang="en-US" sz="2000" dirty="0"/>
                        <a:t>500’ – 1200’</a:t>
                      </a:r>
                    </a:p>
                  </a:txBody>
                  <a:tcPr/>
                </a:tc>
                <a:tc>
                  <a:txBody>
                    <a:bodyPr/>
                    <a:lstStyle/>
                    <a:p>
                      <a:r>
                        <a:rPr lang="en-US" sz="2000" dirty="0"/>
                        <a:t>750’</a:t>
                      </a:r>
                    </a:p>
                  </a:txBody>
                  <a:tcPr/>
                </a:tc>
                <a:tc>
                  <a:txBody>
                    <a:bodyPr/>
                    <a:lstStyle/>
                    <a:p>
                      <a:r>
                        <a:rPr lang="en-US" sz="2000" dirty="0"/>
                        <a:t>~1/7 mile</a:t>
                      </a:r>
                    </a:p>
                  </a:txBody>
                  <a:tcPr/>
                </a:tc>
                <a:extLst>
                  <a:ext uri="{0D108BD9-81ED-4DB2-BD59-A6C34878D82A}">
                    <a16:rowId xmlns:a16="http://schemas.microsoft.com/office/drawing/2014/main" val="10002"/>
                  </a:ext>
                </a:extLst>
              </a:tr>
              <a:tr h="586461">
                <a:tc>
                  <a:txBody>
                    <a:bodyPr/>
                    <a:lstStyle/>
                    <a:p>
                      <a:r>
                        <a:rPr lang="en-US" sz="2000" dirty="0"/>
                        <a:t>Suburban</a:t>
                      </a:r>
                    </a:p>
                  </a:txBody>
                  <a:tcPr/>
                </a:tc>
                <a:tc>
                  <a:txBody>
                    <a:bodyPr/>
                    <a:lstStyle/>
                    <a:p>
                      <a:r>
                        <a:rPr lang="en-US" sz="2000" dirty="0"/>
                        <a:t>600’ – 2500’</a:t>
                      </a:r>
                    </a:p>
                  </a:txBody>
                  <a:tcPr/>
                </a:tc>
                <a:tc>
                  <a:txBody>
                    <a:bodyPr/>
                    <a:lstStyle/>
                    <a:p>
                      <a:r>
                        <a:rPr lang="en-US" sz="2000" dirty="0"/>
                        <a:t>1000’</a:t>
                      </a:r>
                    </a:p>
                  </a:txBody>
                  <a:tcPr/>
                </a:tc>
                <a:tc>
                  <a:txBody>
                    <a:bodyPr/>
                    <a:lstStyle/>
                    <a:p>
                      <a:r>
                        <a:rPr lang="en-US" sz="2000" dirty="0"/>
                        <a:t>~1/5 mile</a:t>
                      </a:r>
                    </a:p>
                  </a:txBody>
                  <a:tcPr/>
                </a:tc>
                <a:extLst>
                  <a:ext uri="{0D108BD9-81ED-4DB2-BD59-A6C34878D82A}">
                    <a16:rowId xmlns:a16="http://schemas.microsoft.com/office/drawing/2014/main" val="10003"/>
                  </a:ext>
                </a:extLst>
              </a:tr>
              <a:tr h="586461">
                <a:tc>
                  <a:txBody>
                    <a:bodyPr/>
                    <a:lstStyle/>
                    <a:p>
                      <a:r>
                        <a:rPr lang="en-US" sz="2000" dirty="0"/>
                        <a:t>Rural</a:t>
                      </a:r>
                    </a:p>
                  </a:txBody>
                  <a:tcPr/>
                </a:tc>
                <a:tc>
                  <a:txBody>
                    <a:bodyPr/>
                    <a:lstStyle/>
                    <a:p>
                      <a:r>
                        <a:rPr lang="en-US" sz="2000" dirty="0"/>
                        <a:t>650’ – 2640’ </a:t>
                      </a:r>
                    </a:p>
                  </a:txBody>
                  <a:tcPr/>
                </a:tc>
                <a:tc>
                  <a:txBody>
                    <a:bodyPr/>
                    <a:lstStyle/>
                    <a:p>
                      <a:r>
                        <a:rPr lang="en-US" sz="2000" dirty="0"/>
                        <a:t>1250’</a:t>
                      </a:r>
                    </a:p>
                  </a:txBody>
                  <a:tcPr/>
                </a:tc>
                <a:tc>
                  <a:txBody>
                    <a:bodyPr/>
                    <a:lstStyle/>
                    <a:p>
                      <a:r>
                        <a:rPr lang="en-US" sz="2000" dirty="0"/>
                        <a:t>~1/4 mile</a:t>
                      </a:r>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1658319" y="6583362"/>
            <a:ext cx="7467600" cy="246221"/>
          </a:xfrm>
          <a:prstGeom prst="rect">
            <a:avLst/>
          </a:prstGeom>
        </p:spPr>
        <p:txBody>
          <a:bodyPr wrap="square">
            <a:spAutoFit/>
          </a:bodyPr>
          <a:lstStyle/>
          <a:p>
            <a:pPr algn="r"/>
            <a:r>
              <a:rPr lang="en-US" sz="1000" dirty="0">
                <a:solidFill>
                  <a:schemeClr val="bg1">
                    <a:lumMod val="50000"/>
                  </a:schemeClr>
                </a:solidFill>
              </a:rPr>
              <a:t>TCRP Report 19: Guidelines for the Location and Design of Bus Stops</a:t>
            </a:r>
          </a:p>
        </p:txBody>
      </p:sp>
    </p:spTree>
    <p:extLst>
      <p:ext uri="{BB962C8B-B14F-4D97-AF65-F5344CB8AC3E}">
        <p14:creationId xmlns:p14="http://schemas.microsoft.com/office/powerpoint/2010/main" val="464547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759F-C7F7-417E-8333-05722B4353F1}"/>
              </a:ext>
            </a:extLst>
          </p:cNvPr>
          <p:cNvSpPr>
            <a:spLocks noGrp="1"/>
          </p:cNvSpPr>
          <p:nvPr>
            <p:ph type="title"/>
          </p:nvPr>
        </p:nvSpPr>
        <p:spPr/>
        <p:txBody>
          <a:bodyPr>
            <a:normAutofit fontScale="90000"/>
          </a:bodyPr>
          <a:lstStyle/>
          <a:p>
            <a:r>
              <a:rPr lang="en-US" dirty="0"/>
              <a:t>Stop Spacing  </a:t>
            </a:r>
          </a:p>
        </p:txBody>
      </p:sp>
      <p:pic>
        <p:nvPicPr>
          <p:cNvPr id="7" name="Picture 6">
            <a:extLst>
              <a:ext uri="{FF2B5EF4-FFF2-40B4-BE49-F238E27FC236}">
                <a16:creationId xmlns:a16="http://schemas.microsoft.com/office/drawing/2014/main" id="{D4B60174-9290-4EC4-B138-C4B75ED5CB2F}"/>
              </a:ext>
            </a:extLst>
          </p:cNvPr>
          <p:cNvPicPr>
            <a:picLocks noChangeAspect="1"/>
          </p:cNvPicPr>
          <p:nvPr/>
        </p:nvPicPr>
        <p:blipFill>
          <a:blip r:embed="rId3"/>
          <a:stretch>
            <a:fillRect/>
          </a:stretch>
        </p:blipFill>
        <p:spPr>
          <a:xfrm>
            <a:off x="762000" y="1219200"/>
            <a:ext cx="7977808" cy="4267200"/>
          </a:xfrm>
          <a:prstGeom prst="rect">
            <a:avLst/>
          </a:prstGeom>
        </p:spPr>
      </p:pic>
      <p:sp>
        <p:nvSpPr>
          <p:cNvPr id="8" name="TextBox 7">
            <a:extLst>
              <a:ext uri="{FF2B5EF4-FFF2-40B4-BE49-F238E27FC236}">
                <a16:creationId xmlns:a16="http://schemas.microsoft.com/office/drawing/2014/main" id="{8111A839-B9AA-4E62-8145-5E74B694C5CF}"/>
              </a:ext>
            </a:extLst>
          </p:cNvPr>
          <p:cNvSpPr txBox="1"/>
          <p:nvPr/>
        </p:nvSpPr>
        <p:spPr>
          <a:xfrm>
            <a:off x="4381500" y="6583362"/>
            <a:ext cx="4724400" cy="563562"/>
          </a:xfrm>
          <a:prstGeom prst="rect">
            <a:avLst/>
          </a:prstGeom>
        </p:spPr>
        <p:txBody>
          <a:bodyPr vert="horz" wrap="square" lIns="91440" tIns="45720" rIns="91440" bIns="45720" rtlCol="0">
            <a:normAutofit/>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Source: Walker (2012). Human Transit. Page 63</a:t>
            </a:r>
          </a:p>
        </p:txBody>
      </p:sp>
    </p:spTree>
    <p:extLst>
      <p:ext uri="{BB962C8B-B14F-4D97-AF65-F5344CB8AC3E}">
        <p14:creationId xmlns:p14="http://schemas.microsoft.com/office/powerpoint/2010/main" val="2999695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7316" y="3667125"/>
            <a:ext cx="7772400" cy="1362075"/>
          </a:xfrm>
        </p:spPr>
        <p:txBody>
          <a:bodyPr/>
          <a:lstStyle/>
          <a:p>
            <a:r>
              <a:rPr lang="en-US" dirty="0"/>
              <a:t>Improving Bus stops &amp; Pedestrian access</a:t>
            </a:r>
          </a:p>
        </p:txBody>
      </p:sp>
      <p:sp>
        <p:nvSpPr>
          <p:cNvPr id="5" name="Text Placeholder 4"/>
          <p:cNvSpPr>
            <a:spLocks noGrp="1"/>
          </p:cNvSpPr>
          <p:nvPr>
            <p:ph type="body" idx="1"/>
          </p:nvPr>
        </p:nvSpPr>
        <p:spPr>
          <a:xfrm>
            <a:off x="717316" y="5018567"/>
            <a:ext cx="7772400" cy="579474"/>
          </a:xfrm>
        </p:spPr>
        <p:txBody>
          <a:bodyPr>
            <a:normAutofit/>
          </a:bodyPr>
          <a:lstStyle/>
          <a:p>
            <a:r>
              <a:rPr lang="en-US" dirty="0"/>
              <a:t>Reference: TCRP Synthesis 152 (2021)</a:t>
            </a:r>
          </a:p>
        </p:txBody>
      </p:sp>
    </p:spTree>
    <p:extLst>
      <p:ext uri="{BB962C8B-B14F-4D97-AF65-F5344CB8AC3E}">
        <p14:creationId xmlns:p14="http://schemas.microsoft.com/office/powerpoint/2010/main" val="138535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Outline</a:t>
            </a:r>
          </a:p>
        </p:txBody>
      </p:sp>
      <p:sp>
        <p:nvSpPr>
          <p:cNvPr id="3" name="Content Placeholder 2"/>
          <p:cNvSpPr>
            <a:spLocks noGrp="1"/>
          </p:cNvSpPr>
          <p:nvPr>
            <p:ph idx="1"/>
          </p:nvPr>
        </p:nvSpPr>
        <p:spPr>
          <a:xfrm>
            <a:off x="685800" y="1143000"/>
            <a:ext cx="8458200" cy="5486400"/>
          </a:xfrm>
          <a:noFill/>
        </p:spPr>
        <p:txBody>
          <a:bodyPr>
            <a:normAutofit/>
          </a:bodyPr>
          <a:lstStyle/>
          <a:p>
            <a:r>
              <a:rPr lang="en-US" dirty="0"/>
              <a:t>Part 1: Route Design and Stop Layout</a:t>
            </a:r>
          </a:p>
          <a:p>
            <a:pPr lvl="1"/>
            <a:r>
              <a:rPr lang="en-US" dirty="0"/>
              <a:t>Types of Routes</a:t>
            </a:r>
          </a:p>
          <a:p>
            <a:pPr lvl="1"/>
            <a:r>
              <a:rPr lang="en-US" dirty="0"/>
              <a:t>Stop Spacing</a:t>
            </a:r>
          </a:p>
          <a:p>
            <a:pPr lvl="1"/>
            <a:endParaRPr lang="en-US" dirty="0"/>
          </a:p>
          <a:p>
            <a:r>
              <a:rPr lang="en-US" dirty="0"/>
              <a:t>Part 2: Improving Bus Stops and Pedestrian Access</a:t>
            </a:r>
          </a:p>
          <a:p>
            <a:endParaRPr lang="en-US" dirty="0"/>
          </a:p>
        </p:txBody>
      </p:sp>
    </p:spTree>
    <p:extLst>
      <p:ext uri="{BB962C8B-B14F-4D97-AF65-F5344CB8AC3E}">
        <p14:creationId xmlns:p14="http://schemas.microsoft.com/office/powerpoint/2010/main" val="3360137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7C573-E5EE-4E49-9936-EC93C562097D}"/>
              </a:ext>
            </a:extLst>
          </p:cNvPr>
          <p:cNvSpPr>
            <a:spLocks noGrp="1"/>
          </p:cNvSpPr>
          <p:nvPr>
            <p:ph type="title"/>
          </p:nvPr>
        </p:nvSpPr>
        <p:spPr>
          <a:xfrm>
            <a:off x="609600" y="152400"/>
            <a:ext cx="7543800" cy="487362"/>
          </a:xfrm>
        </p:spPr>
        <p:txBody>
          <a:bodyPr>
            <a:normAutofit fontScale="90000"/>
          </a:bodyPr>
          <a:lstStyle/>
          <a:p>
            <a:r>
              <a:rPr lang="en-US" dirty="0"/>
              <a:t>Bus Stop &amp; Pedestrian Infrastructure Terms</a:t>
            </a:r>
          </a:p>
        </p:txBody>
      </p:sp>
      <p:sp>
        <p:nvSpPr>
          <p:cNvPr id="3" name="Content Placeholder 2">
            <a:extLst>
              <a:ext uri="{FF2B5EF4-FFF2-40B4-BE49-F238E27FC236}">
                <a16:creationId xmlns:a16="http://schemas.microsoft.com/office/drawing/2014/main" id="{B06FE8CE-C887-44A7-978F-7FD4F4936041}"/>
              </a:ext>
            </a:extLst>
          </p:cNvPr>
          <p:cNvSpPr>
            <a:spLocks noGrp="1"/>
          </p:cNvSpPr>
          <p:nvPr>
            <p:ph idx="1"/>
          </p:nvPr>
        </p:nvSpPr>
        <p:spPr/>
        <p:txBody>
          <a:bodyPr>
            <a:normAutofit fontScale="62500" lnSpcReduction="20000"/>
          </a:bodyPr>
          <a:lstStyle/>
          <a:p>
            <a:r>
              <a:rPr lang="en-US" b="1" dirty="0"/>
              <a:t>Shelter</a:t>
            </a:r>
            <a:r>
              <a:rPr lang="en-US" dirty="0"/>
              <a:t>: curbside amenity, provides protection from weather and elements, usually accompanied by seating</a:t>
            </a:r>
          </a:p>
          <a:p>
            <a:r>
              <a:rPr lang="en-US" b="1" dirty="0"/>
              <a:t>Bench</a:t>
            </a:r>
            <a:r>
              <a:rPr lang="en-US" dirty="0"/>
              <a:t>: standard seating typically for 2-4 people, typically placed under a shelter if present</a:t>
            </a:r>
          </a:p>
          <a:p>
            <a:r>
              <a:rPr lang="en-US" b="1" dirty="0"/>
              <a:t>Landing Pad</a:t>
            </a:r>
            <a:r>
              <a:rPr lang="en-US" dirty="0"/>
              <a:t>: clear, level, paved area provided for bus patrons, 5 ft wide by 8 ft deep, perpendicular to curb and at curb height, compliant to other ADA standards </a:t>
            </a:r>
          </a:p>
          <a:p>
            <a:r>
              <a:rPr lang="en-US" b="1" dirty="0"/>
              <a:t>Rear-door area</a:t>
            </a:r>
            <a:r>
              <a:rPr lang="en-US" dirty="0"/>
              <a:t>: additional firm surface area located adjacently to the rear door of a bus, connected to standard landing pad area and pedestrian pathway</a:t>
            </a:r>
          </a:p>
          <a:p>
            <a:r>
              <a:rPr lang="en-US" b="1" dirty="0"/>
              <a:t>Pathway</a:t>
            </a:r>
            <a:r>
              <a:rPr lang="en-US" dirty="0"/>
              <a:t>: pedestrian path to get to and from the landing pad serving the bus stop, preferably paved, continuous, and level</a:t>
            </a:r>
          </a:p>
          <a:p>
            <a:r>
              <a:rPr lang="en-US" b="1" dirty="0"/>
              <a:t>Crossing</a:t>
            </a:r>
            <a:r>
              <a:rPr lang="en-US" dirty="0"/>
              <a:t>: designated place for pedestrians to cross the street at intersection or midblock, typically marked on the road</a:t>
            </a:r>
          </a:p>
          <a:p>
            <a:r>
              <a:rPr lang="en-US" b="1" dirty="0"/>
              <a:t>Lighting</a:t>
            </a:r>
            <a:r>
              <a:rPr lang="en-US" dirty="0"/>
              <a:t>: overhead lighting at the bus stop area either on or adjacent to the landing pad</a:t>
            </a:r>
          </a:p>
          <a:p>
            <a:r>
              <a:rPr lang="en-US" b="1" dirty="0"/>
              <a:t>Detectable Warning</a:t>
            </a:r>
            <a:r>
              <a:rPr lang="en-US" dirty="0"/>
              <a:t>: truncated dome surface pattern on curb ramp that can be detected underfoot or by cane to alert pedestrian of approaching street crossing </a:t>
            </a:r>
          </a:p>
          <a:p>
            <a:endParaRPr lang="en-US" dirty="0"/>
          </a:p>
        </p:txBody>
      </p:sp>
      <p:sp>
        <p:nvSpPr>
          <p:cNvPr id="5" name="TextBox 4">
            <a:extLst>
              <a:ext uri="{FF2B5EF4-FFF2-40B4-BE49-F238E27FC236}">
                <a16:creationId xmlns:a16="http://schemas.microsoft.com/office/drawing/2014/main" id="{5BD027C9-E633-2279-EF4C-35B1C6A383B0}"/>
              </a:ext>
            </a:extLst>
          </p:cNvPr>
          <p:cNvSpPr txBox="1"/>
          <p:nvPr/>
        </p:nvSpPr>
        <p:spPr>
          <a:xfrm>
            <a:off x="4359350" y="6582489"/>
            <a:ext cx="4784650" cy="246221"/>
          </a:xfrm>
          <a:prstGeom prst="rect">
            <a:avLst/>
          </a:prstGeom>
          <a:noFill/>
        </p:spPr>
        <p:txBody>
          <a:bodyPr wrap="square">
            <a:spAutoFit/>
          </a:bodyPr>
          <a:lstStyle/>
          <a:p>
            <a:pPr algn="r"/>
            <a:r>
              <a:rPr lang="en-US" sz="1000" dirty="0">
                <a:solidFill>
                  <a:schemeClr val="bg1">
                    <a:lumMod val="50000"/>
                  </a:schemeClr>
                </a:solidFill>
              </a:rPr>
              <a:t>TCRP Synthesis 152 Pg. 6-7</a:t>
            </a:r>
          </a:p>
        </p:txBody>
      </p:sp>
    </p:spTree>
    <p:extLst>
      <p:ext uri="{BB962C8B-B14F-4D97-AF65-F5344CB8AC3E}">
        <p14:creationId xmlns:p14="http://schemas.microsoft.com/office/powerpoint/2010/main" val="298984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94051-963A-4E61-A2B5-1DF5FFE86DFF}"/>
              </a:ext>
            </a:extLst>
          </p:cNvPr>
          <p:cNvSpPr>
            <a:spLocks noGrp="1"/>
          </p:cNvSpPr>
          <p:nvPr>
            <p:ph type="title"/>
          </p:nvPr>
        </p:nvSpPr>
        <p:spPr/>
        <p:txBody>
          <a:bodyPr>
            <a:normAutofit fontScale="90000"/>
          </a:bodyPr>
          <a:lstStyle/>
          <a:p>
            <a:r>
              <a:rPr lang="en-US" dirty="0"/>
              <a:t>Accessible Bus Stop Design </a:t>
            </a:r>
          </a:p>
        </p:txBody>
      </p:sp>
      <p:pic>
        <p:nvPicPr>
          <p:cNvPr id="4" name="Content Placeholder 3">
            <a:extLst>
              <a:ext uri="{FF2B5EF4-FFF2-40B4-BE49-F238E27FC236}">
                <a16:creationId xmlns:a16="http://schemas.microsoft.com/office/drawing/2014/main" id="{BAFEDCD0-86DD-4F28-A97F-11868731245B}"/>
              </a:ext>
            </a:extLst>
          </p:cNvPr>
          <p:cNvPicPr>
            <a:picLocks noGrp="1"/>
          </p:cNvPicPr>
          <p:nvPr>
            <p:ph idx="1"/>
          </p:nvPr>
        </p:nvPicPr>
        <p:blipFill>
          <a:blip r:embed="rId3"/>
          <a:stretch>
            <a:fillRect/>
          </a:stretch>
        </p:blipFill>
        <p:spPr>
          <a:xfrm>
            <a:off x="990600" y="1981200"/>
            <a:ext cx="7972425" cy="3924300"/>
          </a:xfrm>
          <a:prstGeom prst="rect">
            <a:avLst/>
          </a:prstGeom>
        </p:spPr>
      </p:pic>
      <p:sp>
        <p:nvSpPr>
          <p:cNvPr id="3" name="Rectangle 2"/>
          <p:cNvSpPr/>
          <p:nvPr/>
        </p:nvSpPr>
        <p:spPr>
          <a:xfrm>
            <a:off x="6444508" y="6400800"/>
            <a:ext cx="2497735" cy="369332"/>
          </a:xfrm>
          <a:prstGeom prst="rect">
            <a:avLst/>
          </a:prstGeom>
        </p:spPr>
        <p:txBody>
          <a:bodyPr wrap="none">
            <a:spAutoFit/>
          </a:bodyPr>
          <a:lstStyle/>
          <a:p>
            <a:r>
              <a:rPr lang="en-US" dirty="0"/>
              <a:t>TCRP Synthesis 152 Pg. 7</a:t>
            </a:r>
          </a:p>
        </p:txBody>
      </p:sp>
    </p:spTree>
    <p:extLst>
      <p:ext uri="{BB962C8B-B14F-4D97-AF65-F5344CB8AC3E}">
        <p14:creationId xmlns:p14="http://schemas.microsoft.com/office/powerpoint/2010/main" val="731433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461C7-E503-46C2-B75F-A5F413B4E70A}"/>
              </a:ext>
            </a:extLst>
          </p:cNvPr>
          <p:cNvSpPr>
            <a:spLocks noGrp="1"/>
          </p:cNvSpPr>
          <p:nvPr>
            <p:ph type="title"/>
          </p:nvPr>
        </p:nvSpPr>
        <p:spPr/>
        <p:txBody>
          <a:bodyPr>
            <a:normAutofit fontScale="90000"/>
          </a:bodyPr>
          <a:lstStyle/>
          <a:p>
            <a:r>
              <a:rPr lang="en-US" dirty="0"/>
              <a:t>Reasons for Bus Stop Improvements </a:t>
            </a:r>
          </a:p>
        </p:txBody>
      </p:sp>
      <p:pic>
        <p:nvPicPr>
          <p:cNvPr id="4" name="Content Placeholder 3">
            <a:extLst>
              <a:ext uri="{FF2B5EF4-FFF2-40B4-BE49-F238E27FC236}">
                <a16:creationId xmlns:a16="http://schemas.microsoft.com/office/drawing/2014/main" id="{5AA1F182-0222-45CC-AD7D-8EBF7E410EDE}"/>
              </a:ext>
            </a:extLst>
          </p:cNvPr>
          <p:cNvPicPr>
            <a:picLocks noGrp="1"/>
          </p:cNvPicPr>
          <p:nvPr>
            <p:ph idx="1"/>
          </p:nvPr>
        </p:nvPicPr>
        <p:blipFill>
          <a:blip r:embed="rId3"/>
          <a:stretch>
            <a:fillRect/>
          </a:stretch>
        </p:blipFill>
        <p:spPr>
          <a:xfrm>
            <a:off x="800099" y="1022866"/>
            <a:ext cx="7543800" cy="5181600"/>
          </a:xfrm>
          <a:prstGeom prst="rect">
            <a:avLst/>
          </a:prstGeom>
        </p:spPr>
      </p:pic>
      <p:sp>
        <p:nvSpPr>
          <p:cNvPr id="3" name="Rectangle 2"/>
          <p:cNvSpPr/>
          <p:nvPr/>
        </p:nvSpPr>
        <p:spPr>
          <a:xfrm>
            <a:off x="7573496" y="6611779"/>
            <a:ext cx="1540806" cy="246221"/>
          </a:xfrm>
          <a:prstGeom prst="rect">
            <a:avLst/>
          </a:prstGeom>
        </p:spPr>
        <p:txBody>
          <a:bodyPr wrap="none">
            <a:spAutoFit/>
          </a:bodyPr>
          <a:lstStyle/>
          <a:p>
            <a:pPr algn="r"/>
            <a:r>
              <a:rPr lang="en-US" sz="1000" dirty="0">
                <a:solidFill>
                  <a:schemeClr val="bg1">
                    <a:lumMod val="50000"/>
                  </a:schemeClr>
                </a:solidFill>
              </a:rPr>
              <a:t>TCRP Synthesis 152 Pg. 24</a:t>
            </a:r>
          </a:p>
        </p:txBody>
      </p:sp>
    </p:spTree>
    <p:extLst>
      <p:ext uri="{BB962C8B-B14F-4D97-AF65-F5344CB8AC3E}">
        <p14:creationId xmlns:p14="http://schemas.microsoft.com/office/powerpoint/2010/main" val="3952902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EC2E9-F038-476F-8DA5-D42254E55253}"/>
              </a:ext>
            </a:extLst>
          </p:cNvPr>
          <p:cNvSpPr>
            <a:spLocks noGrp="1"/>
          </p:cNvSpPr>
          <p:nvPr>
            <p:ph type="title"/>
          </p:nvPr>
        </p:nvSpPr>
        <p:spPr>
          <a:xfrm>
            <a:off x="609600" y="152400"/>
            <a:ext cx="7543800" cy="487362"/>
          </a:xfrm>
        </p:spPr>
        <p:txBody>
          <a:bodyPr>
            <a:normAutofit fontScale="90000"/>
          </a:bodyPr>
          <a:lstStyle/>
          <a:p>
            <a:r>
              <a:rPr lang="en-US" dirty="0"/>
              <a:t>Bus Stop Elements Included in Improvement Projects</a:t>
            </a:r>
          </a:p>
        </p:txBody>
      </p:sp>
      <p:pic>
        <p:nvPicPr>
          <p:cNvPr id="4" name="Content Placeholder 3">
            <a:extLst>
              <a:ext uri="{FF2B5EF4-FFF2-40B4-BE49-F238E27FC236}">
                <a16:creationId xmlns:a16="http://schemas.microsoft.com/office/drawing/2014/main" id="{BAC5551B-2B00-4222-BD31-4BD553DB4A86}"/>
              </a:ext>
            </a:extLst>
          </p:cNvPr>
          <p:cNvPicPr>
            <a:picLocks noGrp="1"/>
          </p:cNvPicPr>
          <p:nvPr>
            <p:ph idx="1"/>
          </p:nvPr>
        </p:nvPicPr>
        <p:blipFill>
          <a:blip r:embed="rId3"/>
          <a:stretch>
            <a:fillRect/>
          </a:stretch>
        </p:blipFill>
        <p:spPr>
          <a:xfrm>
            <a:off x="838200" y="1143000"/>
            <a:ext cx="8077200" cy="5071073"/>
          </a:xfrm>
          <a:prstGeom prst="rect">
            <a:avLst/>
          </a:prstGeom>
        </p:spPr>
      </p:pic>
      <p:sp>
        <p:nvSpPr>
          <p:cNvPr id="3" name="Rectangle 2"/>
          <p:cNvSpPr/>
          <p:nvPr/>
        </p:nvSpPr>
        <p:spPr>
          <a:xfrm>
            <a:off x="7603194" y="6630596"/>
            <a:ext cx="1540806" cy="246221"/>
          </a:xfrm>
          <a:prstGeom prst="rect">
            <a:avLst/>
          </a:prstGeom>
        </p:spPr>
        <p:txBody>
          <a:bodyPr wrap="none">
            <a:spAutoFit/>
          </a:bodyPr>
          <a:lstStyle/>
          <a:p>
            <a:pPr algn="r"/>
            <a:r>
              <a:rPr lang="en-US" sz="1000" dirty="0">
                <a:solidFill>
                  <a:schemeClr val="bg1">
                    <a:lumMod val="50000"/>
                  </a:schemeClr>
                </a:solidFill>
              </a:rPr>
              <a:t>TCRP Synthesis 152 Pg. 26</a:t>
            </a:r>
          </a:p>
        </p:txBody>
      </p:sp>
    </p:spTree>
    <p:extLst>
      <p:ext uri="{BB962C8B-B14F-4D97-AF65-F5344CB8AC3E}">
        <p14:creationId xmlns:p14="http://schemas.microsoft.com/office/powerpoint/2010/main" val="4034639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28F25-BC5E-4922-ABD4-D48683A90750}"/>
              </a:ext>
            </a:extLst>
          </p:cNvPr>
          <p:cNvSpPr>
            <a:spLocks noGrp="1"/>
          </p:cNvSpPr>
          <p:nvPr>
            <p:ph type="title"/>
          </p:nvPr>
        </p:nvSpPr>
        <p:spPr>
          <a:xfrm>
            <a:off x="609600" y="198438"/>
            <a:ext cx="7543800" cy="487362"/>
          </a:xfrm>
        </p:spPr>
        <p:txBody>
          <a:bodyPr>
            <a:normAutofit fontScale="90000"/>
          </a:bodyPr>
          <a:lstStyle/>
          <a:p>
            <a:r>
              <a:rPr lang="en-US" dirty="0"/>
              <a:t>Data Used to Prioritize Bus Stop Improvements</a:t>
            </a:r>
          </a:p>
        </p:txBody>
      </p:sp>
      <p:pic>
        <p:nvPicPr>
          <p:cNvPr id="4" name="Content Placeholder 3">
            <a:extLst>
              <a:ext uri="{FF2B5EF4-FFF2-40B4-BE49-F238E27FC236}">
                <a16:creationId xmlns:a16="http://schemas.microsoft.com/office/drawing/2014/main" id="{5D9FF559-224C-4C12-8388-05FE7F9D49CA}"/>
              </a:ext>
            </a:extLst>
          </p:cNvPr>
          <p:cNvPicPr>
            <a:picLocks noGrp="1"/>
          </p:cNvPicPr>
          <p:nvPr>
            <p:ph idx="1"/>
          </p:nvPr>
        </p:nvPicPr>
        <p:blipFill>
          <a:blip r:embed="rId3"/>
          <a:stretch>
            <a:fillRect/>
          </a:stretch>
        </p:blipFill>
        <p:spPr>
          <a:xfrm>
            <a:off x="1020412" y="1066800"/>
            <a:ext cx="7481888" cy="5329238"/>
          </a:xfrm>
          <a:prstGeom prst="rect">
            <a:avLst/>
          </a:prstGeom>
        </p:spPr>
      </p:pic>
      <p:sp>
        <p:nvSpPr>
          <p:cNvPr id="3" name="Rectangle 2"/>
          <p:cNvSpPr/>
          <p:nvPr/>
        </p:nvSpPr>
        <p:spPr>
          <a:xfrm>
            <a:off x="7603194" y="6564154"/>
            <a:ext cx="1540806" cy="246221"/>
          </a:xfrm>
          <a:prstGeom prst="rect">
            <a:avLst/>
          </a:prstGeom>
        </p:spPr>
        <p:txBody>
          <a:bodyPr wrap="none">
            <a:spAutoFit/>
          </a:bodyPr>
          <a:lstStyle/>
          <a:p>
            <a:pPr algn="r"/>
            <a:r>
              <a:rPr lang="en-US" sz="1000" dirty="0">
                <a:solidFill>
                  <a:schemeClr val="bg1">
                    <a:lumMod val="50000"/>
                  </a:schemeClr>
                </a:solidFill>
              </a:rPr>
              <a:t>TCRP Synthesis 152 Pg. 26</a:t>
            </a:r>
          </a:p>
        </p:txBody>
      </p:sp>
    </p:spTree>
    <p:extLst>
      <p:ext uri="{BB962C8B-B14F-4D97-AF65-F5344CB8AC3E}">
        <p14:creationId xmlns:p14="http://schemas.microsoft.com/office/powerpoint/2010/main" val="4139623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A10E-0824-4AEC-866E-576064AC6699}"/>
              </a:ext>
            </a:extLst>
          </p:cNvPr>
          <p:cNvSpPr>
            <a:spLocks noGrp="1"/>
          </p:cNvSpPr>
          <p:nvPr>
            <p:ph type="title"/>
          </p:nvPr>
        </p:nvSpPr>
        <p:spPr/>
        <p:txBody>
          <a:bodyPr>
            <a:normAutofit fontScale="90000"/>
          </a:bodyPr>
          <a:lstStyle/>
          <a:p>
            <a:r>
              <a:rPr lang="en-US" dirty="0"/>
              <a:t>Prioritization Factors</a:t>
            </a:r>
          </a:p>
        </p:txBody>
      </p:sp>
      <p:pic>
        <p:nvPicPr>
          <p:cNvPr id="4" name="Content Placeholder 3">
            <a:extLst>
              <a:ext uri="{FF2B5EF4-FFF2-40B4-BE49-F238E27FC236}">
                <a16:creationId xmlns:a16="http://schemas.microsoft.com/office/drawing/2014/main" id="{82D2D9C0-5F48-4922-9329-58A57163B8E3}"/>
              </a:ext>
            </a:extLst>
          </p:cNvPr>
          <p:cNvPicPr>
            <a:picLocks noGrp="1"/>
          </p:cNvPicPr>
          <p:nvPr>
            <p:ph idx="1"/>
          </p:nvPr>
        </p:nvPicPr>
        <p:blipFill>
          <a:blip r:embed="rId3"/>
          <a:stretch>
            <a:fillRect/>
          </a:stretch>
        </p:blipFill>
        <p:spPr>
          <a:xfrm>
            <a:off x="990600" y="1295400"/>
            <a:ext cx="7672387" cy="5129212"/>
          </a:xfrm>
          <a:prstGeom prst="rect">
            <a:avLst/>
          </a:prstGeom>
        </p:spPr>
      </p:pic>
      <p:sp>
        <p:nvSpPr>
          <p:cNvPr id="3" name="Rectangle 2"/>
          <p:cNvSpPr/>
          <p:nvPr/>
        </p:nvSpPr>
        <p:spPr>
          <a:xfrm>
            <a:off x="7603194" y="6611779"/>
            <a:ext cx="1540806" cy="246221"/>
          </a:xfrm>
          <a:prstGeom prst="rect">
            <a:avLst/>
          </a:prstGeom>
        </p:spPr>
        <p:txBody>
          <a:bodyPr wrap="none">
            <a:spAutoFit/>
          </a:bodyPr>
          <a:lstStyle/>
          <a:p>
            <a:r>
              <a:rPr lang="en-US" sz="1000" dirty="0">
                <a:solidFill>
                  <a:schemeClr val="bg1">
                    <a:lumMod val="50000"/>
                  </a:schemeClr>
                </a:solidFill>
              </a:rPr>
              <a:t>TCRP Synthesis 152 Pg. 27</a:t>
            </a:r>
          </a:p>
        </p:txBody>
      </p:sp>
    </p:spTree>
    <p:extLst>
      <p:ext uri="{BB962C8B-B14F-4D97-AF65-F5344CB8AC3E}">
        <p14:creationId xmlns:p14="http://schemas.microsoft.com/office/powerpoint/2010/main" val="727982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DD19-0423-44C0-86D3-D44B13899737}"/>
              </a:ext>
            </a:extLst>
          </p:cNvPr>
          <p:cNvSpPr>
            <a:spLocks noGrp="1"/>
          </p:cNvSpPr>
          <p:nvPr>
            <p:ph type="title"/>
          </p:nvPr>
        </p:nvSpPr>
        <p:spPr/>
        <p:txBody>
          <a:bodyPr>
            <a:normAutofit fontScale="90000"/>
          </a:bodyPr>
          <a:lstStyle/>
          <a:p>
            <a:r>
              <a:rPr lang="en-US" dirty="0"/>
              <a:t>Split of Responsibility in Improvements</a:t>
            </a:r>
          </a:p>
        </p:txBody>
      </p:sp>
      <p:sp>
        <p:nvSpPr>
          <p:cNvPr id="3" name="Rectangle 2"/>
          <p:cNvSpPr/>
          <p:nvPr/>
        </p:nvSpPr>
        <p:spPr>
          <a:xfrm>
            <a:off x="7617481" y="6645116"/>
            <a:ext cx="1540806" cy="246221"/>
          </a:xfrm>
          <a:prstGeom prst="rect">
            <a:avLst/>
          </a:prstGeom>
        </p:spPr>
        <p:txBody>
          <a:bodyPr wrap="none">
            <a:spAutoFit/>
          </a:bodyPr>
          <a:lstStyle/>
          <a:p>
            <a:pPr algn="r"/>
            <a:r>
              <a:rPr lang="en-US" sz="1000" dirty="0">
                <a:solidFill>
                  <a:schemeClr val="bg1">
                    <a:lumMod val="50000"/>
                  </a:schemeClr>
                </a:solidFill>
              </a:rPr>
              <a:t>TCRP Synthesis 152 Pg. 28</a:t>
            </a:r>
          </a:p>
        </p:txBody>
      </p:sp>
      <p:graphicFrame>
        <p:nvGraphicFramePr>
          <p:cNvPr id="6" name="Table 6">
            <a:extLst>
              <a:ext uri="{FF2B5EF4-FFF2-40B4-BE49-F238E27FC236}">
                <a16:creationId xmlns:a16="http://schemas.microsoft.com/office/drawing/2014/main" id="{6F8A96E4-99A9-358E-F6CA-609679F7FE5B}"/>
              </a:ext>
            </a:extLst>
          </p:cNvPr>
          <p:cNvGraphicFramePr>
            <a:graphicFrameLocks noGrp="1"/>
          </p:cNvGraphicFramePr>
          <p:nvPr>
            <p:extLst>
              <p:ext uri="{D42A27DB-BD31-4B8C-83A1-F6EECF244321}">
                <p14:modId xmlns:p14="http://schemas.microsoft.com/office/powerpoint/2010/main" val="733506063"/>
              </p:ext>
            </p:extLst>
          </p:nvPr>
        </p:nvGraphicFramePr>
        <p:xfrm>
          <a:off x="1676400" y="2160270"/>
          <a:ext cx="5791200" cy="3840480"/>
        </p:xfrm>
        <a:graphic>
          <a:graphicData uri="http://schemas.openxmlformats.org/drawingml/2006/table">
            <a:tbl>
              <a:tblPr firstRow="1" bandRow="1">
                <a:tableStyleId>{5940675A-B579-460E-94D1-54222C63F5DA}</a:tableStyleId>
              </a:tblPr>
              <a:tblGrid>
                <a:gridCol w="2275264">
                  <a:extLst>
                    <a:ext uri="{9D8B030D-6E8A-4147-A177-3AD203B41FA5}">
                      <a16:colId xmlns:a16="http://schemas.microsoft.com/office/drawing/2014/main" val="3666768831"/>
                    </a:ext>
                  </a:extLst>
                </a:gridCol>
                <a:gridCol w="1173882">
                  <a:extLst>
                    <a:ext uri="{9D8B030D-6E8A-4147-A177-3AD203B41FA5}">
                      <a16:colId xmlns:a16="http://schemas.microsoft.com/office/drawing/2014/main" val="2895397364"/>
                    </a:ext>
                  </a:extLst>
                </a:gridCol>
                <a:gridCol w="1171027">
                  <a:extLst>
                    <a:ext uri="{9D8B030D-6E8A-4147-A177-3AD203B41FA5}">
                      <a16:colId xmlns:a16="http://schemas.microsoft.com/office/drawing/2014/main" val="1752882299"/>
                    </a:ext>
                  </a:extLst>
                </a:gridCol>
                <a:gridCol w="1171027">
                  <a:extLst>
                    <a:ext uri="{9D8B030D-6E8A-4147-A177-3AD203B41FA5}">
                      <a16:colId xmlns:a16="http://schemas.microsoft.com/office/drawing/2014/main" val="2844402220"/>
                    </a:ext>
                  </a:extLst>
                </a:gridCol>
              </a:tblGrid>
              <a:tr h="0">
                <a:tc>
                  <a:txBody>
                    <a:bodyPr/>
                    <a:lstStyle/>
                    <a:p>
                      <a:endParaRPr lang="en-US" sz="1200" dirty="0"/>
                    </a:p>
                  </a:txBody>
                  <a:tcPr/>
                </a:tc>
                <a:tc>
                  <a:txBody>
                    <a:bodyPr/>
                    <a:lstStyle/>
                    <a:p>
                      <a:r>
                        <a:rPr lang="en-US" sz="1200" dirty="0"/>
                        <a:t>Transit Agency</a:t>
                      </a:r>
                    </a:p>
                  </a:txBody>
                  <a:tcPr/>
                </a:tc>
                <a:tc>
                  <a:txBody>
                    <a:bodyPr/>
                    <a:lstStyle/>
                    <a:p>
                      <a:r>
                        <a:rPr lang="en-US" sz="1200" dirty="0"/>
                        <a:t>Partner Entity</a:t>
                      </a:r>
                    </a:p>
                  </a:txBody>
                  <a:tcPr/>
                </a:tc>
                <a:tc>
                  <a:txBody>
                    <a:bodyPr/>
                    <a:lstStyle/>
                    <a:p>
                      <a:r>
                        <a:rPr lang="en-US" sz="1200" dirty="0"/>
                        <a:t>Both</a:t>
                      </a:r>
                    </a:p>
                  </a:txBody>
                  <a:tcPr/>
                </a:tc>
                <a:extLst>
                  <a:ext uri="{0D108BD9-81ED-4DB2-BD59-A6C34878D82A}">
                    <a16:rowId xmlns:a16="http://schemas.microsoft.com/office/drawing/2014/main" val="3631174362"/>
                  </a:ext>
                </a:extLst>
              </a:tr>
              <a:tr h="0">
                <a:tc>
                  <a:txBody>
                    <a:bodyPr/>
                    <a:lstStyle/>
                    <a:p>
                      <a:pPr algn="ctr"/>
                      <a:r>
                        <a:rPr lang="en-US" sz="1200" dirty="0"/>
                        <a:t>Shelters</a:t>
                      </a:r>
                    </a:p>
                  </a:txBody>
                  <a:tcPr/>
                </a:tc>
                <a:tc>
                  <a:txBody>
                    <a:bodyPr/>
                    <a:lstStyle/>
                    <a:p>
                      <a:pPr algn="r"/>
                      <a:r>
                        <a:rPr lang="en-US" sz="1200" dirty="0"/>
                        <a:t>84%</a:t>
                      </a:r>
                    </a:p>
                  </a:txBody>
                  <a:tcPr/>
                </a:tc>
                <a:tc>
                  <a:txBody>
                    <a:bodyPr/>
                    <a:lstStyle/>
                    <a:p>
                      <a:pPr algn="r"/>
                      <a:r>
                        <a:rPr lang="en-US" sz="1200" dirty="0"/>
                        <a:t>8%</a:t>
                      </a:r>
                    </a:p>
                  </a:txBody>
                  <a:tcPr/>
                </a:tc>
                <a:tc>
                  <a:txBody>
                    <a:bodyPr/>
                    <a:lstStyle/>
                    <a:p>
                      <a:pPr algn="r"/>
                      <a:r>
                        <a:rPr lang="en-US" sz="1200" dirty="0"/>
                        <a:t>8%</a:t>
                      </a:r>
                    </a:p>
                  </a:txBody>
                  <a:tcPr/>
                </a:tc>
                <a:extLst>
                  <a:ext uri="{0D108BD9-81ED-4DB2-BD59-A6C34878D82A}">
                    <a16:rowId xmlns:a16="http://schemas.microsoft.com/office/drawing/2014/main" val="3346506307"/>
                  </a:ext>
                </a:extLst>
              </a:tr>
              <a:tr h="0">
                <a:tc>
                  <a:txBody>
                    <a:bodyPr/>
                    <a:lstStyle/>
                    <a:p>
                      <a:pPr algn="ctr"/>
                      <a:r>
                        <a:rPr lang="en-US" sz="1200" dirty="0"/>
                        <a:t>Benches</a:t>
                      </a:r>
                    </a:p>
                  </a:txBody>
                  <a:tcPr/>
                </a:tc>
                <a:tc>
                  <a:txBody>
                    <a:bodyPr/>
                    <a:lstStyle/>
                    <a:p>
                      <a:pPr algn="r"/>
                      <a:r>
                        <a:rPr lang="en-US" sz="1200" dirty="0"/>
                        <a:t>76%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t>8%</a:t>
                      </a:r>
                    </a:p>
                  </a:txBody>
                  <a:tcPr/>
                </a:tc>
                <a:tc>
                  <a:txBody>
                    <a:bodyPr/>
                    <a:lstStyle/>
                    <a:p>
                      <a:pPr algn="r"/>
                      <a:r>
                        <a:rPr lang="en-US" sz="1200" dirty="0"/>
                        <a:t>4%</a:t>
                      </a:r>
                    </a:p>
                  </a:txBody>
                  <a:tcPr/>
                </a:tc>
                <a:extLst>
                  <a:ext uri="{0D108BD9-81ED-4DB2-BD59-A6C34878D82A}">
                    <a16:rowId xmlns:a16="http://schemas.microsoft.com/office/drawing/2014/main" val="1835738274"/>
                  </a:ext>
                </a:extLst>
              </a:tr>
              <a:tr h="0">
                <a:tc>
                  <a:txBody>
                    <a:bodyPr/>
                    <a:lstStyle/>
                    <a:p>
                      <a:pPr algn="ctr"/>
                      <a:r>
                        <a:rPr lang="en-US" sz="1200" dirty="0"/>
                        <a:t>Landing Pad</a:t>
                      </a:r>
                    </a:p>
                  </a:txBody>
                  <a:tcPr/>
                </a:tc>
                <a:tc>
                  <a:txBody>
                    <a:bodyPr/>
                    <a:lstStyle/>
                    <a:p>
                      <a:pPr algn="r"/>
                      <a:r>
                        <a:rPr lang="en-US" sz="1200" dirty="0"/>
                        <a:t>53%</a:t>
                      </a:r>
                    </a:p>
                  </a:txBody>
                  <a:tcPr/>
                </a:tc>
                <a:tc>
                  <a:txBody>
                    <a:bodyPr/>
                    <a:lstStyle/>
                    <a:p>
                      <a:pPr algn="r"/>
                      <a:r>
                        <a:rPr lang="en-US" sz="1200" dirty="0"/>
                        <a:t>16%</a:t>
                      </a:r>
                    </a:p>
                  </a:txBody>
                  <a:tcPr/>
                </a:tc>
                <a:tc>
                  <a:txBody>
                    <a:bodyPr/>
                    <a:lstStyle/>
                    <a:p>
                      <a:pPr algn="r"/>
                      <a:r>
                        <a:rPr lang="en-US" sz="1200" dirty="0"/>
                        <a:t>20%</a:t>
                      </a:r>
                    </a:p>
                  </a:txBody>
                  <a:tcPr/>
                </a:tc>
                <a:extLst>
                  <a:ext uri="{0D108BD9-81ED-4DB2-BD59-A6C34878D82A}">
                    <a16:rowId xmlns:a16="http://schemas.microsoft.com/office/drawing/2014/main" val="1683785531"/>
                  </a:ext>
                </a:extLst>
              </a:tr>
              <a:tr h="0">
                <a:tc>
                  <a:txBody>
                    <a:bodyPr/>
                    <a:lstStyle/>
                    <a:p>
                      <a:pPr algn="ctr"/>
                      <a:r>
                        <a:rPr lang="en-US" sz="1200" dirty="0"/>
                        <a:t>Rear-door Areas</a:t>
                      </a:r>
                    </a:p>
                  </a:txBody>
                  <a:tcPr/>
                </a:tc>
                <a:tc>
                  <a:txBody>
                    <a:bodyPr/>
                    <a:lstStyle/>
                    <a:p>
                      <a:pPr algn="r"/>
                      <a:r>
                        <a:rPr lang="en-US" sz="1200" dirty="0"/>
                        <a:t>51%</a:t>
                      </a:r>
                    </a:p>
                  </a:txBody>
                  <a:tcPr/>
                </a:tc>
                <a:tc>
                  <a:txBody>
                    <a:bodyPr/>
                    <a:lstStyle/>
                    <a:p>
                      <a:pPr algn="r"/>
                      <a:r>
                        <a:rPr lang="en-US" sz="1200" dirty="0"/>
                        <a:t>12%</a:t>
                      </a:r>
                    </a:p>
                  </a:txBody>
                  <a:tcPr/>
                </a:tc>
                <a:tc>
                  <a:txBody>
                    <a:bodyPr/>
                    <a:lstStyle/>
                    <a:p>
                      <a:pPr algn="r"/>
                      <a:r>
                        <a:rPr lang="en-US" sz="1200" dirty="0"/>
                        <a:t>12%</a:t>
                      </a:r>
                    </a:p>
                  </a:txBody>
                  <a:tcPr/>
                </a:tc>
                <a:extLst>
                  <a:ext uri="{0D108BD9-81ED-4DB2-BD59-A6C34878D82A}">
                    <a16:rowId xmlns:a16="http://schemas.microsoft.com/office/drawing/2014/main" val="3050969422"/>
                  </a:ext>
                </a:extLst>
              </a:tr>
              <a:tr h="0">
                <a:tc>
                  <a:txBody>
                    <a:bodyPr/>
                    <a:lstStyle/>
                    <a:p>
                      <a:pPr algn="ctr"/>
                      <a:r>
                        <a:rPr lang="en-US" sz="1200" dirty="0"/>
                        <a:t>Lighting</a:t>
                      </a:r>
                    </a:p>
                  </a:txBody>
                  <a:tcPr/>
                </a:tc>
                <a:tc>
                  <a:txBody>
                    <a:bodyPr/>
                    <a:lstStyle/>
                    <a:p>
                      <a:pPr algn="r"/>
                      <a:r>
                        <a:rPr lang="en-US" sz="1200" dirty="0"/>
                        <a:t>45%</a:t>
                      </a:r>
                    </a:p>
                  </a:txBody>
                  <a:tcPr/>
                </a:tc>
                <a:tc>
                  <a:txBody>
                    <a:bodyPr/>
                    <a:lstStyle/>
                    <a:p>
                      <a:pPr algn="r"/>
                      <a:r>
                        <a:rPr lang="en-US" sz="1200" dirty="0"/>
                        <a:t>20%</a:t>
                      </a:r>
                    </a:p>
                  </a:txBody>
                  <a:tcPr/>
                </a:tc>
                <a:tc>
                  <a:txBody>
                    <a:bodyPr/>
                    <a:lstStyle/>
                    <a:p>
                      <a:pPr algn="r"/>
                      <a:r>
                        <a:rPr lang="en-US" sz="1200" dirty="0"/>
                        <a:t>24%</a:t>
                      </a:r>
                    </a:p>
                  </a:txBody>
                  <a:tcPr/>
                </a:tc>
                <a:extLst>
                  <a:ext uri="{0D108BD9-81ED-4DB2-BD59-A6C34878D82A}">
                    <a16:rowId xmlns:a16="http://schemas.microsoft.com/office/drawing/2014/main" val="2348519801"/>
                  </a:ext>
                </a:extLst>
              </a:tr>
              <a:tr h="0">
                <a:tc>
                  <a:txBody>
                    <a:bodyPr/>
                    <a:lstStyle/>
                    <a:p>
                      <a:pPr algn="ctr"/>
                      <a:r>
                        <a:rPr lang="en-US" sz="1200" dirty="0"/>
                        <a:t>Sidewalks and Pathways</a:t>
                      </a:r>
                    </a:p>
                  </a:txBody>
                  <a:tcPr/>
                </a:tc>
                <a:tc>
                  <a:txBody>
                    <a:bodyPr/>
                    <a:lstStyle/>
                    <a:p>
                      <a:pPr algn="r"/>
                      <a:r>
                        <a:rPr lang="en-US" sz="1200" dirty="0"/>
                        <a:t>14%</a:t>
                      </a:r>
                    </a:p>
                  </a:txBody>
                  <a:tcPr/>
                </a:tc>
                <a:tc>
                  <a:txBody>
                    <a:bodyPr/>
                    <a:lstStyle/>
                    <a:p>
                      <a:pPr algn="r"/>
                      <a:r>
                        <a:rPr lang="en-US" sz="1200" dirty="0"/>
                        <a:t>47%</a:t>
                      </a:r>
                    </a:p>
                  </a:txBody>
                  <a:tcPr/>
                </a:tc>
                <a:tc>
                  <a:txBody>
                    <a:bodyPr/>
                    <a:lstStyle/>
                    <a:p>
                      <a:pPr algn="r"/>
                      <a:r>
                        <a:rPr lang="en-US" sz="1200" dirty="0"/>
                        <a:t>27%</a:t>
                      </a:r>
                    </a:p>
                  </a:txBody>
                  <a:tcPr/>
                </a:tc>
                <a:extLst>
                  <a:ext uri="{0D108BD9-81ED-4DB2-BD59-A6C34878D82A}">
                    <a16:rowId xmlns:a16="http://schemas.microsoft.com/office/drawing/2014/main" val="3546557056"/>
                  </a:ext>
                </a:extLst>
              </a:tr>
              <a:tr h="0">
                <a:tc>
                  <a:txBody>
                    <a:bodyPr/>
                    <a:lstStyle/>
                    <a:p>
                      <a:pPr algn="ctr"/>
                      <a:r>
                        <a:rPr lang="en-US" sz="1200" dirty="0"/>
                        <a:t>Crossings</a:t>
                      </a:r>
                    </a:p>
                  </a:txBody>
                  <a:tcPr/>
                </a:tc>
                <a:tc>
                  <a:txBody>
                    <a:bodyPr/>
                    <a:lstStyle/>
                    <a:p>
                      <a:pPr algn="r"/>
                      <a:r>
                        <a:rPr lang="en-US" sz="1200" dirty="0"/>
                        <a:t>14%</a:t>
                      </a:r>
                    </a:p>
                  </a:txBody>
                  <a:tcPr/>
                </a:tc>
                <a:tc>
                  <a:txBody>
                    <a:bodyPr/>
                    <a:lstStyle/>
                    <a:p>
                      <a:pPr algn="r"/>
                      <a:r>
                        <a:rPr lang="en-US" sz="1200" dirty="0"/>
                        <a:t>45%</a:t>
                      </a:r>
                    </a:p>
                  </a:txBody>
                  <a:tcPr/>
                </a:tc>
                <a:tc>
                  <a:txBody>
                    <a:bodyPr/>
                    <a:lstStyle/>
                    <a:p>
                      <a:pPr algn="r"/>
                      <a:r>
                        <a:rPr lang="en-US" sz="1200" dirty="0"/>
                        <a:t>20%</a:t>
                      </a:r>
                    </a:p>
                  </a:txBody>
                  <a:tcPr/>
                </a:tc>
                <a:extLst>
                  <a:ext uri="{0D108BD9-81ED-4DB2-BD59-A6C34878D82A}">
                    <a16:rowId xmlns:a16="http://schemas.microsoft.com/office/drawing/2014/main" val="936717784"/>
                  </a:ext>
                </a:extLst>
              </a:tr>
              <a:tr h="0">
                <a:tc>
                  <a:txBody>
                    <a:bodyPr/>
                    <a:lstStyle/>
                    <a:p>
                      <a:pPr algn="ctr"/>
                      <a:r>
                        <a:rPr lang="en-US" sz="1200" dirty="0"/>
                        <a:t>Curb Ramps</a:t>
                      </a:r>
                    </a:p>
                  </a:txBody>
                  <a:tcPr/>
                </a:tc>
                <a:tc>
                  <a:txBody>
                    <a:bodyPr/>
                    <a:lstStyle/>
                    <a:p>
                      <a:pPr algn="r"/>
                      <a:r>
                        <a:rPr lang="en-US" sz="1200" dirty="0"/>
                        <a:t>27%</a:t>
                      </a:r>
                    </a:p>
                  </a:txBody>
                  <a:tcPr/>
                </a:tc>
                <a:tc>
                  <a:txBody>
                    <a:bodyPr/>
                    <a:lstStyle/>
                    <a:p>
                      <a:pPr algn="r"/>
                      <a:r>
                        <a:rPr lang="en-US" sz="1200" dirty="0"/>
                        <a:t>14%</a:t>
                      </a:r>
                    </a:p>
                  </a:txBody>
                  <a:tcPr/>
                </a:tc>
                <a:tc>
                  <a:txBody>
                    <a:bodyPr/>
                    <a:lstStyle/>
                    <a:p>
                      <a:pPr algn="r"/>
                      <a:r>
                        <a:rPr lang="en-US" sz="1200" dirty="0"/>
                        <a:t>12%</a:t>
                      </a:r>
                    </a:p>
                  </a:txBody>
                  <a:tcPr/>
                </a:tc>
                <a:extLst>
                  <a:ext uri="{0D108BD9-81ED-4DB2-BD59-A6C34878D82A}">
                    <a16:rowId xmlns:a16="http://schemas.microsoft.com/office/drawing/2014/main" val="1090600540"/>
                  </a:ext>
                </a:extLst>
              </a:tr>
              <a:tr h="0">
                <a:tc>
                  <a:txBody>
                    <a:bodyPr/>
                    <a:lstStyle/>
                    <a:p>
                      <a:pPr algn="ctr"/>
                      <a:r>
                        <a:rPr lang="en-US" sz="1200" dirty="0"/>
                        <a:t>Detectable Warnings</a:t>
                      </a:r>
                    </a:p>
                  </a:txBody>
                  <a:tcPr/>
                </a:tc>
                <a:tc>
                  <a:txBody>
                    <a:bodyPr/>
                    <a:lstStyle/>
                    <a:p>
                      <a:pPr algn="r"/>
                      <a:r>
                        <a:rPr lang="en-US" sz="1200" dirty="0"/>
                        <a:t>22%</a:t>
                      </a:r>
                    </a:p>
                  </a:txBody>
                  <a:tcPr/>
                </a:tc>
                <a:tc>
                  <a:txBody>
                    <a:bodyPr/>
                    <a:lstStyle/>
                    <a:p>
                      <a:pPr algn="r"/>
                      <a:r>
                        <a:rPr lang="en-US" sz="1200" dirty="0"/>
                        <a:t>35%</a:t>
                      </a:r>
                    </a:p>
                  </a:txBody>
                  <a:tcPr/>
                </a:tc>
                <a:tc>
                  <a:txBody>
                    <a:bodyPr/>
                    <a:lstStyle/>
                    <a:p>
                      <a:pPr algn="r"/>
                      <a:r>
                        <a:rPr lang="en-US" sz="1200" dirty="0"/>
                        <a:t>10%</a:t>
                      </a:r>
                    </a:p>
                  </a:txBody>
                  <a:tcPr/>
                </a:tc>
                <a:extLst>
                  <a:ext uri="{0D108BD9-81ED-4DB2-BD59-A6C34878D82A}">
                    <a16:rowId xmlns:a16="http://schemas.microsoft.com/office/drawing/2014/main" val="3491991227"/>
                  </a:ext>
                </a:extLst>
              </a:tr>
              <a:tr h="0">
                <a:tc>
                  <a:txBody>
                    <a:bodyPr/>
                    <a:lstStyle/>
                    <a:p>
                      <a:pPr algn="ctr"/>
                      <a:r>
                        <a:rPr lang="en-US" sz="1200" dirty="0"/>
                        <a:t>Bus Stop Pad in Roadway *</a:t>
                      </a:r>
                    </a:p>
                  </a:txBody>
                  <a:tcPr/>
                </a:tc>
                <a:tc>
                  <a:txBody>
                    <a:bodyPr/>
                    <a:lstStyle/>
                    <a:p>
                      <a:pPr algn="r"/>
                      <a:r>
                        <a:rPr lang="en-US" sz="1200" dirty="0"/>
                        <a:t>6%</a:t>
                      </a:r>
                    </a:p>
                  </a:txBody>
                  <a:tcPr/>
                </a:tc>
                <a:tc>
                  <a:txBody>
                    <a:bodyPr/>
                    <a:lstStyle/>
                    <a:p>
                      <a:pPr algn="r"/>
                      <a:r>
                        <a:rPr lang="en-US" sz="1200" dirty="0"/>
                        <a:t>0%</a:t>
                      </a:r>
                    </a:p>
                  </a:txBody>
                  <a:tcPr/>
                </a:tc>
                <a:tc>
                  <a:txBody>
                    <a:bodyPr/>
                    <a:lstStyle/>
                    <a:p>
                      <a:pPr algn="r"/>
                      <a:r>
                        <a:rPr lang="en-US" sz="1200" dirty="0"/>
                        <a:t>0%</a:t>
                      </a:r>
                    </a:p>
                  </a:txBody>
                  <a:tcPr/>
                </a:tc>
                <a:extLst>
                  <a:ext uri="{0D108BD9-81ED-4DB2-BD59-A6C34878D82A}">
                    <a16:rowId xmlns:a16="http://schemas.microsoft.com/office/drawing/2014/main" val="4017307150"/>
                  </a:ext>
                </a:extLst>
              </a:tr>
              <a:tr h="0">
                <a:tc>
                  <a:txBody>
                    <a:bodyPr/>
                    <a:lstStyle/>
                    <a:p>
                      <a:pPr algn="ctr"/>
                      <a:r>
                        <a:rPr lang="en-US" sz="1200" dirty="0"/>
                        <a:t>Signage *</a:t>
                      </a:r>
                    </a:p>
                  </a:txBody>
                  <a:tcPr/>
                </a:tc>
                <a:tc>
                  <a:txBody>
                    <a:bodyPr/>
                    <a:lstStyle/>
                    <a:p>
                      <a:pPr algn="r"/>
                      <a:r>
                        <a:rPr lang="en-US" sz="1200" dirty="0"/>
                        <a:t>0%</a:t>
                      </a:r>
                    </a:p>
                  </a:txBody>
                  <a:tcPr/>
                </a:tc>
                <a:tc>
                  <a:txBody>
                    <a:bodyPr/>
                    <a:lstStyle/>
                    <a:p>
                      <a:pPr algn="r"/>
                      <a:r>
                        <a:rPr lang="en-US" sz="1200" dirty="0"/>
                        <a:t>0%</a:t>
                      </a:r>
                    </a:p>
                  </a:txBody>
                  <a:tcPr/>
                </a:tc>
                <a:tc>
                  <a:txBody>
                    <a:bodyPr/>
                    <a:lstStyle/>
                    <a:p>
                      <a:pPr algn="r"/>
                      <a:r>
                        <a:rPr lang="en-US" sz="1200" dirty="0"/>
                        <a:t>2%</a:t>
                      </a:r>
                    </a:p>
                  </a:txBody>
                  <a:tcPr/>
                </a:tc>
                <a:extLst>
                  <a:ext uri="{0D108BD9-81ED-4DB2-BD59-A6C34878D82A}">
                    <a16:rowId xmlns:a16="http://schemas.microsoft.com/office/drawing/2014/main" val="202736146"/>
                  </a:ext>
                </a:extLst>
              </a:tr>
              <a:tr h="0">
                <a:tc>
                  <a:txBody>
                    <a:bodyPr/>
                    <a:lstStyle/>
                    <a:p>
                      <a:pPr algn="ctr"/>
                      <a:r>
                        <a:rPr lang="en-US" sz="1200" dirty="0"/>
                        <a:t>Federal Grant Funding *</a:t>
                      </a:r>
                    </a:p>
                  </a:txBody>
                  <a:tcPr/>
                </a:tc>
                <a:tc>
                  <a:txBody>
                    <a:bodyPr/>
                    <a:lstStyle/>
                    <a:p>
                      <a:pPr algn="r"/>
                      <a:r>
                        <a:rPr lang="en-US" sz="1200" dirty="0"/>
                        <a:t>0%</a:t>
                      </a:r>
                    </a:p>
                  </a:txBody>
                  <a:tcPr/>
                </a:tc>
                <a:tc>
                  <a:txBody>
                    <a:bodyPr/>
                    <a:lstStyle/>
                    <a:p>
                      <a:pPr algn="r"/>
                      <a:r>
                        <a:rPr lang="en-US" sz="1200" dirty="0"/>
                        <a:t>4%</a:t>
                      </a:r>
                    </a:p>
                  </a:txBody>
                  <a:tcPr/>
                </a:tc>
                <a:tc>
                  <a:txBody>
                    <a:bodyPr/>
                    <a:lstStyle/>
                    <a:p>
                      <a:pPr algn="r"/>
                      <a:r>
                        <a:rPr lang="en-US" sz="1200" dirty="0"/>
                        <a:t>0%</a:t>
                      </a:r>
                    </a:p>
                  </a:txBody>
                  <a:tcPr/>
                </a:tc>
                <a:extLst>
                  <a:ext uri="{0D108BD9-81ED-4DB2-BD59-A6C34878D82A}">
                    <a16:rowId xmlns:a16="http://schemas.microsoft.com/office/drawing/2014/main" val="4055651638"/>
                  </a:ext>
                </a:extLst>
              </a:tr>
              <a:tr h="0">
                <a:tc>
                  <a:txBody>
                    <a:bodyPr/>
                    <a:lstStyle/>
                    <a:p>
                      <a:pPr algn="ctr"/>
                      <a:r>
                        <a:rPr lang="en-US" sz="1200" dirty="0"/>
                        <a:t>Right-Of-Way Permitting *</a:t>
                      </a:r>
                    </a:p>
                  </a:txBody>
                  <a:tcPr/>
                </a:tc>
                <a:tc>
                  <a:txBody>
                    <a:bodyPr/>
                    <a:lstStyle/>
                    <a:p>
                      <a:pPr algn="r"/>
                      <a:r>
                        <a:rPr lang="en-US" sz="1200" dirty="0"/>
                        <a:t>0%</a:t>
                      </a:r>
                    </a:p>
                  </a:txBody>
                  <a:tcPr/>
                </a:tc>
                <a:tc>
                  <a:txBody>
                    <a:bodyPr/>
                    <a:lstStyle/>
                    <a:p>
                      <a:pPr algn="r"/>
                      <a:r>
                        <a:rPr lang="en-US" sz="1200" dirty="0"/>
                        <a:t>2%</a:t>
                      </a:r>
                    </a:p>
                  </a:txBody>
                  <a:tcPr/>
                </a:tc>
                <a:tc>
                  <a:txBody>
                    <a:bodyPr/>
                    <a:lstStyle/>
                    <a:p>
                      <a:pPr algn="r"/>
                      <a:r>
                        <a:rPr lang="en-US" sz="1200" dirty="0"/>
                        <a:t>0%</a:t>
                      </a:r>
                    </a:p>
                  </a:txBody>
                  <a:tcPr/>
                </a:tc>
                <a:extLst>
                  <a:ext uri="{0D108BD9-81ED-4DB2-BD59-A6C34878D82A}">
                    <a16:rowId xmlns:a16="http://schemas.microsoft.com/office/drawing/2014/main" val="2852926318"/>
                  </a:ext>
                </a:extLst>
              </a:tr>
            </a:tbl>
          </a:graphicData>
        </a:graphic>
      </p:graphicFrame>
      <p:sp>
        <p:nvSpPr>
          <p:cNvPr id="8" name="TextBox 7">
            <a:extLst>
              <a:ext uri="{FF2B5EF4-FFF2-40B4-BE49-F238E27FC236}">
                <a16:creationId xmlns:a16="http://schemas.microsoft.com/office/drawing/2014/main" id="{B7C59BC9-5DE8-24E4-62CC-17ABC394916A}"/>
              </a:ext>
            </a:extLst>
          </p:cNvPr>
          <p:cNvSpPr txBox="1"/>
          <p:nvPr/>
        </p:nvSpPr>
        <p:spPr>
          <a:xfrm>
            <a:off x="914400" y="1113652"/>
            <a:ext cx="7714808" cy="923330"/>
          </a:xfrm>
          <a:prstGeom prst="rect">
            <a:avLst/>
          </a:prstGeom>
          <a:noFill/>
        </p:spPr>
        <p:txBody>
          <a:bodyPr wrap="square">
            <a:spAutoFit/>
          </a:bodyPr>
          <a:lstStyle/>
          <a:p>
            <a:r>
              <a:rPr lang="en-US" sz="1800" b="1" dirty="0"/>
              <a:t>Table 2. Responses to Q24. (Does the entity in the agreement with the transit agency assume responsibility for making improvements to any of the following bus stop or pedestrian pathway elements? Please check all that apply)</a:t>
            </a:r>
          </a:p>
        </p:txBody>
      </p:sp>
      <p:sp>
        <p:nvSpPr>
          <p:cNvPr id="10" name="TextBox 9">
            <a:extLst>
              <a:ext uri="{FF2B5EF4-FFF2-40B4-BE49-F238E27FC236}">
                <a16:creationId xmlns:a16="http://schemas.microsoft.com/office/drawing/2014/main" id="{51A615B7-A19D-923D-11A6-A6FC52478361}"/>
              </a:ext>
            </a:extLst>
          </p:cNvPr>
          <p:cNvSpPr txBox="1"/>
          <p:nvPr/>
        </p:nvSpPr>
        <p:spPr>
          <a:xfrm>
            <a:off x="1676400" y="6124038"/>
            <a:ext cx="7809614" cy="246221"/>
          </a:xfrm>
          <a:prstGeom prst="rect">
            <a:avLst/>
          </a:prstGeom>
          <a:noFill/>
        </p:spPr>
        <p:txBody>
          <a:bodyPr wrap="square">
            <a:spAutoFit/>
          </a:bodyPr>
          <a:lstStyle/>
          <a:p>
            <a:r>
              <a:rPr lang="en-US" sz="1000" dirty="0"/>
              <a:t>* Added as a write-in option under the “other” selection.</a:t>
            </a:r>
          </a:p>
        </p:txBody>
      </p:sp>
    </p:spTree>
    <p:extLst>
      <p:ext uri="{BB962C8B-B14F-4D97-AF65-F5344CB8AC3E}">
        <p14:creationId xmlns:p14="http://schemas.microsoft.com/office/powerpoint/2010/main" val="1853741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52E2-F103-4D98-84B4-0F0B6001955F}"/>
              </a:ext>
            </a:extLst>
          </p:cNvPr>
          <p:cNvSpPr>
            <a:spLocks noGrp="1"/>
          </p:cNvSpPr>
          <p:nvPr>
            <p:ph type="title"/>
          </p:nvPr>
        </p:nvSpPr>
        <p:spPr/>
        <p:txBody>
          <a:bodyPr>
            <a:normAutofit fontScale="90000"/>
          </a:bodyPr>
          <a:lstStyle/>
          <a:p>
            <a:r>
              <a:rPr lang="en-US" dirty="0"/>
              <a:t>Issues in Implementation </a:t>
            </a:r>
          </a:p>
        </p:txBody>
      </p:sp>
      <p:pic>
        <p:nvPicPr>
          <p:cNvPr id="4" name="Content Placeholder 3">
            <a:extLst>
              <a:ext uri="{FF2B5EF4-FFF2-40B4-BE49-F238E27FC236}">
                <a16:creationId xmlns:a16="http://schemas.microsoft.com/office/drawing/2014/main" id="{080CE068-4CE0-4304-B2A9-F8E91AC66D83}"/>
              </a:ext>
            </a:extLst>
          </p:cNvPr>
          <p:cNvPicPr>
            <a:picLocks noGrp="1"/>
          </p:cNvPicPr>
          <p:nvPr>
            <p:ph idx="1"/>
          </p:nvPr>
        </p:nvPicPr>
        <p:blipFill>
          <a:blip r:embed="rId3"/>
          <a:stretch>
            <a:fillRect/>
          </a:stretch>
        </p:blipFill>
        <p:spPr>
          <a:xfrm>
            <a:off x="1219200" y="1143000"/>
            <a:ext cx="7129463" cy="5081588"/>
          </a:xfrm>
          <a:prstGeom prst="rect">
            <a:avLst/>
          </a:prstGeom>
        </p:spPr>
      </p:pic>
      <p:sp>
        <p:nvSpPr>
          <p:cNvPr id="3" name="Rectangle 2"/>
          <p:cNvSpPr/>
          <p:nvPr/>
        </p:nvSpPr>
        <p:spPr>
          <a:xfrm>
            <a:off x="7603194" y="6583362"/>
            <a:ext cx="1540806" cy="246221"/>
          </a:xfrm>
          <a:prstGeom prst="rect">
            <a:avLst/>
          </a:prstGeom>
        </p:spPr>
        <p:txBody>
          <a:bodyPr wrap="none">
            <a:spAutoFit/>
          </a:bodyPr>
          <a:lstStyle/>
          <a:p>
            <a:pPr algn="r"/>
            <a:r>
              <a:rPr lang="en-US" sz="1000" dirty="0">
                <a:solidFill>
                  <a:schemeClr val="bg1">
                    <a:lumMod val="50000"/>
                  </a:schemeClr>
                </a:solidFill>
              </a:rPr>
              <a:t>TCRP Synthesis 152 Pg. 29</a:t>
            </a:r>
          </a:p>
        </p:txBody>
      </p:sp>
    </p:spTree>
    <p:extLst>
      <p:ext uri="{BB962C8B-B14F-4D97-AF65-F5344CB8AC3E}">
        <p14:creationId xmlns:p14="http://schemas.microsoft.com/office/powerpoint/2010/main" val="2728706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C21DF-DB68-41D8-9FA9-0CA430AFAFE3}"/>
              </a:ext>
            </a:extLst>
          </p:cNvPr>
          <p:cNvSpPr>
            <a:spLocks noGrp="1"/>
          </p:cNvSpPr>
          <p:nvPr>
            <p:ph type="title"/>
          </p:nvPr>
        </p:nvSpPr>
        <p:spPr/>
        <p:txBody>
          <a:bodyPr>
            <a:normAutofit fontScale="90000"/>
          </a:bodyPr>
          <a:lstStyle/>
          <a:p>
            <a:r>
              <a:rPr lang="en-US" dirty="0"/>
              <a:t>Possible Funding Sources</a:t>
            </a:r>
          </a:p>
        </p:txBody>
      </p:sp>
      <p:sp>
        <p:nvSpPr>
          <p:cNvPr id="3" name="Content Placeholder 2">
            <a:extLst>
              <a:ext uri="{FF2B5EF4-FFF2-40B4-BE49-F238E27FC236}">
                <a16:creationId xmlns:a16="http://schemas.microsoft.com/office/drawing/2014/main" id="{50818D27-F239-4E2C-AD21-18FC0FC514BE}"/>
              </a:ext>
            </a:extLst>
          </p:cNvPr>
          <p:cNvSpPr>
            <a:spLocks noGrp="1"/>
          </p:cNvSpPr>
          <p:nvPr>
            <p:ph idx="1"/>
          </p:nvPr>
        </p:nvSpPr>
        <p:spPr/>
        <p:txBody>
          <a:bodyPr/>
          <a:lstStyle/>
          <a:p>
            <a:r>
              <a:rPr lang="en-US" dirty="0"/>
              <a:t>Local contributions</a:t>
            </a:r>
          </a:p>
          <a:p>
            <a:r>
              <a:rPr lang="en-US" dirty="0"/>
              <a:t>Business contributions</a:t>
            </a:r>
          </a:p>
          <a:p>
            <a:r>
              <a:rPr lang="en-US" dirty="0"/>
              <a:t>Federal formula funds, state funds, local general grants</a:t>
            </a:r>
          </a:p>
          <a:p>
            <a:r>
              <a:rPr lang="en-US" dirty="0"/>
              <a:t>Congestions and Mitigation and Air Quality Improvement (CMAQ) funds</a:t>
            </a:r>
          </a:p>
          <a:p>
            <a:r>
              <a:rPr lang="en-US" dirty="0"/>
              <a:t>Community Development Block Grants (CDG), property taxes, private developer funds</a:t>
            </a:r>
          </a:p>
        </p:txBody>
      </p:sp>
      <p:sp>
        <p:nvSpPr>
          <p:cNvPr id="4" name="Rectangle 3"/>
          <p:cNvSpPr/>
          <p:nvPr/>
        </p:nvSpPr>
        <p:spPr>
          <a:xfrm>
            <a:off x="7569666" y="6555930"/>
            <a:ext cx="1540806" cy="246221"/>
          </a:xfrm>
          <a:prstGeom prst="rect">
            <a:avLst/>
          </a:prstGeom>
        </p:spPr>
        <p:txBody>
          <a:bodyPr wrap="none">
            <a:spAutoFit/>
          </a:bodyPr>
          <a:lstStyle/>
          <a:p>
            <a:pPr algn="r"/>
            <a:r>
              <a:rPr lang="en-US" sz="1000" dirty="0">
                <a:solidFill>
                  <a:schemeClr val="bg1">
                    <a:lumMod val="50000"/>
                  </a:schemeClr>
                </a:solidFill>
              </a:rPr>
              <a:t>TCRP Synthesis 152 Pg. 31</a:t>
            </a:r>
          </a:p>
        </p:txBody>
      </p:sp>
    </p:spTree>
    <p:extLst>
      <p:ext uri="{BB962C8B-B14F-4D97-AF65-F5344CB8AC3E}">
        <p14:creationId xmlns:p14="http://schemas.microsoft.com/office/powerpoint/2010/main" val="4281560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7DA2D-6539-4D38-B423-0EE6C0191817}"/>
              </a:ext>
            </a:extLst>
          </p:cNvPr>
          <p:cNvSpPr>
            <a:spLocks noGrp="1"/>
          </p:cNvSpPr>
          <p:nvPr>
            <p:ph type="title"/>
          </p:nvPr>
        </p:nvSpPr>
        <p:spPr>
          <a:xfrm>
            <a:off x="609600" y="152400"/>
            <a:ext cx="7543800" cy="487362"/>
          </a:xfrm>
        </p:spPr>
        <p:txBody>
          <a:bodyPr>
            <a:normAutofit fontScale="90000"/>
          </a:bodyPr>
          <a:lstStyle/>
          <a:p>
            <a:r>
              <a:rPr lang="en-US" dirty="0"/>
              <a:t>Observed Benefits of Bus Stop Improvement Projects</a:t>
            </a:r>
          </a:p>
        </p:txBody>
      </p:sp>
      <p:sp>
        <p:nvSpPr>
          <p:cNvPr id="3" name="Content Placeholder 2">
            <a:extLst>
              <a:ext uri="{FF2B5EF4-FFF2-40B4-BE49-F238E27FC236}">
                <a16:creationId xmlns:a16="http://schemas.microsoft.com/office/drawing/2014/main" id="{85AAB12D-597C-4FC3-BC51-05923A3C3ACF}"/>
              </a:ext>
            </a:extLst>
          </p:cNvPr>
          <p:cNvSpPr>
            <a:spLocks noGrp="1"/>
          </p:cNvSpPr>
          <p:nvPr>
            <p:ph idx="1"/>
          </p:nvPr>
        </p:nvSpPr>
        <p:spPr/>
        <p:txBody>
          <a:bodyPr/>
          <a:lstStyle/>
          <a:p>
            <a:r>
              <a:rPr lang="en-US" dirty="0"/>
              <a:t>Increase in fixed-route ridership</a:t>
            </a:r>
          </a:p>
          <a:p>
            <a:r>
              <a:rPr lang="en-US" dirty="0"/>
              <a:t>More paratransit customers taking fixed-routes</a:t>
            </a:r>
          </a:p>
          <a:p>
            <a:r>
              <a:rPr lang="en-US" dirty="0"/>
              <a:t>Decreased operating cost per trip</a:t>
            </a:r>
          </a:p>
          <a:p>
            <a:r>
              <a:rPr lang="en-US" dirty="0"/>
              <a:t>More business activity in the area</a:t>
            </a:r>
          </a:p>
          <a:p>
            <a:r>
              <a:rPr lang="en-US" dirty="0"/>
              <a:t>Less customer complaints</a:t>
            </a:r>
          </a:p>
        </p:txBody>
      </p:sp>
      <p:sp>
        <p:nvSpPr>
          <p:cNvPr id="5" name="TextBox 4">
            <a:extLst>
              <a:ext uri="{FF2B5EF4-FFF2-40B4-BE49-F238E27FC236}">
                <a16:creationId xmlns:a16="http://schemas.microsoft.com/office/drawing/2014/main" id="{F1381168-AFA8-CEBC-66A5-0AA61966D7A0}"/>
              </a:ext>
            </a:extLst>
          </p:cNvPr>
          <p:cNvSpPr txBox="1"/>
          <p:nvPr/>
        </p:nvSpPr>
        <p:spPr>
          <a:xfrm>
            <a:off x="4343400" y="6582489"/>
            <a:ext cx="4800600" cy="246221"/>
          </a:xfrm>
          <a:prstGeom prst="rect">
            <a:avLst/>
          </a:prstGeom>
          <a:noFill/>
        </p:spPr>
        <p:txBody>
          <a:bodyPr wrap="square">
            <a:spAutoFit/>
          </a:bodyPr>
          <a:lstStyle/>
          <a:p>
            <a:pPr algn="r"/>
            <a:r>
              <a:rPr lang="en-US" sz="1000" dirty="0">
                <a:solidFill>
                  <a:schemeClr val="bg1">
                    <a:lumMod val="50000"/>
                  </a:schemeClr>
                </a:solidFill>
              </a:rPr>
              <a:t>TCRP Synthesis 152 Pg. 31</a:t>
            </a:r>
          </a:p>
        </p:txBody>
      </p:sp>
    </p:spTree>
    <p:extLst>
      <p:ext uri="{BB962C8B-B14F-4D97-AF65-F5344CB8AC3E}">
        <p14:creationId xmlns:p14="http://schemas.microsoft.com/office/powerpoint/2010/main" val="79258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Service Planning Process</a:t>
            </a:r>
          </a:p>
        </p:txBody>
      </p:sp>
      <p:graphicFrame>
        <p:nvGraphicFramePr>
          <p:cNvPr id="7" name="Content Placeholder 6"/>
          <p:cNvGraphicFramePr>
            <a:graphicFrameLocks noGrp="1"/>
          </p:cNvGraphicFramePr>
          <p:nvPr>
            <p:ph idx="1"/>
          </p:nvPr>
        </p:nvGraphicFramePr>
        <p:xfrm>
          <a:off x="1295400" y="1600200"/>
          <a:ext cx="7467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257800" y="6600296"/>
            <a:ext cx="3886200" cy="287867"/>
          </a:xfrm>
          <a:prstGeom prst="rect">
            <a:avLst/>
          </a:prstGeom>
        </p:spPr>
        <p:txBody>
          <a:bodyPr vert="horz" wrap="square" lIns="91440" tIns="45720" rIns="91440" bIns="45720" rtlCol="0">
            <a:normAutofit/>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Hickman,</a:t>
            </a:r>
            <a:r>
              <a:rPr kumimoji="0" lang="en-US" sz="1000" b="0" i="0" u="none" strike="noStrike" kern="1200" cap="none" spc="0" normalizeH="0" noProof="0" dirty="0">
                <a:ln>
                  <a:noFill/>
                </a:ln>
                <a:solidFill>
                  <a:schemeClr val="tx1">
                    <a:tint val="75000"/>
                  </a:schemeClr>
                </a:solidFill>
                <a:effectLst/>
                <a:uLnTx/>
                <a:uFillTx/>
                <a:latin typeface="+mn-lt"/>
                <a:ea typeface="+mn-ea"/>
                <a:cs typeface="+mn-cs"/>
              </a:rPr>
              <a:t> Network Design &amp; Frequency, Page 1/9</a:t>
            </a:r>
            <a:endPar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Rectangle 5"/>
          <p:cNvSpPr/>
          <p:nvPr/>
        </p:nvSpPr>
        <p:spPr>
          <a:xfrm>
            <a:off x="1219200" y="2286000"/>
            <a:ext cx="7620000" cy="685800"/>
          </a:xfrm>
          <a:prstGeom prst="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1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ADB2-478D-49E7-A814-CAC52A5F0AAA}"/>
              </a:ext>
            </a:extLst>
          </p:cNvPr>
          <p:cNvSpPr>
            <a:spLocks noGrp="1"/>
          </p:cNvSpPr>
          <p:nvPr>
            <p:ph type="title"/>
          </p:nvPr>
        </p:nvSpPr>
        <p:spPr>
          <a:xfrm>
            <a:off x="609600" y="152400"/>
            <a:ext cx="7543800" cy="487362"/>
          </a:xfrm>
        </p:spPr>
        <p:txBody>
          <a:bodyPr>
            <a:normAutofit fontScale="90000"/>
          </a:bodyPr>
          <a:lstStyle/>
          <a:p>
            <a:r>
              <a:rPr lang="en-US" dirty="0"/>
              <a:t>Lessons from Case Studies: Athens, GA</a:t>
            </a:r>
            <a:br>
              <a:rPr lang="en-US" dirty="0"/>
            </a:br>
            <a:r>
              <a:rPr lang="en-US" dirty="0"/>
              <a:t>Improvement Goals </a:t>
            </a:r>
          </a:p>
        </p:txBody>
      </p:sp>
      <p:sp>
        <p:nvSpPr>
          <p:cNvPr id="3" name="Content Placeholder 2">
            <a:extLst>
              <a:ext uri="{FF2B5EF4-FFF2-40B4-BE49-F238E27FC236}">
                <a16:creationId xmlns:a16="http://schemas.microsoft.com/office/drawing/2014/main" id="{73F4EB9F-F10D-405B-9E51-34A2A0CD0F7D}"/>
              </a:ext>
            </a:extLst>
          </p:cNvPr>
          <p:cNvSpPr>
            <a:spLocks noGrp="1"/>
          </p:cNvSpPr>
          <p:nvPr>
            <p:ph idx="1"/>
          </p:nvPr>
        </p:nvSpPr>
        <p:spPr/>
        <p:txBody>
          <a:bodyPr>
            <a:normAutofit fontScale="92500" lnSpcReduction="20000"/>
          </a:bodyPr>
          <a:lstStyle/>
          <a:p>
            <a:r>
              <a:rPr lang="en-US" dirty="0"/>
              <a:t>Athens-Clarke County Transit Department’s (ACCTD) Bus Stop Improvement Plan (BSIP) goals</a:t>
            </a:r>
          </a:p>
          <a:p>
            <a:pPr lvl="1"/>
            <a:r>
              <a:rPr lang="en-US" dirty="0"/>
              <a:t>Every bus stop should be easily identifiable and have an accessible paved area. </a:t>
            </a:r>
          </a:p>
          <a:p>
            <a:pPr lvl="1"/>
            <a:r>
              <a:rPr lang="en-US" dirty="0"/>
              <a:t>Bus stops should be located for roadway safety and convenience of customer. Stops should be visible, near crosswalks when possible, and well lit. </a:t>
            </a:r>
          </a:p>
          <a:p>
            <a:pPr lvl="1"/>
            <a:r>
              <a:rPr lang="en-US" dirty="0"/>
              <a:t>Information about services should be provided to riders at the bus stop. </a:t>
            </a:r>
          </a:p>
          <a:p>
            <a:pPr lvl="1"/>
            <a:r>
              <a:rPr lang="en-US" dirty="0"/>
              <a:t>Bus stops should be accessible. ADA considerations should be given top priority. Stops should be located to support clients with special needs. </a:t>
            </a:r>
          </a:p>
          <a:p>
            <a:pPr lvl="1"/>
            <a:r>
              <a:rPr lang="en-US" dirty="0"/>
              <a:t>Bus stops should be spaced to maximize efficiency and riders should not have to walk more than 0.25 miles to a stop</a:t>
            </a:r>
          </a:p>
          <a:p>
            <a:endParaRPr lang="en-US" dirty="0"/>
          </a:p>
        </p:txBody>
      </p:sp>
      <p:sp>
        <p:nvSpPr>
          <p:cNvPr id="5" name="TextBox 4">
            <a:extLst>
              <a:ext uri="{FF2B5EF4-FFF2-40B4-BE49-F238E27FC236}">
                <a16:creationId xmlns:a16="http://schemas.microsoft.com/office/drawing/2014/main" id="{BDD4E00D-9635-65F4-7D2E-B5A9CBD65F25}"/>
              </a:ext>
            </a:extLst>
          </p:cNvPr>
          <p:cNvSpPr txBox="1"/>
          <p:nvPr/>
        </p:nvSpPr>
        <p:spPr>
          <a:xfrm>
            <a:off x="4354068" y="6582489"/>
            <a:ext cx="4800600" cy="246221"/>
          </a:xfrm>
          <a:prstGeom prst="rect">
            <a:avLst/>
          </a:prstGeom>
          <a:noFill/>
        </p:spPr>
        <p:txBody>
          <a:bodyPr wrap="square">
            <a:spAutoFit/>
          </a:bodyPr>
          <a:lstStyle/>
          <a:p>
            <a:pPr algn="r"/>
            <a:r>
              <a:rPr lang="en-US" sz="1000" dirty="0">
                <a:solidFill>
                  <a:schemeClr val="bg1">
                    <a:lumMod val="50000"/>
                  </a:schemeClr>
                </a:solidFill>
              </a:rPr>
              <a:t>TCRP Synthesis 152 Pg. 35-41</a:t>
            </a:r>
          </a:p>
        </p:txBody>
      </p:sp>
    </p:spTree>
    <p:extLst>
      <p:ext uri="{BB962C8B-B14F-4D97-AF65-F5344CB8AC3E}">
        <p14:creationId xmlns:p14="http://schemas.microsoft.com/office/powerpoint/2010/main" val="2843794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DDEDF-DE19-4B96-A8C0-3EF0732135E2}"/>
              </a:ext>
            </a:extLst>
          </p:cNvPr>
          <p:cNvSpPr>
            <a:spLocks noGrp="1"/>
          </p:cNvSpPr>
          <p:nvPr>
            <p:ph type="title"/>
          </p:nvPr>
        </p:nvSpPr>
        <p:spPr>
          <a:xfrm>
            <a:off x="609600" y="0"/>
            <a:ext cx="7543800" cy="838200"/>
          </a:xfrm>
        </p:spPr>
        <p:txBody>
          <a:bodyPr>
            <a:normAutofit fontScale="90000"/>
          </a:bodyPr>
          <a:lstStyle/>
          <a:p>
            <a:r>
              <a:rPr lang="en-US" dirty="0"/>
              <a:t>Lessons from Case Studies: Athens, GA</a:t>
            </a:r>
            <a:br>
              <a:rPr lang="en-US" dirty="0"/>
            </a:br>
            <a:r>
              <a:rPr lang="en-US" dirty="0"/>
              <a:t>Shelter Design</a:t>
            </a:r>
          </a:p>
        </p:txBody>
      </p:sp>
      <p:pic>
        <p:nvPicPr>
          <p:cNvPr id="4" name="Content Placeholder 3">
            <a:extLst>
              <a:ext uri="{FF2B5EF4-FFF2-40B4-BE49-F238E27FC236}">
                <a16:creationId xmlns:a16="http://schemas.microsoft.com/office/drawing/2014/main" id="{4837F89C-17BD-4942-B243-809BE05AC51C}"/>
              </a:ext>
            </a:extLst>
          </p:cNvPr>
          <p:cNvPicPr>
            <a:picLocks noGrp="1" noChangeAspect="1"/>
          </p:cNvPicPr>
          <p:nvPr>
            <p:ph idx="1"/>
          </p:nvPr>
        </p:nvPicPr>
        <p:blipFill>
          <a:blip r:embed="rId3"/>
          <a:stretch>
            <a:fillRect/>
          </a:stretch>
        </p:blipFill>
        <p:spPr>
          <a:xfrm>
            <a:off x="2554029" y="1066800"/>
            <a:ext cx="4493141" cy="5358848"/>
          </a:xfrm>
          <a:prstGeom prst="rect">
            <a:avLst/>
          </a:prstGeom>
        </p:spPr>
      </p:pic>
      <p:sp>
        <p:nvSpPr>
          <p:cNvPr id="5" name="TextBox 4">
            <a:extLst>
              <a:ext uri="{FF2B5EF4-FFF2-40B4-BE49-F238E27FC236}">
                <a16:creationId xmlns:a16="http://schemas.microsoft.com/office/drawing/2014/main" id="{5E0D97EA-5B9B-76EB-A7B7-AFBAC4A6506D}"/>
              </a:ext>
            </a:extLst>
          </p:cNvPr>
          <p:cNvSpPr txBox="1"/>
          <p:nvPr/>
        </p:nvSpPr>
        <p:spPr>
          <a:xfrm>
            <a:off x="4343400" y="6611779"/>
            <a:ext cx="4800600" cy="246221"/>
          </a:xfrm>
          <a:prstGeom prst="rect">
            <a:avLst/>
          </a:prstGeom>
          <a:noFill/>
        </p:spPr>
        <p:txBody>
          <a:bodyPr wrap="square">
            <a:spAutoFit/>
          </a:bodyPr>
          <a:lstStyle/>
          <a:p>
            <a:pPr algn="r"/>
            <a:r>
              <a:rPr lang="en-US" sz="1000" dirty="0">
                <a:solidFill>
                  <a:schemeClr val="bg1">
                    <a:lumMod val="50000"/>
                  </a:schemeClr>
                </a:solidFill>
              </a:rPr>
              <a:t>TCRP Synthesis 152 Pg. 37</a:t>
            </a:r>
          </a:p>
        </p:txBody>
      </p:sp>
    </p:spTree>
    <p:extLst>
      <p:ext uri="{BB962C8B-B14F-4D97-AF65-F5344CB8AC3E}">
        <p14:creationId xmlns:p14="http://schemas.microsoft.com/office/powerpoint/2010/main" val="4258122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56F7E1-77E9-4AF1-8580-6A6B20EE55ED}"/>
              </a:ext>
            </a:extLst>
          </p:cNvPr>
          <p:cNvSpPr>
            <a:spLocks noGrp="1"/>
          </p:cNvSpPr>
          <p:nvPr>
            <p:ph idx="1"/>
          </p:nvPr>
        </p:nvSpPr>
        <p:spPr>
          <a:xfrm>
            <a:off x="685800" y="1143000"/>
            <a:ext cx="7620000" cy="5486400"/>
          </a:xfrm>
        </p:spPr>
        <p:txBody>
          <a:bodyPr/>
          <a:lstStyle/>
          <a:p>
            <a:r>
              <a:rPr lang="en-US" dirty="0"/>
              <a:t>San Francisco Municipal Transportation Agency (SFMTA) uses the same shelter design throughout the system</a:t>
            </a:r>
          </a:p>
          <a:p>
            <a:pPr lvl="1"/>
            <a:r>
              <a:rPr lang="en-US" dirty="0"/>
              <a:t>Helps limit rider confusion by bringing recognition to the system</a:t>
            </a:r>
          </a:p>
          <a:p>
            <a:pPr lvl="1"/>
            <a:endParaRPr lang="en-US" dirty="0"/>
          </a:p>
        </p:txBody>
      </p:sp>
      <p:sp>
        <p:nvSpPr>
          <p:cNvPr id="4" name="Title 1">
            <a:extLst>
              <a:ext uri="{FF2B5EF4-FFF2-40B4-BE49-F238E27FC236}">
                <a16:creationId xmlns:a16="http://schemas.microsoft.com/office/drawing/2014/main" id="{61107444-67C7-4C79-A67A-CBC733AADD40}"/>
              </a:ext>
            </a:extLst>
          </p:cNvPr>
          <p:cNvSpPr>
            <a:spLocks noGrp="1"/>
          </p:cNvSpPr>
          <p:nvPr>
            <p:ph type="title"/>
          </p:nvPr>
        </p:nvSpPr>
        <p:spPr>
          <a:xfrm>
            <a:off x="658091" y="0"/>
            <a:ext cx="7543800" cy="782782"/>
          </a:xfrm>
        </p:spPr>
        <p:txBody>
          <a:bodyPr>
            <a:normAutofit fontScale="90000"/>
          </a:bodyPr>
          <a:lstStyle/>
          <a:p>
            <a:r>
              <a:rPr lang="en-US" dirty="0"/>
              <a:t>Lessons from Case Studies: SFMTA</a:t>
            </a:r>
            <a:br>
              <a:rPr lang="en-US" dirty="0"/>
            </a:br>
            <a:r>
              <a:rPr lang="en-US" dirty="0"/>
              <a:t>Shelter Design</a:t>
            </a:r>
          </a:p>
        </p:txBody>
      </p:sp>
      <p:pic>
        <p:nvPicPr>
          <p:cNvPr id="2" name="Picture 1"/>
          <p:cNvPicPr>
            <a:picLocks noChangeAspect="1"/>
          </p:cNvPicPr>
          <p:nvPr/>
        </p:nvPicPr>
        <p:blipFill rotWithShape="1">
          <a:blip r:embed="rId3"/>
          <a:srcRect l="12162" t="8446" r="21621" b="7095"/>
          <a:stretch/>
        </p:blipFill>
        <p:spPr>
          <a:xfrm>
            <a:off x="5486400" y="3352800"/>
            <a:ext cx="3007406" cy="3068782"/>
          </a:xfrm>
          <a:prstGeom prst="rect">
            <a:avLst/>
          </a:prstGeom>
        </p:spPr>
      </p:pic>
      <p:sp>
        <p:nvSpPr>
          <p:cNvPr id="6" name="TextBox 5">
            <a:extLst>
              <a:ext uri="{FF2B5EF4-FFF2-40B4-BE49-F238E27FC236}">
                <a16:creationId xmlns:a16="http://schemas.microsoft.com/office/drawing/2014/main" id="{7CC26836-180F-49E7-A657-590220AB0D06}"/>
              </a:ext>
            </a:extLst>
          </p:cNvPr>
          <p:cNvSpPr txBox="1"/>
          <p:nvPr/>
        </p:nvSpPr>
        <p:spPr>
          <a:xfrm>
            <a:off x="4343400" y="6610199"/>
            <a:ext cx="4800600" cy="246221"/>
          </a:xfrm>
          <a:prstGeom prst="rect">
            <a:avLst/>
          </a:prstGeom>
          <a:noFill/>
        </p:spPr>
        <p:txBody>
          <a:bodyPr wrap="square">
            <a:spAutoFit/>
          </a:bodyPr>
          <a:lstStyle/>
          <a:p>
            <a:pPr algn="r"/>
            <a:r>
              <a:rPr lang="en-US" sz="1000" dirty="0">
                <a:solidFill>
                  <a:schemeClr val="bg1">
                    <a:lumMod val="50000"/>
                  </a:schemeClr>
                </a:solidFill>
              </a:rPr>
              <a:t>TCRP Synthesis 152 Pg. 52-61</a:t>
            </a:r>
          </a:p>
        </p:txBody>
      </p:sp>
    </p:spTree>
    <p:extLst>
      <p:ext uri="{BB962C8B-B14F-4D97-AF65-F5344CB8AC3E}">
        <p14:creationId xmlns:p14="http://schemas.microsoft.com/office/powerpoint/2010/main" val="3931831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4B06D-E3A2-44BC-9D9C-5DC8CD74D25B}"/>
              </a:ext>
            </a:extLst>
          </p:cNvPr>
          <p:cNvSpPr>
            <a:spLocks noGrp="1"/>
          </p:cNvSpPr>
          <p:nvPr>
            <p:ph type="title"/>
          </p:nvPr>
        </p:nvSpPr>
        <p:spPr>
          <a:xfrm>
            <a:off x="609600" y="152400"/>
            <a:ext cx="7543800" cy="487362"/>
          </a:xfrm>
        </p:spPr>
        <p:txBody>
          <a:bodyPr>
            <a:normAutofit fontScale="90000"/>
          </a:bodyPr>
          <a:lstStyle/>
          <a:p>
            <a:r>
              <a:rPr lang="en-US" dirty="0"/>
              <a:t>Lessons from Case Studies: UTA in Utah Prioritization Methods</a:t>
            </a:r>
          </a:p>
        </p:txBody>
      </p:sp>
      <p:sp>
        <p:nvSpPr>
          <p:cNvPr id="3" name="Rectangle 2"/>
          <p:cNvSpPr/>
          <p:nvPr/>
        </p:nvSpPr>
        <p:spPr>
          <a:xfrm>
            <a:off x="769614" y="1023450"/>
            <a:ext cx="8051143" cy="338554"/>
          </a:xfrm>
          <a:prstGeom prst="rect">
            <a:avLst/>
          </a:prstGeom>
        </p:spPr>
        <p:txBody>
          <a:bodyPr wrap="square">
            <a:spAutoFit/>
          </a:bodyPr>
          <a:lstStyle/>
          <a:p>
            <a:r>
              <a:rPr lang="en-US" sz="1600" dirty="0"/>
              <a:t>The primary goal of the UTA bus stop program is making all stops in the system ADA compliant. </a:t>
            </a:r>
          </a:p>
        </p:txBody>
      </p:sp>
      <p:sp>
        <p:nvSpPr>
          <p:cNvPr id="6" name="TextBox 5">
            <a:extLst>
              <a:ext uri="{FF2B5EF4-FFF2-40B4-BE49-F238E27FC236}">
                <a16:creationId xmlns:a16="http://schemas.microsoft.com/office/drawing/2014/main" id="{EC1A7E5D-6CD4-4084-64C3-E6075C570B7B}"/>
              </a:ext>
            </a:extLst>
          </p:cNvPr>
          <p:cNvSpPr txBox="1"/>
          <p:nvPr/>
        </p:nvSpPr>
        <p:spPr>
          <a:xfrm>
            <a:off x="4302533" y="6611779"/>
            <a:ext cx="4800600" cy="246221"/>
          </a:xfrm>
          <a:prstGeom prst="rect">
            <a:avLst/>
          </a:prstGeom>
          <a:noFill/>
        </p:spPr>
        <p:txBody>
          <a:bodyPr wrap="square">
            <a:spAutoFit/>
          </a:bodyPr>
          <a:lstStyle/>
          <a:p>
            <a:pPr algn="r"/>
            <a:r>
              <a:rPr lang="en-US" sz="1000" dirty="0">
                <a:solidFill>
                  <a:schemeClr val="bg1">
                    <a:lumMod val="50000"/>
                  </a:schemeClr>
                </a:solidFill>
              </a:rPr>
              <a:t>TCRP Synthesis 152 Pg. 64</a:t>
            </a:r>
          </a:p>
        </p:txBody>
      </p:sp>
      <p:graphicFrame>
        <p:nvGraphicFramePr>
          <p:cNvPr id="7" name="Table 7">
            <a:extLst>
              <a:ext uri="{FF2B5EF4-FFF2-40B4-BE49-F238E27FC236}">
                <a16:creationId xmlns:a16="http://schemas.microsoft.com/office/drawing/2014/main" id="{93BA2812-5BD6-E109-1A6F-77F4A3D8A2CB}"/>
              </a:ext>
            </a:extLst>
          </p:cNvPr>
          <p:cNvGraphicFramePr>
            <a:graphicFrameLocks noGrp="1"/>
          </p:cNvGraphicFramePr>
          <p:nvPr>
            <p:extLst>
              <p:ext uri="{D42A27DB-BD31-4B8C-83A1-F6EECF244321}">
                <p14:modId xmlns:p14="http://schemas.microsoft.com/office/powerpoint/2010/main" val="2271388087"/>
              </p:ext>
            </p:extLst>
          </p:nvPr>
        </p:nvGraphicFramePr>
        <p:xfrm>
          <a:off x="836592" y="1447800"/>
          <a:ext cx="7917186" cy="4495800"/>
        </p:xfrm>
        <a:graphic>
          <a:graphicData uri="http://schemas.openxmlformats.org/drawingml/2006/table">
            <a:tbl>
              <a:tblPr firstRow="1" bandRow="1">
                <a:tableStyleId>{5940675A-B579-460E-94D1-54222C63F5DA}</a:tableStyleId>
              </a:tblPr>
              <a:tblGrid>
                <a:gridCol w="2237040">
                  <a:extLst>
                    <a:ext uri="{9D8B030D-6E8A-4147-A177-3AD203B41FA5}">
                      <a16:colId xmlns:a16="http://schemas.microsoft.com/office/drawing/2014/main" val="380451964"/>
                    </a:ext>
                  </a:extLst>
                </a:gridCol>
                <a:gridCol w="1137478">
                  <a:extLst>
                    <a:ext uri="{9D8B030D-6E8A-4147-A177-3AD203B41FA5}">
                      <a16:colId xmlns:a16="http://schemas.microsoft.com/office/drawing/2014/main" val="987398005"/>
                    </a:ext>
                  </a:extLst>
                </a:gridCol>
                <a:gridCol w="1137478">
                  <a:extLst>
                    <a:ext uri="{9D8B030D-6E8A-4147-A177-3AD203B41FA5}">
                      <a16:colId xmlns:a16="http://schemas.microsoft.com/office/drawing/2014/main" val="3094709770"/>
                    </a:ext>
                  </a:extLst>
                </a:gridCol>
                <a:gridCol w="1137478">
                  <a:extLst>
                    <a:ext uri="{9D8B030D-6E8A-4147-A177-3AD203B41FA5}">
                      <a16:colId xmlns:a16="http://schemas.microsoft.com/office/drawing/2014/main" val="983829219"/>
                    </a:ext>
                  </a:extLst>
                </a:gridCol>
                <a:gridCol w="1133856">
                  <a:extLst>
                    <a:ext uri="{9D8B030D-6E8A-4147-A177-3AD203B41FA5}">
                      <a16:colId xmlns:a16="http://schemas.microsoft.com/office/drawing/2014/main" val="1914074061"/>
                    </a:ext>
                  </a:extLst>
                </a:gridCol>
                <a:gridCol w="1133856">
                  <a:extLst>
                    <a:ext uri="{9D8B030D-6E8A-4147-A177-3AD203B41FA5}">
                      <a16:colId xmlns:a16="http://schemas.microsoft.com/office/drawing/2014/main" val="1424427425"/>
                    </a:ext>
                  </a:extLst>
                </a:gridCol>
              </a:tblGrid>
              <a:tr h="246888">
                <a:tc>
                  <a:txBody>
                    <a:bodyPr/>
                    <a:lstStyle/>
                    <a:p>
                      <a:r>
                        <a:rPr lang="en-US" sz="1000" dirty="0">
                          <a:solidFill>
                            <a:schemeClr val="bg1"/>
                          </a:solidFill>
                        </a:rPr>
                        <a:t>Category</a:t>
                      </a:r>
                    </a:p>
                  </a:txBody>
                  <a:tcPr anchor="ctr">
                    <a:solidFill>
                      <a:schemeClr val="tx1"/>
                    </a:solidFill>
                  </a:tcPr>
                </a:tc>
                <a:tc>
                  <a:txBody>
                    <a:bodyPr/>
                    <a:lstStyle/>
                    <a:p>
                      <a:pPr algn="ctr"/>
                      <a:r>
                        <a:rPr lang="en-US" sz="1000" dirty="0">
                          <a:solidFill>
                            <a:schemeClr val="bg1"/>
                          </a:solidFill>
                        </a:rPr>
                        <a:t>1 Point</a:t>
                      </a:r>
                    </a:p>
                  </a:txBody>
                  <a:tcPr anchor="ctr">
                    <a:solidFill>
                      <a:schemeClr val="tx1"/>
                    </a:solidFill>
                  </a:tcPr>
                </a:tc>
                <a:tc>
                  <a:txBody>
                    <a:bodyPr/>
                    <a:lstStyle/>
                    <a:p>
                      <a:pPr algn="ctr"/>
                      <a:r>
                        <a:rPr lang="en-US" sz="1000" dirty="0">
                          <a:solidFill>
                            <a:schemeClr val="bg1"/>
                          </a:solidFill>
                        </a:rPr>
                        <a:t>2 Point</a:t>
                      </a:r>
                    </a:p>
                  </a:txBody>
                  <a:tcPr anchor="ctr">
                    <a:solidFill>
                      <a:schemeClr val="tx1"/>
                    </a:solidFill>
                  </a:tcPr>
                </a:tc>
                <a:tc>
                  <a:txBody>
                    <a:bodyPr/>
                    <a:lstStyle/>
                    <a:p>
                      <a:pPr algn="ctr"/>
                      <a:r>
                        <a:rPr lang="en-US" sz="1000" dirty="0">
                          <a:solidFill>
                            <a:schemeClr val="bg1"/>
                          </a:solidFill>
                        </a:rPr>
                        <a:t>3 Points</a:t>
                      </a:r>
                    </a:p>
                  </a:txBody>
                  <a:tcPr anchor="ctr">
                    <a:solidFill>
                      <a:schemeClr val="tx1"/>
                    </a:solidFill>
                  </a:tcPr>
                </a:tc>
                <a:tc>
                  <a:txBody>
                    <a:bodyPr/>
                    <a:lstStyle/>
                    <a:p>
                      <a:pPr algn="ctr"/>
                      <a:r>
                        <a:rPr lang="en-US" sz="1000" dirty="0">
                          <a:solidFill>
                            <a:schemeClr val="bg1"/>
                          </a:solidFill>
                        </a:rPr>
                        <a:t>4 Points</a:t>
                      </a:r>
                    </a:p>
                  </a:txBody>
                  <a:tcPr anchor="ctr">
                    <a:solidFill>
                      <a:schemeClr val="tx1"/>
                    </a:solidFill>
                  </a:tcPr>
                </a:tc>
                <a:tc>
                  <a:txBody>
                    <a:bodyPr/>
                    <a:lstStyle/>
                    <a:p>
                      <a:pPr algn="ctr"/>
                      <a:r>
                        <a:rPr lang="en-US" sz="1000" dirty="0">
                          <a:solidFill>
                            <a:schemeClr val="bg1"/>
                          </a:solidFill>
                        </a:rPr>
                        <a:t>5 Points</a:t>
                      </a:r>
                    </a:p>
                  </a:txBody>
                  <a:tcPr anchor="ctr">
                    <a:solidFill>
                      <a:schemeClr val="tx1"/>
                    </a:solidFill>
                  </a:tcPr>
                </a:tc>
                <a:extLst>
                  <a:ext uri="{0D108BD9-81ED-4DB2-BD59-A6C34878D82A}">
                    <a16:rowId xmlns:a16="http://schemas.microsoft.com/office/drawing/2014/main" val="601548483"/>
                  </a:ext>
                </a:extLst>
              </a:tr>
              <a:tr h="246888">
                <a:tc>
                  <a:txBody>
                    <a:bodyPr/>
                    <a:lstStyle/>
                    <a:p>
                      <a:r>
                        <a:rPr lang="en-US" sz="1000" dirty="0"/>
                        <a:t>Non-ADA Compliant *</a:t>
                      </a:r>
                    </a:p>
                  </a:txBody>
                  <a:tcPr anchor="ctr"/>
                </a:tc>
                <a:tc>
                  <a:txBody>
                    <a:bodyPr/>
                    <a:lstStyle/>
                    <a:p>
                      <a:pPr algn="ctr"/>
                      <a:r>
                        <a:rPr lang="en-US" sz="1000" dirty="0"/>
                        <a:t>-</a:t>
                      </a:r>
                    </a:p>
                  </a:txBody>
                  <a:tcPr anchor="ctr"/>
                </a:tc>
                <a:tc>
                  <a:txBody>
                    <a:bodyPr/>
                    <a:lstStyle/>
                    <a:p>
                      <a:pPr algn="ctr"/>
                      <a:r>
                        <a:rPr lang="en-US" sz="1000" dirty="0"/>
                        <a:t>-</a:t>
                      </a:r>
                    </a:p>
                  </a:txBody>
                  <a:tcPr anchor="ctr"/>
                </a:tc>
                <a:tc>
                  <a:txBody>
                    <a:bodyPr/>
                    <a:lstStyle/>
                    <a:p>
                      <a:pPr algn="ctr"/>
                      <a:r>
                        <a:rPr lang="en-US" sz="1000" dirty="0"/>
                        <a:t>-</a:t>
                      </a:r>
                    </a:p>
                  </a:txBody>
                  <a:tcPr anchor="ctr"/>
                </a:tc>
                <a:tc>
                  <a:txBody>
                    <a:bodyPr/>
                    <a:lstStyle/>
                    <a:p>
                      <a:pPr algn="ctr"/>
                      <a:r>
                        <a:rPr lang="en-US" sz="1000" dirty="0"/>
                        <a:t>-</a:t>
                      </a:r>
                    </a:p>
                  </a:txBody>
                  <a:tcPr anchor="ctr"/>
                </a:tc>
                <a:tc>
                  <a:txBody>
                    <a:bodyPr/>
                    <a:lstStyle/>
                    <a:p>
                      <a:pPr algn="ctr"/>
                      <a:r>
                        <a:rPr lang="en-US" sz="1000" dirty="0"/>
                        <a:t>Yes</a:t>
                      </a:r>
                    </a:p>
                  </a:txBody>
                  <a:tcPr anchor="ctr"/>
                </a:tc>
                <a:extLst>
                  <a:ext uri="{0D108BD9-81ED-4DB2-BD59-A6C34878D82A}">
                    <a16:rowId xmlns:a16="http://schemas.microsoft.com/office/drawing/2014/main" val="4229995502"/>
                  </a:ext>
                </a:extLst>
              </a:tr>
              <a:tr h="246888">
                <a:tc>
                  <a:txBody>
                    <a:bodyPr/>
                    <a:lstStyle/>
                    <a:p>
                      <a:r>
                        <a:rPr lang="en-US" sz="1000" dirty="0"/>
                        <a:t>Total Stop Activity (TSA) – Average Daily Weekday **</a:t>
                      </a:r>
                    </a:p>
                  </a:txBody>
                  <a:tcPr anchor="ctr"/>
                </a:tc>
                <a:tc>
                  <a:txBody>
                    <a:bodyPr/>
                    <a:lstStyle/>
                    <a:p>
                      <a:pPr algn="ctr"/>
                      <a:r>
                        <a:rPr lang="en-US" sz="1000" dirty="0"/>
                        <a:t>1 to 19</a:t>
                      </a:r>
                    </a:p>
                  </a:txBody>
                  <a:tcPr anchor="ctr"/>
                </a:tc>
                <a:tc>
                  <a:txBody>
                    <a:bodyPr/>
                    <a:lstStyle/>
                    <a:p>
                      <a:pPr algn="ctr"/>
                      <a:r>
                        <a:rPr lang="en-US" sz="1000" dirty="0"/>
                        <a:t>20 to 39</a:t>
                      </a:r>
                    </a:p>
                  </a:txBody>
                  <a:tcPr anchor="ctr"/>
                </a:tc>
                <a:tc>
                  <a:txBody>
                    <a:bodyPr/>
                    <a:lstStyle/>
                    <a:p>
                      <a:pPr algn="ctr"/>
                      <a:r>
                        <a:rPr lang="en-US" sz="1000" dirty="0"/>
                        <a:t>40 to 59</a:t>
                      </a:r>
                    </a:p>
                  </a:txBody>
                  <a:tcPr anchor="ctr"/>
                </a:tc>
                <a:tc>
                  <a:txBody>
                    <a:bodyPr/>
                    <a:lstStyle/>
                    <a:p>
                      <a:pPr algn="ctr"/>
                      <a:r>
                        <a:rPr lang="en-US" sz="1000" dirty="0"/>
                        <a:t>60 to 70</a:t>
                      </a:r>
                    </a:p>
                  </a:txBody>
                  <a:tcPr anchor="ctr"/>
                </a:tc>
                <a:tc>
                  <a:txBody>
                    <a:bodyPr/>
                    <a:lstStyle/>
                    <a:p>
                      <a:pPr algn="ctr"/>
                      <a:r>
                        <a:rPr lang="en-US" sz="1000" dirty="0"/>
                        <a:t>80+</a:t>
                      </a:r>
                    </a:p>
                  </a:txBody>
                  <a:tcPr anchor="ctr"/>
                </a:tc>
                <a:extLst>
                  <a:ext uri="{0D108BD9-81ED-4DB2-BD59-A6C34878D82A}">
                    <a16:rowId xmlns:a16="http://schemas.microsoft.com/office/drawing/2014/main" val="2150757430"/>
                  </a:ext>
                </a:extLst>
              </a:tr>
              <a:tr h="246888">
                <a:tc>
                  <a:txBody>
                    <a:bodyPr/>
                    <a:lstStyle/>
                    <a:p>
                      <a:r>
                        <a:rPr lang="en-US" sz="1000" dirty="0"/>
                        <a:t>Total Annual Bus Ramp Deployments</a:t>
                      </a:r>
                    </a:p>
                  </a:txBody>
                  <a:tcPr anchor="ctr"/>
                </a:tc>
                <a:tc>
                  <a:txBody>
                    <a:bodyPr/>
                    <a:lstStyle/>
                    <a:p>
                      <a:pPr algn="ctr"/>
                      <a:r>
                        <a:rPr lang="en-US" sz="1000" dirty="0"/>
                        <a:t>1 to 49</a:t>
                      </a:r>
                    </a:p>
                  </a:txBody>
                  <a:tcPr anchor="ctr"/>
                </a:tc>
                <a:tc>
                  <a:txBody>
                    <a:bodyPr/>
                    <a:lstStyle/>
                    <a:p>
                      <a:pPr algn="ctr"/>
                      <a:r>
                        <a:rPr lang="en-US" sz="1000" dirty="0"/>
                        <a:t>50 to 99</a:t>
                      </a:r>
                    </a:p>
                  </a:txBody>
                  <a:tcPr anchor="ctr"/>
                </a:tc>
                <a:tc>
                  <a:txBody>
                    <a:bodyPr/>
                    <a:lstStyle/>
                    <a:p>
                      <a:pPr algn="ctr"/>
                      <a:r>
                        <a:rPr lang="en-US" sz="1000" dirty="0"/>
                        <a:t>100-149</a:t>
                      </a:r>
                    </a:p>
                  </a:txBody>
                  <a:tcPr anchor="ctr"/>
                </a:tc>
                <a:tc>
                  <a:txBody>
                    <a:bodyPr/>
                    <a:lstStyle/>
                    <a:p>
                      <a:pPr algn="ctr"/>
                      <a:r>
                        <a:rPr lang="en-US" sz="1000" dirty="0"/>
                        <a:t>150-199</a:t>
                      </a:r>
                    </a:p>
                  </a:txBody>
                  <a:tcPr anchor="ctr"/>
                </a:tc>
                <a:tc>
                  <a:txBody>
                    <a:bodyPr/>
                    <a:lstStyle/>
                    <a:p>
                      <a:pPr algn="ctr"/>
                      <a:r>
                        <a:rPr lang="en-US" sz="1000" dirty="0"/>
                        <a:t>200+</a:t>
                      </a:r>
                    </a:p>
                  </a:txBody>
                  <a:tcPr anchor="ctr"/>
                </a:tc>
                <a:extLst>
                  <a:ext uri="{0D108BD9-81ED-4DB2-BD59-A6C34878D82A}">
                    <a16:rowId xmlns:a16="http://schemas.microsoft.com/office/drawing/2014/main" val="1997016302"/>
                  </a:ext>
                </a:extLst>
              </a:tr>
              <a:tr h="246888">
                <a:tc gridSpan="6">
                  <a:txBody>
                    <a:bodyPr/>
                    <a:lstStyle/>
                    <a:p>
                      <a:r>
                        <a:rPr lang="en-US" sz="1000" dirty="0"/>
                        <a:t>Transfer Point ***</a:t>
                      </a:r>
                    </a:p>
                  </a:txBody>
                  <a:tcPr anchor="ctr">
                    <a:solidFill>
                      <a:schemeClr val="bg1">
                        <a:lumMod val="85000"/>
                      </a:schemeClr>
                    </a:solidFill>
                  </a:tcPr>
                </a:tc>
                <a:tc hMerge="1">
                  <a:txBody>
                    <a:bodyPr/>
                    <a:lstStyle/>
                    <a:p>
                      <a:endParaRPr lang="en-US" sz="120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527598705"/>
                  </a:ext>
                </a:extLst>
              </a:tr>
              <a:tr h="246888">
                <a:tc>
                  <a:txBody>
                    <a:bodyPr/>
                    <a:lstStyle/>
                    <a:p>
                      <a:pPr algn="r"/>
                      <a:r>
                        <a:rPr lang="en-US" sz="1000" dirty="0"/>
                        <a:t>Equal to or Greater than 30 min. freq.</a:t>
                      </a:r>
                    </a:p>
                  </a:txBody>
                  <a:tcPr anchor="ctr"/>
                </a:tc>
                <a:tc>
                  <a:txBody>
                    <a:bodyPr/>
                    <a:lstStyle/>
                    <a:p>
                      <a:pPr algn="ctr"/>
                      <a:r>
                        <a:rPr lang="en-US" sz="1000" dirty="0"/>
                        <a:t>1 Route</a:t>
                      </a:r>
                    </a:p>
                  </a:txBody>
                  <a:tcPr anchor="ctr"/>
                </a:tc>
                <a:tc>
                  <a:txBody>
                    <a:bodyPr/>
                    <a:lstStyle/>
                    <a:p>
                      <a:pPr algn="ctr"/>
                      <a:r>
                        <a:rPr lang="en-US" sz="1000" dirty="0"/>
                        <a:t>2 Routes</a:t>
                      </a:r>
                    </a:p>
                  </a:txBody>
                  <a:tcPr anchor="ctr"/>
                </a:tc>
                <a:tc>
                  <a:txBody>
                    <a:bodyPr/>
                    <a:lstStyle/>
                    <a:p>
                      <a:pPr algn="ctr"/>
                      <a:r>
                        <a:rPr lang="en-US" sz="1000" dirty="0"/>
                        <a:t>3 Routes</a:t>
                      </a:r>
                    </a:p>
                  </a:txBody>
                  <a:tcPr anchor="ctr"/>
                </a:tc>
                <a:tc>
                  <a:txBody>
                    <a:bodyPr/>
                    <a:lstStyle/>
                    <a:p>
                      <a:pPr algn="ctr"/>
                      <a:r>
                        <a:rPr lang="en-US" sz="1000" dirty="0"/>
                        <a:t>4 Routes</a:t>
                      </a:r>
                    </a:p>
                  </a:txBody>
                  <a:tcPr anchor="ctr"/>
                </a:tc>
                <a:tc>
                  <a:txBody>
                    <a:bodyPr/>
                    <a:lstStyle/>
                    <a:p>
                      <a:pPr algn="ctr"/>
                      <a:r>
                        <a:rPr lang="en-US" sz="1000"/>
                        <a:t>5+ Routes</a:t>
                      </a:r>
                      <a:endParaRPr lang="en-US" sz="1000" dirty="0"/>
                    </a:p>
                  </a:txBody>
                  <a:tcPr anchor="ctr"/>
                </a:tc>
                <a:extLst>
                  <a:ext uri="{0D108BD9-81ED-4DB2-BD59-A6C34878D82A}">
                    <a16:rowId xmlns:a16="http://schemas.microsoft.com/office/drawing/2014/main" val="2966500253"/>
                  </a:ext>
                </a:extLst>
              </a:tr>
              <a:tr h="246888">
                <a:tc>
                  <a:txBody>
                    <a:bodyPr/>
                    <a:lstStyle/>
                    <a:p>
                      <a:pPr algn="r"/>
                      <a:r>
                        <a:rPr lang="en-US" sz="1000" dirty="0"/>
                        <a:t>Less than 20 min freq.</a:t>
                      </a:r>
                    </a:p>
                  </a:txBody>
                  <a:tcPr anchor="ctr"/>
                </a:tc>
                <a:tc>
                  <a:txBody>
                    <a:bodyPr/>
                    <a:lstStyle/>
                    <a:p>
                      <a:pPr algn="ctr"/>
                      <a:r>
                        <a:rPr lang="en-US" sz="1000" dirty="0"/>
                        <a:t>1 Route</a:t>
                      </a:r>
                    </a:p>
                  </a:txBody>
                  <a:tcPr anchor="ctr"/>
                </a:tc>
                <a:tc>
                  <a:txBody>
                    <a:bodyPr/>
                    <a:lstStyle/>
                    <a:p>
                      <a:pPr algn="ctr"/>
                      <a:r>
                        <a:rPr lang="en-US" sz="1000" dirty="0"/>
                        <a:t>2 Routes</a:t>
                      </a:r>
                    </a:p>
                  </a:txBody>
                  <a:tcPr anchor="ctr"/>
                </a:tc>
                <a:tc>
                  <a:txBody>
                    <a:bodyPr/>
                    <a:lstStyle/>
                    <a:p>
                      <a:pPr algn="ctr"/>
                      <a:r>
                        <a:rPr lang="en-US" sz="1000" dirty="0"/>
                        <a:t>3 Routes</a:t>
                      </a:r>
                    </a:p>
                  </a:txBody>
                  <a:tcPr anchor="ctr"/>
                </a:tc>
                <a:tc>
                  <a:txBody>
                    <a:bodyPr/>
                    <a:lstStyle/>
                    <a:p>
                      <a:pPr algn="ctr"/>
                      <a:r>
                        <a:rPr lang="en-US" sz="1000" dirty="0"/>
                        <a:t>4 Routes</a:t>
                      </a:r>
                    </a:p>
                  </a:txBody>
                  <a:tcPr anchor="ctr"/>
                </a:tc>
                <a:tc>
                  <a:txBody>
                    <a:bodyPr/>
                    <a:lstStyle/>
                    <a:p>
                      <a:pPr algn="ctr"/>
                      <a:r>
                        <a:rPr lang="en-US" sz="1000" dirty="0"/>
                        <a:t>5+ Routes</a:t>
                      </a:r>
                    </a:p>
                  </a:txBody>
                  <a:tcPr anchor="ctr"/>
                </a:tc>
                <a:extLst>
                  <a:ext uri="{0D108BD9-81ED-4DB2-BD59-A6C34878D82A}">
                    <a16:rowId xmlns:a16="http://schemas.microsoft.com/office/drawing/2014/main" val="1445008668"/>
                  </a:ext>
                </a:extLst>
              </a:tr>
              <a:tr h="246888">
                <a:tc>
                  <a:txBody>
                    <a:bodyPr/>
                    <a:lstStyle/>
                    <a:p>
                      <a:pPr algn="r"/>
                      <a:r>
                        <a:rPr lang="en-US" sz="1000" dirty="0"/>
                        <a:t>Serves Title VI Community</a:t>
                      </a:r>
                    </a:p>
                  </a:txBody>
                  <a:tcPr anchor="ctr"/>
                </a:tc>
                <a:tc>
                  <a:txBody>
                    <a:bodyPr/>
                    <a:lstStyle/>
                    <a:p>
                      <a:pPr algn="ctr"/>
                      <a:r>
                        <a:rPr lang="en-US" sz="1000" dirty="0"/>
                        <a:t>Title VI Route/ Area</a:t>
                      </a:r>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extLst>
                  <a:ext uri="{0D108BD9-81ED-4DB2-BD59-A6C34878D82A}">
                    <a16:rowId xmlns:a16="http://schemas.microsoft.com/office/drawing/2014/main" val="2631074458"/>
                  </a:ext>
                </a:extLst>
              </a:tr>
              <a:tr h="246888">
                <a:tc gridSpan="6">
                  <a:txBody>
                    <a:bodyPr/>
                    <a:lstStyle/>
                    <a:p>
                      <a:r>
                        <a:rPr lang="en-US" sz="1000" dirty="0"/>
                        <a:t>Safety</a:t>
                      </a:r>
                    </a:p>
                  </a:txBody>
                  <a:tcPr anchor="ctr">
                    <a:solidFill>
                      <a:schemeClr val="bg1">
                        <a:lumMod val="85000"/>
                      </a:schemeClr>
                    </a:solidFill>
                  </a:tcPr>
                </a:tc>
                <a:tc hMerge="1">
                  <a:txBody>
                    <a:bodyPr/>
                    <a:lstStyle/>
                    <a:p>
                      <a:endParaRPr lang="en-US" sz="120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2172238498"/>
                  </a:ext>
                </a:extLst>
              </a:tr>
              <a:tr h="246888">
                <a:tc>
                  <a:txBody>
                    <a:bodyPr/>
                    <a:lstStyle/>
                    <a:p>
                      <a:pPr algn="r"/>
                      <a:r>
                        <a:rPr lang="en-US" sz="1000" dirty="0"/>
                        <a:t>Intersection</a:t>
                      </a:r>
                    </a:p>
                  </a:txBody>
                  <a:tcPr anchor="ctr"/>
                </a:tc>
                <a:tc rowSpan="5">
                  <a:txBody>
                    <a:bodyPr/>
                    <a:lstStyle/>
                    <a:p>
                      <a:pPr algn="ctr"/>
                      <a:r>
                        <a:rPr lang="en-US" sz="1000" dirty="0"/>
                        <a:t>1 of 5 Elements</a:t>
                      </a:r>
                    </a:p>
                  </a:txBody>
                  <a:tcPr anchor="ctr"/>
                </a:tc>
                <a:tc rowSpan="5">
                  <a:txBody>
                    <a:bodyPr/>
                    <a:lstStyle/>
                    <a:p>
                      <a:pPr algn="ctr"/>
                      <a:r>
                        <a:rPr lang="en-US" sz="1000" dirty="0"/>
                        <a:t>2 of 5 Elements</a:t>
                      </a:r>
                    </a:p>
                  </a:txBody>
                  <a:tcPr anchor="ctr"/>
                </a:tc>
                <a:tc rowSpan="5">
                  <a:txBody>
                    <a:bodyPr/>
                    <a:lstStyle/>
                    <a:p>
                      <a:pPr algn="ctr"/>
                      <a:r>
                        <a:rPr lang="en-US" sz="1000" dirty="0"/>
                        <a:t>3 of 5 Elements</a:t>
                      </a:r>
                    </a:p>
                  </a:txBody>
                  <a:tcPr anchor="ctr"/>
                </a:tc>
                <a:tc rowSpan="5">
                  <a:txBody>
                    <a:bodyPr/>
                    <a:lstStyle/>
                    <a:p>
                      <a:pPr algn="ctr"/>
                      <a:r>
                        <a:rPr lang="en-US" sz="1000" dirty="0"/>
                        <a:t>4 of 5 Elements</a:t>
                      </a:r>
                    </a:p>
                  </a:txBody>
                  <a:tcPr anchor="ctr"/>
                </a:tc>
                <a:tc rowSpan="5">
                  <a:txBody>
                    <a:bodyPr/>
                    <a:lstStyle/>
                    <a:p>
                      <a:pPr algn="ctr"/>
                      <a:r>
                        <a:rPr lang="en-US" sz="1000" dirty="0"/>
                        <a:t>5 of 5 Elements</a:t>
                      </a:r>
                    </a:p>
                  </a:txBody>
                  <a:tcPr anchor="ctr"/>
                </a:tc>
                <a:extLst>
                  <a:ext uri="{0D108BD9-81ED-4DB2-BD59-A6C34878D82A}">
                    <a16:rowId xmlns:a16="http://schemas.microsoft.com/office/drawing/2014/main" val="2564672714"/>
                  </a:ext>
                </a:extLst>
              </a:tr>
              <a:tr h="246888">
                <a:tc>
                  <a:txBody>
                    <a:bodyPr/>
                    <a:lstStyle/>
                    <a:p>
                      <a:pPr algn="r"/>
                      <a:r>
                        <a:rPr lang="en-US" sz="1000" dirty="0"/>
                        <a:t>Parking Allowed</a:t>
                      </a:r>
                    </a:p>
                  </a:txBody>
                  <a:tcPr anchor="ctr"/>
                </a:tc>
                <a:tc vMerge="1">
                  <a:txBody>
                    <a:bodyPr/>
                    <a:lstStyle/>
                    <a:p>
                      <a:endParaRPr lang="en-US" sz="1200" dirty="0"/>
                    </a:p>
                  </a:txBody>
                  <a:tcPr/>
                </a:tc>
                <a:tc vMerge="1">
                  <a:txBody>
                    <a:bodyPr/>
                    <a:lstStyle/>
                    <a:p>
                      <a:endParaRPr lang="en-US" sz="1200" dirty="0"/>
                    </a:p>
                  </a:txBody>
                  <a:tcPr/>
                </a:tc>
                <a:tc vMerge="1">
                  <a:txBody>
                    <a:bodyPr/>
                    <a:lstStyle/>
                    <a:p>
                      <a:endParaRPr lang="en-US" sz="1200"/>
                    </a:p>
                  </a:txBody>
                  <a:tcPr/>
                </a:tc>
                <a:tc vMerge="1">
                  <a:txBody>
                    <a:bodyPr/>
                    <a:lstStyle/>
                    <a:p>
                      <a:endParaRPr lang="en-US" sz="1200"/>
                    </a:p>
                  </a:txBody>
                  <a:tcPr/>
                </a:tc>
                <a:tc vMerge="1">
                  <a:txBody>
                    <a:bodyPr/>
                    <a:lstStyle/>
                    <a:p>
                      <a:endParaRPr lang="en-US"/>
                    </a:p>
                  </a:txBody>
                  <a:tcPr/>
                </a:tc>
                <a:extLst>
                  <a:ext uri="{0D108BD9-81ED-4DB2-BD59-A6C34878D82A}">
                    <a16:rowId xmlns:a16="http://schemas.microsoft.com/office/drawing/2014/main" val="1673491065"/>
                  </a:ext>
                </a:extLst>
              </a:tr>
              <a:tr h="246888">
                <a:tc>
                  <a:txBody>
                    <a:bodyPr/>
                    <a:lstStyle/>
                    <a:p>
                      <a:pPr algn="r"/>
                      <a:r>
                        <a:rPr lang="en-US" sz="1000" dirty="0"/>
                        <a:t>Obstacle(s) Present</a:t>
                      </a:r>
                    </a:p>
                  </a:txBody>
                  <a:tcPr anchor="ct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c vMerge="1">
                  <a:txBody>
                    <a:bodyPr/>
                    <a:lstStyle/>
                    <a:p>
                      <a:endParaRPr lang="en-US"/>
                    </a:p>
                  </a:txBody>
                  <a:tcPr/>
                </a:tc>
                <a:extLst>
                  <a:ext uri="{0D108BD9-81ED-4DB2-BD59-A6C34878D82A}">
                    <a16:rowId xmlns:a16="http://schemas.microsoft.com/office/drawing/2014/main" val="3818005271"/>
                  </a:ext>
                </a:extLst>
              </a:tr>
              <a:tr h="246888">
                <a:tc>
                  <a:txBody>
                    <a:bodyPr/>
                    <a:lstStyle/>
                    <a:p>
                      <a:pPr algn="r"/>
                      <a:r>
                        <a:rPr lang="en-US" sz="1000" dirty="0"/>
                        <a:t>No Lighting Present</a:t>
                      </a:r>
                    </a:p>
                  </a:txBody>
                  <a:tcPr anchor="ct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c vMerge="1">
                  <a:txBody>
                    <a:bodyPr/>
                    <a:lstStyle/>
                    <a:p>
                      <a:endParaRPr lang="en-US"/>
                    </a:p>
                  </a:txBody>
                  <a:tcPr/>
                </a:tc>
                <a:extLst>
                  <a:ext uri="{0D108BD9-81ED-4DB2-BD59-A6C34878D82A}">
                    <a16:rowId xmlns:a16="http://schemas.microsoft.com/office/drawing/2014/main" val="1754492698"/>
                  </a:ext>
                </a:extLst>
              </a:tr>
              <a:tr h="246888">
                <a:tc>
                  <a:txBody>
                    <a:bodyPr/>
                    <a:lstStyle/>
                    <a:p>
                      <a:pPr algn="r"/>
                      <a:r>
                        <a:rPr lang="en-US" sz="1000" dirty="0"/>
                        <a:t>Sidewalk Not Level</a:t>
                      </a:r>
                    </a:p>
                  </a:txBody>
                  <a:tcPr anchor="ct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c vMerge="1">
                  <a:txBody>
                    <a:bodyPr/>
                    <a:lstStyle/>
                    <a:p>
                      <a:endParaRPr lang="en-US"/>
                    </a:p>
                  </a:txBody>
                  <a:tcPr/>
                </a:tc>
                <a:extLst>
                  <a:ext uri="{0D108BD9-81ED-4DB2-BD59-A6C34878D82A}">
                    <a16:rowId xmlns:a16="http://schemas.microsoft.com/office/drawing/2014/main" val="3781510649"/>
                  </a:ext>
                </a:extLst>
              </a:tr>
              <a:tr h="246888">
                <a:tc gridSpan="6">
                  <a:txBody>
                    <a:bodyPr/>
                    <a:lstStyle/>
                    <a:p>
                      <a:r>
                        <a:rPr lang="en-US" sz="1000" dirty="0"/>
                        <a:t>Social</a:t>
                      </a:r>
                    </a:p>
                  </a:txBody>
                  <a:tcPr anchor="ctr">
                    <a:solidFill>
                      <a:schemeClr val="bg1">
                        <a:lumMod val="85000"/>
                      </a:schemeClr>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1758142690"/>
                  </a:ext>
                </a:extLst>
              </a:tr>
              <a:tr h="246888">
                <a:tc>
                  <a:txBody>
                    <a:bodyPr/>
                    <a:lstStyle/>
                    <a:p>
                      <a:r>
                        <a:rPr lang="en-US" sz="1000" dirty="0"/>
                        <a:t>Educational Adjacent</a:t>
                      </a:r>
                    </a:p>
                  </a:txBody>
                  <a:tcPr anchor="ctr"/>
                </a:tc>
                <a:tc>
                  <a:txBody>
                    <a:bodyPr/>
                    <a:lstStyle/>
                    <a:p>
                      <a:pPr algn="ctr"/>
                      <a:r>
                        <a:rPr lang="en-US" sz="1000" dirty="0"/>
                        <a:t>Yes</a:t>
                      </a:r>
                    </a:p>
                  </a:txBody>
                  <a:tcPr anchor="ctr"/>
                </a:tc>
                <a:tc>
                  <a:txBody>
                    <a:bodyPr/>
                    <a:lstStyle/>
                    <a:p>
                      <a:endParaRPr lang="en-US" sz="1000" dirty="0"/>
                    </a:p>
                  </a:txBody>
                  <a:tcPr anchor="ctr"/>
                </a:tc>
                <a:tc>
                  <a:txBody>
                    <a:bodyPr/>
                    <a:lstStyle/>
                    <a:p>
                      <a:endParaRPr lang="en-US" sz="1000" dirty="0"/>
                    </a:p>
                  </a:txBody>
                  <a:tcPr anchor="ctr"/>
                </a:tc>
                <a:tc>
                  <a:txBody>
                    <a:bodyPr/>
                    <a:lstStyle/>
                    <a:p>
                      <a:endParaRPr lang="en-US" sz="1000" dirty="0"/>
                    </a:p>
                  </a:txBody>
                  <a:tcPr anchor="ctr"/>
                </a:tc>
                <a:tc>
                  <a:txBody>
                    <a:bodyPr/>
                    <a:lstStyle/>
                    <a:p>
                      <a:endParaRPr lang="en-US" sz="1000" dirty="0"/>
                    </a:p>
                  </a:txBody>
                  <a:tcPr anchor="ctr"/>
                </a:tc>
                <a:extLst>
                  <a:ext uri="{0D108BD9-81ED-4DB2-BD59-A6C34878D82A}">
                    <a16:rowId xmlns:a16="http://schemas.microsoft.com/office/drawing/2014/main" val="3410799360"/>
                  </a:ext>
                </a:extLst>
              </a:tr>
              <a:tr h="246888">
                <a:tc>
                  <a:txBody>
                    <a:bodyPr/>
                    <a:lstStyle/>
                    <a:p>
                      <a:r>
                        <a:rPr lang="en-US" sz="1000" dirty="0"/>
                        <a:t>Library Adjacent</a:t>
                      </a:r>
                    </a:p>
                  </a:txBody>
                  <a:tcPr anchor="ctr"/>
                </a:tc>
                <a:tc>
                  <a:txBody>
                    <a:bodyPr/>
                    <a:lstStyle/>
                    <a:p>
                      <a:pPr algn="ctr"/>
                      <a:r>
                        <a:rPr lang="en-US" sz="1000" dirty="0"/>
                        <a:t>Yes</a:t>
                      </a:r>
                    </a:p>
                  </a:txBody>
                  <a:tcPr anchor="ctr"/>
                </a:tc>
                <a:tc>
                  <a:txBody>
                    <a:bodyPr/>
                    <a:lstStyle/>
                    <a:p>
                      <a:endParaRPr lang="en-US" sz="1000" dirty="0"/>
                    </a:p>
                  </a:txBody>
                  <a:tcPr anchor="ctr"/>
                </a:tc>
                <a:tc>
                  <a:txBody>
                    <a:bodyPr/>
                    <a:lstStyle/>
                    <a:p>
                      <a:endParaRPr lang="en-US" sz="1000" dirty="0"/>
                    </a:p>
                  </a:txBody>
                  <a:tcPr anchor="ctr"/>
                </a:tc>
                <a:tc>
                  <a:txBody>
                    <a:bodyPr/>
                    <a:lstStyle/>
                    <a:p>
                      <a:endParaRPr lang="en-US" sz="1000" dirty="0"/>
                    </a:p>
                  </a:txBody>
                  <a:tcPr anchor="ctr"/>
                </a:tc>
                <a:tc>
                  <a:txBody>
                    <a:bodyPr/>
                    <a:lstStyle/>
                    <a:p>
                      <a:endParaRPr lang="en-US" sz="1000" dirty="0"/>
                    </a:p>
                  </a:txBody>
                  <a:tcPr anchor="ctr"/>
                </a:tc>
                <a:extLst>
                  <a:ext uri="{0D108BD9-81ED-4DB2-BD59-A6C34878D82A}">
                    <a16:rowId xmlns:a16="http://schemas.microsoft.com/office/drawing/2014/main" val="2285795041"/>
                  </a:ext>
                </a:extLst>
              </a:tr>
            </a:tbl>
          </a:graphicData>
        </a:graphic>
      </p:graphicFrame>
      <p:sp>
        <p:nvSpPr>
          <p:cNvPr id="9" name="TextBox 8">
            <a:extLst>
              <a:ext uri="{FF2B5EF4-FFF2-40B4-BE49-F238E27FC236}">
                <a16:creationId xmlns:a16="http://schemas.microsoft.com/office/drawing/2014/main" id="{64144BE6-F1C6-4582-AAEA-C9F1C4180BFA}"/>
              </a:ext>
            </a:extLst>
          </p:cNvPr>
          <p:cNvSpPr txBox="1"/>
          <p:nvPr/>
        </p:nvSpPr>
        <p:spPr>
          <a:xfrm>
            <a:off x="755437" y="6304002"/>
            <a:ext cx="13258800" cy="553998"/>
          </a:xfrm>
          <a:prstGeom prst="rect">
            <a:avLst/>
          </a:prstGeom>
          <a:noFill/>
        </p:spPr>
        <p:txBody>
          <a:bodyPr wrap="square">
            <a:spAutoFit/>
          </a:bodyPr>
          <a:lstStyle/>
          <a:p>
            <a:r>
              <a:rPr lang="en-US" sz="1000" dirty="0"/>
              <a:t>* Non-ADA compliant bus stop locations automatically receive five (5) points</a:t>
            </a:r>
          </a:p>
          <a:p>
            <a:r>
              <a:rPr lang="en-US" sz="1000" dirty="0"/>
              <a:t>** TSA is calculated using the average weekday ridership taken from the last eight change day periods</a:t>
            </a:r>
          </a:p>
          <a:p>
            <a:r>
              <a:rPr lang="en-US" sz="1000" dirty="0"/>
              <a:t>***  One (1) additional point is assessed each route at a transfer point with 30 minute or less frequency</a:t>
            </a:r>
          </a:p>
        </p:txBody>
      </p:sp>
      <p:sp>
        <p:nvSpPr>
          <p:cNvPr id="11" name="TextBox 10">
            <a:extLst>
              <a:ext uri="{FF2B5EF4-FFF2-40B4-BE49-F238E27FC236}">
                <a16:creationId xmlns:a16="http://schemas.microsoft.com/office/drawing/2014/main" id="{CA6AD129-2AB1-E39B-6A00-8E46DC55F77D}"/>
              </a:ext>
            </a:extLst>
          </p:cNvPr>
          <p:cNvSpPr txBox="1"/>
          <p:nvPr/>
        </p:nvSpPr>
        <p:spPr>
          <a:xfrm>
            <a:off x="2971800" y="5939135"/>
            <a:ext cx="9562640" cy="338554"/>
          </a:xfrm>
          <a:prstGeom prst="rect">
            <a:avLst/>
          </a:prstGeom>
          <a:noFill/>
        </p:spPr>
        <p:txBody>
          <a:bodyPr wrap="square">
            <a:spAutoFit/>
          </a:bodyPr>
          <a:lstStyle/>
          <a:p>
            <a:r>
              <a:rPr lang="en-US" sz="1600" b="1"/>
              <a:t>Figure 17. UTA bus stop scoring matrix</a:t>
            </a:r>
            <a:endParaRPr lang="en-US" sz="1600" b="1" dirty="0"/>
          </a:p>
        </p:txBody>
      </p:sp>
    </p:spTree>
    <p:extLst>
      <p:ext uri="{BB962C8B-B14F-4D97-AF65-F5344CB8AC3E}">
        <p14:creationId xmlns:p14="http://schemas.microsoft.com/office/powerpoint/2010/main" val="2258534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D2E0-723D-4543-9C4E-3301007657E8}"/>
              </a:ext>
            </a:extLst>
          </p:cNvPr>
          <p:cNvSpPr>
            <a:spLocks noGrp="1"/>
          </p:cNvSpPr>
          <p:nvPr>
            <p:ph type="title"/>
          </p:nvPr>
        </p:nvSpPr>
        <p:spPr>
          <a:xfrm>
            <a:off x="609600" y="152400"/>
            <a:ext cx="7543800" cy="487362"/>
          </a:xfrm>
        </p:spPr>
        <p:txBody>
          <a:bodyPr>
            <a:normAutofit fontScale="90000"/>
          </a:bodyPr>
          <a:lstStyle/>
          <a:p>
            <a:r>
              <a:rPr lang="en-US" dirty="0"/>
              <a:t>Lessons from Case Studies: VIA in Texas Prioritization Methods (2)</a:t>
            </a:r>
          </a:p>
        </p:txBody>
      </p:sp>
      <p:graphicFrame>
        <p:nvGraphicFramePr>
          <p:cNvPr id="3" name="Table 4">
            <a:extLst>
              <a:ext uri="{FF2B5EF4-FFF2-40B4-BE49-F238E27FC236}">
                <a16:creationId xmlns:a16="http://schemas.microsoft.com/office/drawing/2014/main" id="{D1E4C271-D926-A51C-92C9-B214460A4D9E}"/>
              </a:ext>
            </a:extLst>
          </p:cNvPr>
          <p:cNvGraphicFramePr>
            <a:graphicFrameLocks noGrp="1"/>
          </p:cNvGraphicFramePr>
          <p:nvPr>
            <p:extLst>
              <p:ext uri="{D42A27DB-BD31-4B8C-83A1-F6EECF244321}">
                <p14:modId xmlns:p14="http://schemas.microsoft.com/office/powerpoint/2010/main" val="886250462"/>
              </p:ext>
            </p:extLst>
          </p:nvPr>
        </p:nvGraphicFramePr>
        <p:xfrm>
          <a:off x="1143000" y="1201420"/>
          <a:ext cx="7315200" cy="44297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27067260"/>
                    </a:ext>
                  </a:extLst>
                </a:gridCol>
                <a:gridCol w="2438400">
                  <a:extLst>
                    <a:ext uri="{9D8B030D-6E8A-4147-A177-3AD203B41FA5}">
                      <a16:colId xmlns:a16="http://schemas.microsoft.com/office/drawing/2014/main" val="2782829251"/>
                    </a:ext>
                  </a:extLst>
                </a:gridCol>
                <a:gridCol w="2438400">
                  <a:extLst>
                    <a:ext uri="{9D8B030D-6E8A-4147-A177-3AD203B41FA5}">
                      <a16:colId xmlns:a16="http://schemas.microsoft.com/office/drawing/2014/main" val="3117028402"/>
                    </a:ext>
                  </a:extLst>
                </a:gridCol>
              </a:tblGrid>
              <a:tr h="370840">
                <a:tc>
                  <a:txBody>
                    <a:bodyPr/>
                    <a:lstStyle/>
                    <a:p>
                      <a:r>
                        <a:rPr lang="en-US" dirty="0"/>
                        <a:t>Factor</a:t>
                      </a:r>
                    </a:p>
                  </a:txBody>
                  <a:tcPr>
                    <a:solidFill>
                      <a:schemeClr val="accent4">
                        <a:lumMod val="40000"/>
                        <a:lumOff val="60000"/>
                      </a:schemeClr>
                    </a:solidFill>
                  </a:tcPr>
                </a:tc>
                <a:tc>
                  <a:txBody>
                    <a:bodyPr/>
                    <a:lstStyle/>
                    <a:p>
                      <a:r>
                        <a:rPr lang="en-US" dirty="0"/>
                        <a:t>Range</a:t>
                      </a:r>
                    </a:p>
                  </a:txBody>
                  <a:tcPr>
                    <a:solidFill>
                      <a:schemeClr val="accent4">
                        <a:lumMod val="40000"/>
                        <a:lumOff val="60000"/>
                      </a:schemeClr>
                    </a:solidFill>
                  </a:tcPr>
                </a:tc>
                <a:tc>
                  <a:txBody>
                    <a:bodyPr/>
                    <a:lstStyle/>
                    <a:p>
                      <a:r>
                        <a:rPr lang="en-US" dirty="0"/>
                        <a:t>Point Value</a:t>
                      </a:r>
                    </a:p>
                  </a:txBody>
                  <a:tcPr>
                    <a:solidFill>
                      <a:schemeClr val="accent4">
                        <a:lumMod val="40000"/>
                        <a:lumOff val="60000"/>
                      </a:schemeClr>
                    </a:solidFill>
                  </a:tcPr>
                </a:tc>
                <a:extLst>
                  <a:ext uri="{0D108BD9-81ED-4DB2-BD59-A6C34878D82A}">
                    <a16:rowId xmlns:a16="http://schemas.microsoft.com/office/drawing/2014/main" val="178641267"/>
                  </a:ext>
                </a:extLst>
              </a:tr>
              <a:tr h="370840">
                <a:tc>
                  <a:txBody>
                    <a:bodyPr/>
                    <a:lstStyle/>
                    <a:p>
                      <a:pPr algn="l"/>
                      <a:r>
                        <a:rPr lang="en-US" sz="1400" dirty="0"/>
                        <a:t>Average Daily Boarding</a:t>
                      </a:r>
                    </a:p>
                  </a:txBody>
                  <a:tcPr/>
                </a:tc>
                <a:tc>
                  <a:txBody>
                    <a:bodyPr/>
                    <a:lstStyle/>
                    <a:p>
                      <a:pPr algn="l"/>
                      <a:r>
                        <a:rPr lang="en-US" sz="1400" dirty="0"/>
                        <a:t>Not Applicable</a:t>
                      </a:r>
                    </a:p>
                  </a:txBody>
                  <a:tcPr/>
                </a:tc>
                <a:tc>
                  <a:txBody>
                    <a:bodyPr/>
                    <a:lstStyle/>
                    <a:p>
                      <a:pPr algn="l"/>
                      <a:r>
                        <a:rPr lang="en-US" sz="1400" dirty="0"/>
                        <a:t>1</a:t>
                      </a:r>
                    </a:p>
                  </a:txBody>
                  <a:tcPr/>
                </a:tc>
                <a:extLst>
                  <a:ext uri="{0D108BD9-81ED-4DB2-BD59-A6C34878D82A}">
                    <a16:rowId xmlns:a16="http://schemas.microsoft.com/office/drawing/2014/main" val="1360717011"/>
                  </a:ext>
                </a:extLst>
              </a:tr>
              <a:tr h="914400">
                <a:tc>
                  <a:txBody>
                    <a:bodyPr/>
                    <a:lstStyle/>
                    <a:p>
                      <a:pPr algn="l"/>
                      <a:r>
                        <a:rPr lang="en-US" sz="1400" dirty="0"/>
                        <a:t>Average Peak Hour Headway</a:t>
                      </a:r>
                    </a:p>
                  </a:txBody>
                  <a:tcPr/>
                </a:tc>
                <a:tc>
                  <a:txBody>
                    <a:bodyPr/>
                    <a:lstStyle/>
                    <a:p>
                      <a:pPr algn="l"/>
                      <a:r>
                        <a:rPr lang="en-US" sz="1400" dirty="0"/>
                        <a:t>Less than 10 minutes</a:t>
                      </a:r>
                    </a:p>
                    <a:p>
                      <a:pPr algn="l"/>
                      <a:r>
                        <a:rPr lang="en-US" sz="1400" dirty="0"/>
                        <a:t>11-20 minutes</a:t>
                      </a:r>
                    </a:p>
                    <a:p>
                      <a:pPr algn="l"/>
                      <a:r>
                        <a:rPr lang="en-US" sz="1400" dirty="0"/>
                        <a:t>21-30 minutes</a:t>
                      </a:r>
                    </a:p>
                    <a:p>
                      <a:pPr algn="l"/>
                      <a:r>
                        <a:rPr lang="en-US" sz="1400" dirty="0"/>
                        <a:t>More than 30 minutes</a:t>
                      </a:r>
                    </a:p>
                  </a:txBody>
                  <a:tcPr/>
                </a:tc>
                <a:tc>
                  <a:txBody>
                    <a:bodyPr/>
                    <a:lstStyle/>
                    <a:p>
                      <a:pPr algn="l"/>
                      <a:r>
                        <a:rPr lang="en-US" sz="1400" dirty="0"/>
                        <a:t>0</a:t>
                      </a:r>
                    </a:p>
                    <a:p>
                      <a:pPr algn="l"/>
                      <a:r>
                        <a:rPr lang="en-US" sz="1400" dirty="0"/>
                        <a:t>1</a:t>
                      </a:r>
                    </a:p>
                    <a:p>
                      <a:pPr algn="l"/>
                      <a:r>
                        <a:rPr lang="en-US" sz="1400" dirty="0"/>
                        <a:t>3</a:t>
                      </a:r>
                    </a:p>
                    <a:p>
                      <a:pPr algn="l"/>
                      <a:r>
                        <a:rPr lang="en-US" sz="1400" dirty="0"/>
                        <a:t>5</a:t>
                      </a:r>
                    </a:p>
                  </a:txBody>
                  <a:tcPr/>
                </a:tc>
                <a:extLst>
                  <a:ext uri="{0D108BD9-81ED-4DB2-BD59-A6C34878D82A}">
                    <a16:rowId xmlns:a16="http://schemas.microsoft.com/office/drawing/2014/main" val="828130872"/>
                  </a:ext>
                </a:extLst>
              </a:tr>
              <a:tr h="457200">
                <a:tc>
                  <a:txBody>
                    <a:bodyPr/>
                    <a:lstStyle/>
                    <a:p>
                      <a:pPr algn="l"/>
                      <a:r>
                        <a:rPr lang="en-US" sz="1400" dirty="0"/>
                        <a:t>Additional Number of Routes at Stop</a:t>
                      </a:r>
                    </a:p>
                  </a:txBody>
                  <a:tcPr/>
                </a:tc>
                <a:tc>
                  <a:txBody>
                    <a:bodyPr/>
                    <a:lstStyle/>
                    <a:p>
                      <a:pPr algn="l"/>
                      <a:r>
                        <a:rPr lang="en-US" sz="1400" dirty="0"/>
                        <a:t>1</a:t>
                      </a:r>
                    </a:p>
                    <a:p>
                      <a:pPr algn="l"/>
                      <a:r>
                        <a:rPr lang="en-US" sz="1400" dirty="0"/>
                        <a:t>2</a:t>
                      </a:r>
                    </a:p>
                    <a:p>
                      <a:pPr algn="l"/>
                      <a:r>
                        <a:rPr lang="en-US" sz="1400" dirty="0"/>
                        <a:t>More than 2</a:t>
                      </a:r>
                    </a:p>
                  </a:txBody>
                  <a:tcPr/>
                </a:tc>
                <a:tc>
                  <a:txBody>
                    <a:bodyPr/>
                    <a:lstStyle/>
                    <a:p>
                      <a:pPr algn="l"/>
                      <a:r>
                        <a:rPr lang="en-US" sz="1400" dirty="0"/>
                        <a:t>2</a:t>
                      </a:r>
                    </a:p>
                    <a:p>
                      <a:pPr algn="l"/>
                      <a:r>
                        <a:rPr lang="en-US" sz="1400" dirty="0"/>
                        <a:t>4</a:t>
                      </a:r>
                    </a:p>
                    <a:p>
                      <a:pPr algn="l"/>
                      <a:r>
                        <a:rPr lang="en-US" sz="1400" dirty="0"/>
                        <a:t>6</a:t>
                      </a:r>
                    </a:p>
                  </a:txBody>
                  <a:tcPr/>
                </a:tc>
                <a:extLst>
                  <a:ext uri="{0D108BD9-81ED-4DB2-BD59-A6C34878D82A}">
                    <a16:rowId xmlns:a16="http://schemas.microsoft.com/office/drawing/2014/main" val="2844518668"/>
                  </a:ext>
                </a:extLst>
              </a:tr>
              <a:tr h="370840">
                <a:tc>
                  <a:txBody>
                    <a:bodyPr/>
                    <a:lstStyle/>
                    <a:p>
                      <a:pPr algn="l"/>
                      <a:r>
                        <a:rPr lang="en-US" sz="1400" dirty="0"/>
                        <a:t>Presence of any of the following facilities within 800’ of the stop, add 2 points</a:t>
                      </a:r>
                    </a:p>
                    <a:p>
                      <a:pPr algn="l"/>
                      <a:endParaRPr lang="en-US" sz="1400" dirty="0"/>
                    </a:p>
                    <a:p>
                      <a:pPr algn="l"/>
                      <a:r>
                        <a:rPr lang="en-US" sz="1400" dirty="0"/>
                        <a:t>Medical Facility</a:t>
                      </a:r>
                    </a:p>
                    <a:p>
                      <a:pPr algn="l"/>
                      <a:r>
                        <a:rPr lang="en-US" sz="1400" dirty="0"/>
                        <a:t>Educational Facility</a:t>
                      </a:r>
                    </a:p>
                    <a:p>
                      <a:pPr algn="l"/>
                      <a:r>
                        <a:rPr lang="en-US" sz="1400" dirty="0"/>
                        <a:t>Elderly or Social</a:t>
                      </a:r>
                    </a:p>
                    <a:p>
                      <a:pPr algn="l"/>
                      <a:r>
                        <a:rPr lang="en-US" sz="1400" dirty="0"/>
                        <a:t>Grocery</a:t>
                      </a:r>
                    </a:p>
                    <a:p>
                      <a:pPr algn="l"/>
                      <a:r>
                        <a:rPr lang="en-US" sz="1400" dirty="0"/>
                        <a:t>Multi-family (large) </a:t>
                      </a:r>
                    </a:p>
                  </a:txBody>
                  <a:tcPr/>
                </a:tc>
                <a:tc>
                  <a:txBody>
                    <a:bodyPr/>
                    <a:lstStyle/>
                    <a:p>
                      <a:pPr algn="l"/>
                      <a:r>
                        <a:rPr lang="en-US" sz="1400" dirty="0"/>
                        <a:t>Not Applicable</a:t>
                      </a:r>
                    </a:p>
                  </a:txBody>
                  <a:tcPr/>
                </a:tc>
                <a:tc>
                  <a:txBody>
                    <a:bodyPr/>
                    <a:lstStyle/>
                    <a:p>
                      <a:pPr algn="l"/>
                      <a:r>
                        <a:rPr lang="en-US" sz="1400" dirty="0"/>
                        <a:t>2</a:t>
                      </a:r>
                    </a:p>
                  </a:txBody>
                  <a:tcPr/>
                </a:tc>
                <a:extLst>
                  <a:ext uri="{0D108BD9-81ED-4DB2-BD59-A6C34878D82A}">
                    <a16:rowId xmlns:a16="http://schemas.microsoft.com/office/drawing/2014/main" val="164534081"/>
                  </a:ext>
                </a:extLst>
              </a:tr>
            </a:tbl>
          </a:graphicData>
        </a:graphic>
      </p:graphicFrame>
      <p:sp>
        <p:nvSpPr>
          <p:cNvPr id="6" name="TextBox 5">
            <a:extLst>
              <a:ext uri="{FF2B5EF4-FFF2-40B4-BE49-F238E27FC236}">
                <a16:creationId xmlns:a16="http://schemas.microsoft.com/office/drawing/2014/main" id="{E81CB911-096E-6BE5-E2AA-BBFBF9E160C5}"/>
              </a:ext>
            </a:extLst>
          </p:cNvPr>
          <p:cNvSpPr txBox="1"/>
          <p:nvPr/>
        </p:nvSpPr>
        <p:spPr>
          <a:xfrm>
            <a:off x="609600" y="6619558"/>
            <a:ext cx="8534400" cy="246221"/>
          </a:xfrm>
          <a:prstGeom prst="rect">
            <a:avLst/>
          </a:prstGeom>
          <a:noFill/>
        </p:spPr>
        <p:txBody>
          <a:bodyPr wrap="square">
            <a:spAutoFit/>
          </a:bodyPr>
          <a:lstStyle/>
          <a:p>
            <a:pPr algn="r"/>
            <a:r>
              <a:rPr lang="en-US" sz="1000" dirty="0">
                <a:solidFill>
                  <a:schemeClr val="bg1">
                    <a:lumMod val="50000"/>
                  </a:schemeClr>
                </a:solidFill>
              </a:rPr>
              <a:t>TCRP Synthesis 152 Pg. 70</a:t>
            </a:r>
          </a:p>
        </p:txBody>
      </p:sp>
      <p:sp>
        <p:nvSpPr>
          <p:cNvPr id="8" name="TextBox 7">
            <a:extLst>
              <a:ext uri="{FF2B5EF4-FFF2-40B4-BE49-F238E27FC236}">
                <a16:creationId xmlns:a16="http://schemas.microsoft.com/office/drawing/2014/main" id="{4F9430BC-F7E3-AB29-4324-B9B31ABD6365}"/>
              </a:ext>
            </a:extLst>
          </p:cNvPr>
          <p:cNvSpPr txBox="1"/>
          <p:nvPr/>
        </p:nvSpPr>
        <p:spPr>
          <a:xfrm>
            <a:off x="1143000" y="6057900"/>
            <a:ext cx="8534400" cy="369332"/>
          </a:xfrm>
          <a:prstGeom prst="rect">
            <a:avLst/>
          </a:prstGeom>
          <a:noFill/>
        </p:spPr>
        <p:txBody>
          <a:bodyPr wrap="square">
            <a:spAutoFit/>
          </a:bodyPr>
          <a:lstStyle/>
          <a:p>
            <a:r>
              <a:rPr lang="en-US" b="1" dirty="0"/>
              <a:t>Figure 19. VIA passenger shelter scoring criteria for line service design score.</a:t>
            </a:r>
          </a:p>
        </p:txBody>
      </p:sp>
    </p:spTree>
    <p:extLst>
      <p:ext uri="{BB962C8B-B14F-4D97-AF65-F5344CB8AC3E}">
        <p14:creationId xmlns:p14="http://schemas.microsoft.com/office/powerpoint/2010/main" val="3999277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Conclusions</a:t>
            </a:r>
          </a:p>
        </p:txBody>
      </p:sp>
      <p:sp>
        <p:nvSpPr>
          <p:cNvPr id="3" name="Content Placeholder 2"/>
          <p:cNvSpPr>
            <a:spLocks noGrp="1"/>
          </p:cNvSpPr>
          <p:nvPr>
            <p:ph idx="1"/>
          </p:nvPr>
        </p:nvSpPr>
        <p:spPr>
          <a:xfrm>
            <a:off x="609600" y="1112911"/>
            <a:ext cx="8305800" cy="5486400"/>
          </a:xfrm>
        </p:spPr>
        <p:txBody>
          <a:bodyPr>
            <a:normAutofit fontScale="85000" lnSpcReduction="20000"/>
          </a:bodyPr>
          <a:lstStyle/>
          <a:p>
            <a:r>
              <a:rPr lang="en-US" dirty="0"/>
              <a:t>There are (at least) two approaches to categorizing route types, including:</a:t>
            </a:r>
          </a:p>
          <a:p>
            <a:pPr lvl="1"/>
            <a:r>
              <a:rPr lang="en-US" dirty="0"/>
              <a:t>Approach 1: Radial, Diametrical, Tangential, Circumferential, Loops and Trunks</a:t>
            </a:r>
          </a:p>
          <a:p>
            <a:pPr lvl="1"/>
            <a:r>
              <a:rPr lang="en-US" dirty="0"/>
              <a:t>Approach 2: I, S, U, O</a:t>
            </a:r>
          </a:p>
          <a:p>
            <a:endParaRPr lang="en-US" dirty="0"/>
          </a:p>
          <a:p>
            <a:r>
              <a:rPr lang="en-US" dirty="0"/>
              <a:t>Stop spacing is an important decision. </a:t>
            </a:r>
          </a:p>
          <a:p>
            <a:pPr lvl="1"/>
            <a:r>
              <a:rPr lang="en-US" dirty="0"/>
              <a:t>Stops that spaced too closely slow in-vehicle travel times.</a:t>
            </a:r>
          </a:p>
          <a:p>
            <a:pPr lvl="1"/>
            <a:r>
              <a:rPr lang="en-US" dirty="0"/>
              <a:t>Stops spaced too far apart increase walking (access) times. </a:t>
            </a:r>
          </a:p>
          <a:p>
            <a:pPr lvl="1"/>
            <a:endParaRPr lang="en-US" dirty="0"/>
          </a:p>
          <a:p>
            <a:r>
              <a:rPr lang="en-US" dirty="0"/>
              <a:t>The quality of pedestrian pathways for reaching the bus stop and the amenities at the bus stop produce  measurable differences in transit ridership and customer satisfaction with the transit agency</a:t>
            </a:r>
          </a:p>
          <a:p>
            <a:pPr lvl="1"/>
            <a:endParaRPr lang="en-US" dirty="0"/>
          </a:p>
          <a:p>
            <a:pPr lvl="1"/>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843621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References</a:t>
            </a:r>
          </a:p>
        </p:txBody>
      </p:sp>
      <p:sp>
        <p:nvSpPr>
          <p:cNvPr id="5" name="Content Placeholder 4"/>
          <p:cNvSpPr>
            <a:spLocks noGrp="1"/>
          </p:cNvSpPr>
          <p:nvPr>
            <p:ph idx="1"/>
          </p:nvPr>
        </p:nvSpPr>
        <p:spPr>
          <a:xfrm>
            <a:off x="1066800" y="1600200"/>
            <a:ext cx="7467600" cy="4525963"/>
          </a:xfrm>
        </p:spPr>
        <p:txBody>
          <a:bodyPr>
            <a:normAutofit fontScale="70000" lnSpcReduction="20000"/>
          </a:bodyPr>
          <a:lstStyle/>
          <a:p>
            <a:pPr>
              <a:buNone/>
            </a:pPr>
            <a:r>
              <a:rPr lang="en-US" dirty="0"/>
              <a:t>Materials in this lecture were taken from:</a:t>
            </a:r>
          </a:p>
          <a:p>
            <a:r>
              <a:rPr lang="en-US" dirty="0"/>
              <a:t>TCRP Synthesis 152 (2021): Transit Agency Relationships and Initiatives to Improve Bus Stops and Pedestrian Access</a:t>
            </a:r>
          </a:p>
          <a:p>
            <a:r>
              <a:rPr lang="en-US" dirty="0"/>
              <a:t>Walker, J. (2011). </a:t>
            </a:r>
            <a:r>
              <a:rPr lang="en-US" i="1" dirty="0"/>
              <a:t>Human transit: How clearer thinking about public transit can enrich our communities and our lives</a:t>
            </a:r>
            <a:r>
              <a:rPr lang="en-US" dirty="0"/>
              <a:t>. Island Press.</a:t>
            </a:r>
          </a:p>
          <a:p>
            <a:r>
              <a:rPr lang="en-US" dirty="0" err="1"/>
              <a:t>Vukan</a:t>
            </a:r>
            <a:r>
              <a:rPr lang="en-US" dirty="0"/>
              <a:t> Vuchic, “Urban Transit Operations, Planning and Economics” (2005)</a:t>
            </a:r>
          </a:p>
          <a:p>
            <a:r>
              <a:rPr lang="en-US" dirty="0"/>
              <a:t>Mark Hickman, Fundamentals of Transportation </a:t>
            </a:r>
            <a:r>
              <a:rPr lang="en-US" dirty="0" err="1"/>
              <a:t>wikibook</a:t>
            </a:r>
            <a:r>
              <a:rPr lang="en-US" dirty="0"/>
              <a:t>, “Network Design &amp; Frequency”, </a:t>
            </a:r>
            <a:r>
              <a:rPr lang="en-US" u="sng" dirty="0">
                <a:hlinkClick r:id="rId3"/>
              </a:rPr>
              <a:t>http://en.wikibooks.org/wiki/Fundamentals_of_Transportation/Network_Design_and_Frequency </a:t>
            </a:r>
            <a:endParaRPr lang="en-US" u="sng" dirty="0"/>
          </a:p>
          <a:p>
            <a:r>
              <a:rPr lang="en-US" dirty="0"/>
              <a:t>KAT: </a:t>
            </a:r>
            <a:r>
              <a:rPr lang="en-US" dirty="0">
                <a:hlinkClick r:id="rId4"/>
              </a:rPr>
              <a:t>https://www.katbus.com/148/Schedules-Maps</a:t>
            </a:r>
            <a:br>
              <a:rPr lang="en-US" dirty="0"/>
            </a:br>
            <a:endParaRPr lang="en-US" dirty="0"/>
          </a:p>
          <a:p>
            <a:pPr>
              <a:buNone/>
            </a:pPr>
            <a:endParaRPr lang="en-US" dirty="0"/>
          </a:p>
          <a:p>
            <a:pPr>
              <a:buNone/>
            </a:pPr>
            <a:endParaRPr lang="en-US" dirty="0"/>
          </a:p>
        </p:txBody>
      </p:sp>
    </p:spTree>
    <p:extLst>
      <p:ext uri="{BB962C8B-B14F-4D97-AF65-F5344CB8AC3E}">
        <p14:creationId xmlns:p14="http://schemas.microsoft.com/office/powerpoint/2010/main" val="1901194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transit lines</a:t>
            </a:r>
          </a:p>
        </p:txBody>
      </p:sp>
      <p:sp>
        <p:nvSpPr>
          <p:cNvPr id="5" name="Text Placeholder 4"/>
          <p:cNvSpPr>
            <a:spLocks noGrp="1"/>
          </p:cNvSpPr>
          <p:nvPr>
            <p:ph type="body" idx="1"/>
          </p:nvPr>
        </p:nvSpPr>
        <p:spPr>
          <a:xfrm>
            <a:off x="717316" y="4268788"/>
            <a:ext cx="7772400" cy="1500187"/>
          </a:xfrm>
        </p:spPr>
        <p:txBody>
          <a:bodyPr/>
          <a:lstStyle/>
          <a:p>
            <a:r>
              <a:rPr lang="en-US" dirty="0"/>
              <a:t>Materials adapted from </a:t>
            </a:r>
            <a:r>
              <a:rPr lang="en-US" dirty="0" err="1"/>
              <a:t>Vuchic’s</a:t>
            </a:r>
            <a:r>
              <a:rPr lang="en-US" dirty="0"/>
              <a:t> </a:t>
            </a:r>
            <a:r>
              <a:rPr lang="en-US" i="1" dirty="0"/>
              <a:t>Urban Transit </a:t>
            </a:r>
            <a:r>
              <a:rPr lang="en-US" dirty="0"/>
              <a:t>(2005), Chapter 4 &amp;</a:t>
            </a:r>
          </a:p>
          <a:p>
            <a:r>
              <a:rPr lang="en-US" dirty="0"/>
              <a:t>Walker, Chapter 4 (Lines, Loops and Longing)</a:t>
            </a:r>
          </a:p>
        </p:txBody>
      </p:sp>
    </p:spTree>
    <p:extLst>
      <p:ext uri="{BB962C8B-B14F-4D97-AF65-F5344CB8AC3E}">
        <p14:creationId xmlns:p14="http://schemas.microsoft.com/office/powerpoint/2010/main" val="67028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Transit Lines</a:t>
            </a:r>
          </a:p>
        </p:txBody>
      </p:sp>
      <p:sp>
        <p:nvSpPr>
          <p:cNvPr id="3" name="Content Placeholder 2"/>
          <p:cNvSpPr>
            <a:spLocks noGrp="1"/>
          </p:cNvSpPr>
          <p:nvPr>
            <p:ph idx="1"/>
          </p:nvPr>
        </p:nvSpPr>
        <p:spPr/>
        <p:txBody>
          <a:bodyPr/>
          <a:lstStyle/>
          <a:p>
            <a:pPr marL="514350" indent="-514350">
              <a:buFont typeface="+mj-lt"/>
              <a:buAutoNum type="arabicPeriod"/>
            </a:pPr>
            <a:r>
              <a:rPr lang="en-US" dirty="0"/>
              <a:t>Radial</a:t>
            </a:r>
          </a:p>
          <a:p>
            <a:pPr marL="514350" indent="-514350">
              <a:buFont typeface="+mj-lt"/>
              <a:buAutoNum type="arabicPeriod"/>
            </a:pPr>
            <a:r>
              <a:rPr lang="en-US" dirty="0"/>
              <a:t>Diametrical (through)</a:t>
            </a:r>
          </a:p>
          <a:p>
            <a:pPr marL="514350" indent="-514350">
              <a:buFont typeface="+mj-lt"/>
              <a:buAutoNum type="arabicPeriod"/>
            </a:pPr>
            <a:r>
              <a:rPr lang="en-US" dirty="0"/>
              <a:t>Tangential (crosstown)</a:t>
            </a:r>
          </a:p>
          <a:p>
            <a:pPr marL="514350" indent="-514350">
              <a:buFont typeface="+mj-lt"/>
              <a:buAutoNum type="arabicPeriod"/>
            </a:pPr>
            <a:r>
              <a:rPr lang="en-US" dirty="0"/>
              <a:t>Circumferential (circle)</a:t>
            </a:r>
          </a:p>
          <a:p>
            <a:pPr marL="514350" indent="-514350">
              <a:buFont typeface="+mj-lt"/>
              <a:buAutoNum type="arabicPeriod"/>
            </a:pPr>
            <a:r>
              <a:rPr lang="en-US" dirty="0"/>
              <a:t>Loops</a:t>
            </a:r>
          </a:p>
          <a:p>
            <a:pPr marL="514350" indent="-514350">
              <a:buFont typeface="+mj-lt"/>
              <a:buAutoNum type="arabicPeriod"/>
            </a:pPr>
            <a:r>
              <a:rPr lang="en-US" dirty="0"/>
              <a:t>Trunk lines</a:t>
            </a:r>
          </a:p>
          <a:p>
            <a:pPr lvl="1"/>
            <a:r>
              <a:rPr lang="en-US" dirty="0"/>
              <a:t>with branches</a:t>
            </a:r>
          </a:p>
          <a:p>
            <a:pPr lvl="1"/>
            <a:r>
              <a:rPr lang="en-US" dirty="0"/>
              <a:t>with feeder</a:t>
            </a:r>
          </a:p>
        </p:txBody>
      </p:sp>
    </p:spTree>
    <p:extLst>
      <p:ext uri="{BB962C8B-B14F-4D97-AF65-F5344CB8AC3E}">
        <p14:creationId xmlns:p14="http://schemas.microsoft.com/office/powerpoint/2010/main" val="58346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Radial</a:t>
            </a:r>
          </a:p>
        </p:txBody>
      </p:sp>
      <p:sp>
        <p:nvSpPr>
          <p:cNvPr id="4" name="Content Placeholder 3"/>
          <p:cNvSpPr>
            <a:spLocks noGrp="1"/>
          </p:cNvSpPr>
          <p:nvPr>
            <p:ph sz="half" idx="1"/>
          </p:nvPr>
        </p:nvSpPr>
        <p:spPr>
          <a:xfrm>
            <a:off x="609600" y="1600200"/>
            <a:ext cx="2743200" cy="4525963"/>
          </a:xfrm>
        </p:spPr>
        <p:txBody>
          <a:bodyPr>
            <a:normAutofit/>
          </a:bodyPr>
          <a:lstStyle/>
          <a:p>
            <a:r>
              <a:rPr lang="en-US" dirty="0"/>
              <a:t>One terminus in city center and another outside</a:t>
            </a:r>
          </a:p>
          <a:p>
            <a:endParaRPr lang="en-US" dirty="0"/>
          </a:p>
          <a:p>
            <a:r>
              <a:rPr lang="en-US" dirty="0"/>
              <a:t>Sharp peaking</a:t>
            </a:r>
          </a:p>
          <a:p>
            <a:endParaRPr lang="en-US" dirty="0"/>
          </a:p>
          <a:p>
            <a:r>
              <a:rPr lang="en-US" dirty="0"/>
              <a:t>Can be used with branching</a:t>
            </a:r>
          </a:p>
        </p:txBody>
      </p:sp>
      <p:pic>
        <p:nvPicPr>
          <p:cNvPr id="18434" name="Picture 2" descr="Metro North Railroad Map"/>
          <p:cNvPicPr>
            <a:picLocks noGrp="1" noChangeAspect="1" noChangeArrowheads="1"/>
          </p:cNvPicPr>
          <p:nvPr>
            <p:ph sz="half" idx="2"/>
          </p:nvPr>
        </p:nvPicPr>
        <p:blipFill>
          <a:blip r:embed="rId3" cstate="print"/>
          <a:srcRect/>
          <a:stretch>
            <a:fillRect/>
          </a:stretch>
        </p:blipFill>
        <p:spPr bwMode="auto">
          <a:xfrm>
            <a:off x="3505200" y="1462013"/>
            <a:ext cx="5562600" cy="4937613"/>
          </a:xfrm>
          <a:prstGeom prst="rect">
            <a:avLst/>
          </a:prstGeom>
          <a:noFill/>
        </p:spPr>
      </p:pic>
      <p:sp>
        <p:nvSpPr>
          <p:cNvPr id="3" name="TextBox 2"/>
          <p:cNvSpPr txBox="1"/>
          <p:nvPr/>
        </p:nvSpPr>
        <p:spPr>
          <a:xfrm>
            <a:off x="6342529" y="6618047"/>
            <a:ext cx="2819400" cy="458374"/>
          </a:xfrm>
          <a:prstGeom prst="rect">
            <a:avLst/>
          </a:prstGeom>
        </p:spPr>
        <p:txBody>
          <a:bodyPr vert="horz" wrap="square" lIns="91440" tIns="45720" rIns="91440" bIns="45720" rtlCol="0">
            <a:normAutofit/>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Image source: MTA</a:t>
            </a:r>
          </a:p>
        </p:txBody>
      </p:sp>
    </p:spTree>
    <p:extLst>
      <p:ext uri="{BB962C8B-B14F-4D97-AF65-F5344CB8AC3E}">
        <p14:creationId xmlns:p14="http://schemas.microsoft.com/office/powerpoint/2010/main" val="335867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Diametrical (through)</a:t>
            </a:r>
          </a:p>
        </p:txBody>
      </p:sp>
      <p:sp>
        <p:nvSpPr>
          <p:cNvPr id="4" name="Content Placeholder 3"/>
          <p:cNvSpPr>
            <a:spLocks noGrp="1"/>
          </p:cNvSpPr>
          <p:nvPr>
            <p:ph sz="half" idx="1"/>
          </p:nvPr>
        </p:nvSpPr>
        <p:spPr/>
        <p:txBody>
          <a:bodyPr/>
          <a:lstStyle/>
          <a:p>
            <a:r>
              <a:rPr lang="en-US" dirty="0"/>
              <a:t>Also called </a:t>
            </a:r>
            <a:r>
              <a:rPr lang="en-US" i="1" dirty="0"/>
              <a:t>through</a:t>
            </a:r>
            <a:r>
              <a:rPr lang="en-US" dirty="0"/>
              <a:t> or </a:t>
            </a:r>
            <a:r>
              <a:rPr lang="en-US" i="1" dirty="0"/>
              <a:t>transverse</a:t>
            </a:r>
            <a:r>
              <a:rPr lang="en-US" dirty="0"/>
              <a:t> lines</a:t>
            </a:r>
          </a:p>
          <a:p>
            <a:endParaRPr lang="en-US" dirty="0"/>
          </a:p>
          <a:p>
            <a:r>
              <a:rPr lang="en-US" dirty="0"/>
              <a:t>Connect suburbs on both sides through the city center</a:t>
            </a:r>
          </a:p>
          <a:p>
            <a:endParaRPr lang="en-US" dirty="0"/>
          </a:p>
          <a:p>
            <a:r>
              <a:rPr lang="en-US" dirty="0"/>
              <a:t>Inbound delays propagate</a:t>
            </a:r>
          </a:p>
        </p:txBody>
      </p:sp>
      <p:pic>
        <p:nvPicPr>
          <p:cNvPr id="17410" name="Picture 2" descr="http://www.itsmarta.com/IMAGES/rail/RailMap030210-interactive.jpg"/>
          <p:cNvPicPr>
            <a:picLocks noGrp="1" noChangeAspect="1" noChangeArrowheads="1"/>
          </p:cNvPicPr>
          <p:nvPr>
            <p:ph sz="half" idx="2"/>
          </p:nvPr>
        </p:nvPicPr>
        <p:blipFill>
          <a:blip r:embed="rId3" cstate="print"/>
          <a:srcRect/>
          <a:stretch>
            <a:fillRect/>
          </a:stretch>
        </p:blipFill>
        <p:spPr bwMode="auto">
          <a:xfrm>
            <a:off x="4572001" y="1295401"/>
            <a:ext cx="4017190" cy="4876800"/>
          </a:xfrm>
          <a:prstGeom prst="rect">
            <a:avLst/>
          </a:prstGeom>
          <a:noFill/>
        </p:spPr>
      </p:pic>
      <p:sp>
        <p:nvSpPr>
          <p:cNvPr id="5" name="TextBox 4"/>
          <p:cNvSpPr txBox="1"/>
          <p:nvPr/>
        </p:nvSpPr>
        <p:spPr>
          <a:xfrm>
            <a:off x="6324600" y="6583362"/>
            <a:ext cx="2819400" cy="458374"/>
          </a:xfrm>
          <a:prstGeom prst="rect">
            <a:avLst/>
          </a:prstGeom>
        </p:spPr>
        <p:txBody>
          <a:bodyPr vert="horz" wrap="square" lIns="91440" tIns="45720" rIns="91440" bIns="45720" rtlCol="0">
            <a:normAutofit/>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Image source: MARTA</a:t>
            </a:r>
          </a:p>
        </p:txBody>
      </p:sp>
    </p:spTree>
    <p:extLst>
      <p:ext uri="{BB962C8B-B14F-4D97-AF65-F5344CB8AC3E}">
        <p14:creationId xmlns:p14="http://schemas.microsoft.com/office/powerpoint/2010/main" val="1313875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Tangential (crosstown)</a:t>
            </a:r>
          </a:p>
        </p:txBody>
      </p:sp>
      <p:sp>
        <p:nvSpPr>
          <p:cNvPr id="4" name="Content Placeholder 3"/>
          <p:cNvSpPr>
            <a:spLocks noGrp="1"/>
          </p:cNvSpPr>
          <p:nvPr>
            <p:ph sz="half" idx="1"/>
          </p:nvPr>
        </p:nvSpPr>
        <p:spPr>
          <a:xfrm>
            <a:off x="838200" y="1600200"/>
            <a:ext cx="3733800" cy="4525963"/>
          </a:xfrm>
        </p:spPr>
        <p:txBody>
          <a:bodyPr/>
          <a:lstStyle/>
          <a:p>
            <a:r>
              <a:rPr lang="en-US" dirty="0"/>
              <a:t>Run tangent to city</a:t>
            </a:r>
          </a:p>
          <a:p>
            <a:endParaRPr lang="en-US" dirty="0"/>
          </a:p>
          <a:p>
            <a:r>
              <a:rPr lang="en-US" dirty="0"/>
              <a:t>Common in cities with grid street patterns</a:t>
            </a:r>
          </a:p>
          <a:p>
            <a:endParaRPr lang="en-US" dirty="0"/>
          </a:p>
          <a:p>
            <a:r>
              <a:rPr lang="en-US" dirty="0"/>
              <a:t>Lower &amp; less peaked demand</a:t>
            </a:r>
          </a:p>
        </p:txBody>
      </p:sp>
      <p:sp>
        <p:nvSpPr>
          <p:cNvPr id="5" name="TextBox 4"/>
          <p:cNvSpPr txBox="1"/>
          <p:nvPr/>
        </p:nvSpPr>
        <p:spPr>
          <a:xfrm>
            <a:off x="6326221" y="6583362"/>
            <a:ext cx="2819400" cy="458374"/>
          </a:xfrm>
          <a:prstGeom prst="rect">
            <a:avLst/>
          </a:prstGeom>
        </p:spPr>
        <p:txBody>
          <a:bodyPr vert="horz" wrap="square" lIns="91440" tIns="45720" rIns="91440" bIns="45720" rtlCol="0">
            <a:normAutofit/>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Image source: CTA</a:t>
            </a:r>
          </a:p>
        </p:txBody>
      </p:sp>
      <p:pic>
        <p:nvPicPr>
          <p:cNvPr id="7" name="Picture 6"/>
          <p:cNvPicPr>
            <a:picLocks noChangeAspect="1"/>
          </p:cNvPicPr>
          <p:nvPr/>
        </p:nvPicPr>
        <p:blipFill rotWithShape="1">
          <a:blip r:embed="rId3"/>
          <a:srcRect l="16666" t="15595" r="57018" b="32244"/>
          <a:stretch/>
        </p:blipFill>
        <p:spPr>
          <a:xfrm>
            <a:off x="4876800" y="1582366"/>
            <a:ext cx="3923608" cy="4374625"/>
          </a:xfrm>
          <a:prstGeom prst="rect">
            <a:avLst/>
          </a:prstGeom>
        </p:spPr>
      </p:pic>
    </p:spTree>
    <p:extLst>
      <p:ext uri="{BB962C8B-B14F-4D97-AF65-F5344CB8AC3E}">
        <p14:creationId xmlns:p14="http://schemas.microsoft.com/office/powerpoint/2010/main" val="196831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Circumferential (circle)</a:t>
            </a:r>
          </a:p>
        </p:txBody>
      </p:sp>
      <p:sp>
        <p:nvSpPr>
          <p:cNvPr id="4" name="Content Placeholder 3"/>
          <p:cNvSpPr>
            <a:spLocks noGrp="1"/>
          </p:cNvSpPr>
          <p:nvPr>
            <p:ph sz="half" idx="1"/>
          </p:nvPr>
        </p:nvSpPr>
        <p:spPr>
          <a:xfrm>
            <a:off x="838200" y="1600200"/>
            <a:ext cx="3581400" cy="4525963"/>
          </a:xfrm>
        </p:spPr>
        <p:txBody>
          <a:bodyPr/>
          <a:lstStyle/>
          <a:p>
            <a:r>
              <a:rPr lang="en-US" dirty="0"/>
              <a:t>Ring around city</a:t>
            </a:r>
          </a:p>
          <a:p>
            <a:endParaRPr lang="en-US" dirty="0"/>
          </a:p>
          <a:p>
            <a:r>
              <a:rPr lang="en-US" dirty="0"/>
              <a:t>Suburb-to-suburb connections without trip into city</a:t>
            </a:r>
          </a:p>
          <a:p>
            <a:endParaRPr lang="en-US" dirty="0"/>
          </a:p>
          <a:p>
            <a:r>
              <a:rPr lang="en-US" dirty="0"/>
              <a:t>More connections</a:t>
            </a:r>
          </a:p>
          <a:p>
            <a:endParaRPr lang="en-US" dirty="0"/>
          </a:p>
          <a:p>
            <a:r>
              <a:rPr lang="en-US" dirty="0"/>
              <a:t>No terminal time</a:t>
            </a:r>
          </a:p>
          <a:p>
            <a:endParaRPr lang="en-US" dirty="0"/>
          </a:p>
        </p:txBody>
      </p:sp>
      <p:pic>
        <p:nvPicPr>
          <p:cNvPr id="15362" name="Picture 2" descr="File:Moscow metro map en sb.svg"/>
          <p:cNvPicPr>
            <a:picLocks noGrp="1" noChangeAspect="1" noChangeArrowheads="1"/>
          </p:cNvPicPr>
          <p:nvPr>
            <p:ph sz="half" idx="2"/>
          </p:nvPr>
        </p:nvPicPr>
        <p:blipFill>
          <a:blip r:embed="rId3" cstate="print"/>
          <a:srcRect l="22724" t="2906" b="33158"/>
          <a:stretch>
            <a:fillRect/>
          </a:stretch>
        </p:blipFill>
        <p:spPr bwMode="auto">
          <a:xfrm>
            <a:off x="4572000" y="1143000"/>
            <a:ext cx="4164595" cy="4419600"/>
          </a:xfrm>
          <a:prstGeom prst="rect">
            <a:avLst/>
          </a:prstGeom>
          <a:noFill/>
        </p:spPr>
      </p:pic>
      <p:sp>
        <p:nvSpPr>
          <p:cNvPr id="6" name="TextBox 5"/>
          <p:cNvSpPr txBox="1"/>
          <p:nvPr/>
        </p:nvSpPr>
        <p:spPr>
          <a:xfrm>
            <a:off x="6324600" y="6583362"/>
            <a:ext cx="2819400" cy="458374"/>
          </a:xfrm>
          <a:prstGeom prst="rect">
            <a:avLst/>
          </a:prstGeom>
        </p:spPr>
        <p:txBody>
          <a:bodyPr vert="horz" wrap="square" lIns="91440" tIns="45720" rIns="91440" bIns="45720" rtlCol="0">
            <a:normAutofit/>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Image source: Moscow</a:t>
            </a:r>
          </a:p>
        </p:txBody>
      </p:sp>
    </p:spTree>
    <p:extLst>
      <p:ext uri="{BB962C8B-B14F-4D97-AF65-F5344CB8AC3E}">
        <p14:creationId xmlns:p14="http://schemas.microsoft.com/office/powerpoint/2010/main" val="4131713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sz="2800" b="0" i="0" u="none" strike="noStrike" kern="1200" cap="none" spc="0" normalizeH="0" baseline="0" noProof="0" dirty="0" smtClean="0">
            <a:ln>
              <a:noFill/>
            </a:ln>
            <a:solidFill>
              <a:schemeClr val="tx1">
                <a:tint val="75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7704</TotalTime>
  <Words>4721</Words>
  <Application>Microsoft Office PowerPoint</Application>
  <PresentationFormat>On-screen Show (4:3)</PresentationFormat>
  <Paragraphs>515</Paragraphs>
  <Slides>36</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Corbel</vt:lpstr>
      <vt:lpstr>Times New Roman</vt:lpstr>
      <vt:lpstr>Verdana</vt:lpstr>
      <vt:lpstr>Office Theme</vt:lpstr>
      <vt:lpstr>Lecture #13: Route Design &amp; Stop Layout</vt:lpstr>
      <vt:lpstr>Outline</vt:lpstr>
      <vt:lpstr>Service Planning Process</vt:lpstr>
      <vt:lpstr>Types of transit lines</vt:lpstr>
      <vt:lpstr>Types of Transit Lines</vt:lpstr>
      <vt:lpstr>1. Radial</vt:lpstr>
      <vt:lpstr>2. Diametrical (through)</vt:lpstr>
      <vt:lpstr>3. Tangential (crosstown)</vt:lpstr>
      <vt:lpstr>4. Circumferential (circle)</vt:lpstr>
      <vt:lpstr>5. Loops</vt:lpstr>
      <vt:lpstr>6. Trunk lines</vt:lpstr>
      <vt:lpstr>6. Trunk lines</vt:lpstr>
      <vt:lpstr>Another Approach: Basic Route Shapes</vt:lpstr>
      <vt:lpstr>Directness</vt:lpstr>
      <vt:lpstr>Stop/Station Spacing</vt:lpstr>
      <vt:lpstr>Rail Stop Spacing</vt:lpstr>
      <vt:lpstr>Bus Stop Spacing</vt:lpstr>
      <vt:lpstr>Stop Spacing  </vt:lpstr>
      <vt:lpstr>Improving Bus stops &amp; Pedestrian access</vt:lpstr>
      <vt:lpstr>Bus Stop &amp; Pedestrian Infrastructure Terms</vt:lpstr>
      <vt:lpstr>Accessible Bus Stop Design </vt:lpstr>
      <vt:lpstr>Reasons for Bus Stop Improvements </vt:lpstr>
      <vt:lpstr>Bus Stop Elements Included in Improvement Projects</vt:lpstr>
      <vt:lpstr>Data Used to Prioritize Bus Stop Improvements</vt:lpstr>
      <vt:lpstr>Prioritization Factors</vt:lpstr>
      <vt:lpstr>Split of Responsibility in Improvements</vt:lpstr>
      <vt:lpstr>Issues in Implementation </vt:lpstr>
      <vt:lpstr>Possible Funding Sources</vt:lpstr>
      <vt:lpstr>Observed Benefits of Bus Stop Improvement Projects</vt:lpstr>
      <vt:lpstr>Lessons from Case Studies: Athens, GA Improvement Goals </vt:lpstr>
      <vt:lpstr>Lessons from Case Studies: Athens, GA Shelter Design</vt:lpstr>
      <vt:lpstr>Lessons from Case Studies: SFMTA Shelter Design</vt:lpstr>
      <vt:lpstr>Lessons from Case Studies: UTA in Utah Prioritization Methods</vt:lpstr>
      <vt:lpstr>Lessons from Case Studies: VIA in Texas Prioritization Methods (2)</vt:lpstr>
      <vt:lpstr>Conclusions</vt:lpstr>
      <vt:lpstr>References</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jjl0006</dc:creator>
  <cp:lastModifiedBy>Whitehouse, Grace Rao Glenn</cp:lastModifiedBy>
  <cp:revision>354</cp:revision>
  <cp:lastPrinted>2018-02-12T13:56:29Z</cp:lastPrinted>
  <dcterms:created xsi:type="dcterms:W3CDTF">2014-01-17T20:58:51Z</dcterms:created>
  <dcterms:modified xsi:type="dcterms:W3CDTF">2022-10-21T16:41:52Z</dcterms:modified>
</cp:coreProperties>
</file>